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Lst>
  <p:notesMasterIdLst>
    <p:notesMasterId r:id="rId75"/>
  </p:notesMasterIdLst>
  <p:sldIdLst>
    <p:sldId id="295" r:id="rId5"/>
    <p:sldId id="300" r:id="rId6"/>
    <p:sldId id="370" r:id="rId7"/>
    <p:sldId id="366" r:id="rId8"/>
    <p:sldId id="371" r:id="rId9"/>
    <p:sldId id="356" r:id="rId10"/>
    <p:sldId id="331" r:id="rId11"/>
    <p:sldId id="341" r:id="rId12"/>
    <p:sldId id="340" r:id="rId13"/>
    <p:sldId id="320" r:id="rId14"/>
    <p:sldId id="302" r:id="rId15"/>
    <p:sldId id="353" r:id="rId16"/>
    <p:sldId id="354" r:id="rId17"/>
    <p:sldId id="301" r:id="rId18"/>
    <p:sldId id="297" r:id="rId19"/>
    <p:sldId id="316" r:id="rId20"/>
    <p:sldId id="317" r:id="rId21"/>
    <p:sldId id="318" r:id="rId22"/>
    <p:sldId id="339" r:id="rId23"/>
    <p:sldId id="342" r:id="rId24"/>
    <p:sldId id="347" r:id="rId25"/>
    <p:sldId id="350" r:id="rId26"/>
    <p:sldId id="352" r:id="rId27"/>
    <p:sldId id="303" r:id="rId28"/>
    <p:sldId id="304" r:id="rId29"/>
    <p:sldId id="305" r:id="rId30"/>
    <p:sldId id="306" r:id="rId31"/>
    <p:sldId id="307" r:id="rId32"/>
    <p:sldId id="308" r:id="rId33"/>
    <p:sldId id="367" r:id="rId34"/>
    <p:sldId id="309" r:id="rId35"/>
    <p:sldId id="310" r:id="rId36"/>
    <p:sldId id="315" r:id="rId37"/>
    <p:sldId id="322" r:id="rId38"/>
    <p:sldId id="323" r:id="rId39"/>
    <p:sldId id="325" r:id="rId40"/>
    <p:sldId id="324" r:id="rId41"/>
    <p:sldId id="326" r:id="rId42"/>
    <p:sldId id="327" r:id="rId43"/>
    <p:sldId id="328" r:id="rId44"/>
    <p:sldId id="321" r:id="rId45"/>
    <p:sldId id="346" r:id="rId46"/>
    <p:sldId id="337" r:id="rId47"/>
    <p:sldId id="312" r:id="rId48"/>
    <p:sldId id="336" r:id="rId49"/>
    <p:sldId id="334" r:id="rId50"/>
    <p:sldId id="333" r:id="rId51"/>
    <p:sldId id="357" r:id="rId52"/>
    <p:sldId id="358" r:id="rId53"/>
    <p:sldId id="363" r:id="rId54"/>
    <p:sldId id="365" r:id="rId55"/>
    <p:sldId id="345" r:id="rId56"/>
    <p:sldId id="359" r:id="rId57"/>
    <p:sldId id="360" r:id="rId58"/>
    <p:sldId id="361" r:id="rId59"/>
    <p:sldId id="362" r:id="rId60"/>
    <p:sldId id="311" r:id="rId61"/>
    <p:sldId id="313" r:id="rId62"/>
    <p:sldId id="364" r:id="rId63"/>
    <p:sldId id="338" r:id="rId64"/>
    <p:sldId id="348" r:id="rId65"/>
    <p:sldId id="351" r:id="rId66"/>
    <p:sldId id="374" r:id="rId67"/>
    <p:sldId id="376" r:id="rId68"/>
    <p:sldId id="372" r:id="rId69"/>
    <p:sldId id="373" r:id="rId70"/>
    <p:sldId id="368" r:id="rId71"/>
    <p:sldId id="369" r:id="rId72"/>
    <p:sldId id="375" r:id="rId73"/>
    <p:sldId id="377" r:id="rId74"/>
  </p:sldIdLst>
  <p:sldSz cx="18288000" cy="10287000"/>
  <p:notesSz cx="6858000" cy="9144000"/>
  <p:embeddedFontLst>
    <p:embeddedFont>
      <p:font typeface="Open Sans" panose="020B0606030504020204" pitchFamily="34" charset="0"/>
      <p:regular r:id="rId76"/>
      <p:bold r:id="rId77"/>
      <p:italic r:id="rId78"/>
      <p:boldItalic r:id="rId79"/>
    </p:embeddedFont>
    <p:embeddedFont>
      <p:font typeface="Raleway" pitchFamily="2" charset="0"/>
      <p:regular r:id="rId80"/>
      <p:bold r:id="rId81"/>
      <p:italic r:id="rId82"/>
      <p:boldItalic r:id="rId83"/>
    </p:embeddedFont>
    <p:embeddedFont>
      <p:font typeface="Raleway Bold" pitchFamily="2" charset="0"/>
      <p:regular r:id="rId84"/>
      <p:bold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58" userDrawn="1">
          <p15:clr>
            <a:srgbClr val="A4A3A4"/>
          </p15:clr>
        </p15:guide>
        <p15:guide id="2" pos="8618" userDrawn="1">
          <p15:clr>
            <a:srgbClr val="A4A3A4"/>
          </p15:clr>
        </p15:guide>
        <p15:guide id="3" orient="horz" pos="5962" userDrawn="1">
          <p15:clr>
            <a:srgbClr val="A4A3A4"/>
          </p15:clr>
        </p15:guide>
        <p15:guide id="4" orient="horz" pos="2151" userDrawn="1">
          <p15:clr>
            <a:srgbClr val="A4A3A4"/>
          </p15:clr>
        </p15:guide>
        <p15:guide id="5" pos="20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67A539-B837-D2E9-9FBA-AB590DD26ABF}" name="ALIADIERE Benoit (SNCF RESEAU / Directions Techniques Réseau / DGII DTR TD PER)" initials="AB(R/DTR/DDTP" userId="S::7301835C@COMMUN.AD.SNCF.FR::7b71eecd-90d4-47c4-805b-10c037f8a6b5" providerId="AD"/>
  <p188:author id="{AE0940C4-588F-20B3-7CE5-71BEAFF2EC4B}" name="NEHDI Luc" initials="LN" userId="S::luc.nehdi@setec.com::23b87741-83c0-42cc-a5d8-19e1c0a2dd6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9C6C"/>
    <a:srgbClr val="00595F"/>
    <a:srgbClr val="57A89A"/>
    <a:srgbClr val="374089"/>
    <a:srgbClr val="58AFA9"/>
    <a:srgbClr val="F1A66F"/>
    <a:srgbClr val="3B1987"/>
    <a:srgbClr val="8EB4E3"/>
    <a:srgbClr val="558ED5"/>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A95EA5-A373-31EB-0A31-9D4078760505}" v="27" dt="2025-03-13T08:26:55.82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4" d="100"/>
          <a:sy n="34" d="100"/>
        </p:scale>
        <p:origin x="1260" y="256"/>
      </p:cViewPr>
      <p:guideLst>
        <p:guide orient="horz" pos="1358"/>
        <p:guide pos="8618"/>
        <p:guide orient="horz" pos="5962"/>
        <p:guide orient="horz" pos="2151"/>
        <p:guide pos="20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9.fntdata"/><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4.fntdata"/><Relationship Id="rId5" Type="http://schemas.openxmlformats.org/officeDocument/2006/relationships/slide" Target="slides/slide1.xml"/><Relationship Id="rId90" Type="http://schemas.microsoft.com/office/2016/11/relationships/changesInfo" Target="changesInfos/changesInfo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fntdata"/><Relationship Id="rId7" Type="http://schemas.openxmlformats.org/officeDocument/2006/relationships/slide" Target="slides/slide3.xml"/><Relationship Id="rId71" Type="http://schemas.openxmlformats.org/officeDocument/2006/relationships/slide" Target="slides/slide67.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font" Target="fonts/font7.fntdata"/><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FFAZ Laure" userId="S::lbuffaz_systra.com#ext#@sncf.onmicrosoft.com::de956b0c-e29f-47cb-a644-331dd6ba103c" providerId="AD" clId="Web-{8B89B9E7-C5FA-BF09-9CF0-19CE99F32386}"/>
    <pc:docChg chg="sldOrd">
      <pc:chgData name="BUFFAZ Laure" userId="S::lbuffaz_systra.com#ext#@sncf.onmicrosoft.com::de956b0c-e29f-47cb-a644-331dd6ba103c" providerId="AD" clId="Web-{8B89B9E7-C5FA-BF09-9CF0-19CE99F32386}" dt="2025-01-15T17:32:00.891" v="1"/>
      <pc:docMkLst>
        <pc:docMk/>
      </pc:docMkLst>
      <pc:sldChg chg="ord">
        <pc:chgData name="BUFFAZ Laure" userId="S::lbuffaz_systra.com#ext#@sncf.onmicrosoft.com::de956b0c-e29f-47cb-a644-331dd6ba103c" providerId="AD" clId="Web-{8B89B9E7-C5FA-BF09-9CF0-19CE99F32386}" dt="2025-01-15T17:31:50.546" v="0"/>
        <pc:sldMkLst>
          <pc:docMk/>
          <pc:sldMk cId="3209538041" sldId="372"/>
        </pc:sldMkLst>
      </pc:sldChg>
      <pc:sldChg chg="ord">
        <pc:chgData name="BUFFAZ Laure" userId="S::lbuffaz_systra.com#ext#@sncf.onmicrosoft.com::de956b0c-e29f-47cb-a644-331dd6ba103c" providerId="AD" clId="Web-{8B89B9E7-C5FA-BF09-9CF0-19CE99F32386}" dt="2025-01-15T17:32:00.891" v="1"/>
        <pc:sldMkLst>
          <pc:docMk/>
          <pc:sldMk cId="2707143708" sldId="373"/>
        </pc:sldMkLst>
      </pc:sldChg>
    </pc:docChg>
  </pc:docChgLst>
  <pc:docChgLst>
    <pc:chgData name="Laure BUFFAZ" userId="897db6d4-56bf-45f8-9d29-c95b0d5d3d2e" providerId="ADAL" clId="{87D2718B-2641-488D-B7B2-D043E1F3B359}"/>
    <pc:docChg chg="addSld modSld">
      <pc:chgData name="Laure BUFFAZ" userId="897db6d4-56bf-45f8-9d29-c95b0d5d3d2e" providerId="ADAL" clId="{87D2718B-2641-488D-B7B2-D043E1F3B359}" dt="2024-07-17T14:41:24.927" v="110"/>
      <pc:docMkLst>
        <pc:docMk/>
      </pc:docMkLst>
      <pc:sldChg chg="modSp mod">
        <pc:chgData name="Laure BUFFAZ" userId="897db6d4-56bf-45f8-9d29-c95b0d5d3d2e" providerId="ADAL" clId="{87D2718B-2641-488D-B7B2-D043E1F3B359}" dt="2024-07-16T15:40:12.405" v="16" actId="20577"/>
        <pc:sldMkLst>
          <pc:docMk/>
          <pc:sldMk cId="3483440872" sldId="345"/>
        </pc:sldMkLst>
      </pc:sldChg>
      <pc:sldChg chg="modSp mod">
        <pc:chgData name="Laure BUFFAZ" userId="897db6d4-56bf-45f8-9d29-c95b0d5d3d2e" providerId="ADAL" clId="{87D2718B-2641-488D-B7B2-D043E1F3B359}" dt="2024-07-16T15:40:26.590" v="20" actId="20577"/>
        <pc:sldMkLst>
          <pc:docMk/>
          <pc:sldMk cId="1997323857" sldId="356"/>
        </pc:sldMkLst>
      </pc:sldChg>
      <pc:sldChg chg="modSp mod">
        <pc:chgData name="Laure BUFFAZ" userId="897db6d4-56bf-45f8-9d29-c95b0d5d3d2e" providerId="ADAL" clId="{87D2718B-2641-488D-B7B2-D043E1F3B359}" dt="2024-07-16T15:40:56.414" v="43" actId="20577"/>
        <pc:sldMkLst>
          <pc:docMk/>
          <pc:sldMk cId="1172113060" sldId="357"/>
        </pc:sldMkLst>
      </pc:sldChg>
      <pc:sldChg chg="modSp mod">
        <pc:chgData name="Laure BUFFAZ" userId="897db6d4-56bf-45f8-9d29-c95b0d5d3d2e" providerId="ADAL" clId="{87D2718B-2641-488D-B7B2-D043E1F3B359}" dt="2024-07-16T15:41:13.448" v="74" actId="20577"/>
        <pc:sldMkLst>
          <pc:docMk/>
          <pc:sldMk cId="3227584787" sldId="358"/>
        </pc:sldMkLst>
      </pc:sldChg>
      <pc:sldChg chg="modSp mod">
        <pc:chgData name="Laure BUFFAZ" userId="897db6d4-56bf-45f8-9d29-c95b0d5d3d2e" providerId="ADAL" clId="{87D2718B-2641-488D-B7B2-D043E1F3B359}" dt="2024-07-16T15:41:19.757" v="81" actId="20577"/>
        <pc:sldMkLst>
          <pc:docMk/>
          <pc:sldMk cId="2339218263" sldId="359"/>
        </pc:sldMkLst>
      </pc:sldChg>
      <pc:sldChg chg="addSp delSp modSp mod">
        <pc:chgData name="Laure BUFFAZ" userId="897db6d4-56bf-45f8-9d29-c95b0d5d3d2e" providerId="ADAL" clId="{87D2718B-2641-488D-B7B2-D043E1F3B359}" dt="2024-07-17T14:38:06.718" v="109"/>
        <pc:sldMkLst>
          <pc:docMk/>
          <pc:sldMk cId="2006366177" sldId="360"/>
        </pc:sldMkLst>
      </pc:sldChg>
      <pc:sldChg chg="modSp mod">
        <pc:chgData name="Laure BUFFAZ" userId="897db6d4-56bf-45f8-9d29-c95b0d5d3d2e" providerId="ADAL" clId="{87D2718B-2641-488D-B7B2-D043E1F3B359}" dt="2024-07-16T15:42:12.773" v="107" actId="20577"/>
        <pc:sldMkLst>
          <pc:docMk/>
          <pc:sldMk cId="424180274" sldId="361"/>
        </pc:sldMkLst>
      </pc:sldChg>
      <pc:sldChg chg="add">
        <pc:chgData name="Laure BUFFAZ" userId="897db6d4-56bf-45f8-9d29-c95b0d5d3d2e" providerId="ADAL" clId="{87D2718B-2641-488D-B7B2-D043E1F3B359}" dt="2024-07-17T14:41:24.927" v="110"/>
        <pc:sldMkLst>
          <pc:docMk/>
          <pc:sldMk cId="3477049676" sldId="362"/>
        </pc:sldMkLst>
      </pc:sldChg>
      <pc:sldChg chg="add">
        <pc:chgData name="Laure BUFFAZ" userId="897db6d4-56bf-45f8-9d29-c95b0d5d3d2e" providerId="ADAL" clId="{87D2718B-2641-488D-B7B2-D043E1F3B359}" dt="2024-07-17T14:41:24.927" v="110"/>
        <pc:sldMkLst>
          <pc:docMk/>
          <pc:sldMk cId="3011253004" sldId="363"/>
        </pc:sldMkLst>
      </pc:sldChg>
    </pc:docChg>
  </pc:docChgLst>
  <pc:docChgLst>
    <pc:chgData name="BUFFAZ Laure" userId="S::lbuffaz_systra.com#ext#@sncf.onmicrosoft.com::de956b0c-e29f-47cb-a644-331dd6ba103c" providerId="AD" clId="Web-{55E5FE4C-FFB8-E2B4-2558-8EB3542A45E7}"/>
    <pc:docChg chg="modSld">
      <pc:chgData name="BUFFAZ Laure" userId="S::lbuffaz_systra.com#ext#@sncf.onmicrosoft.com::de956b0c-e29f-47cb-a644-331dd6ba103c" providerId="AD" clId="Web-{55E5FE4C-FFB8-E2B4-2558-8EB3542A45E7}" dt="2025-01-16T10:03:55.351" v="11" actId="20577"/>
      <pc:docMkLst>
        <pc:docMk/>
      </pc:docMkLst>
      <pc:sldChg chg="modSp">
        <pc:chgData name="BUFFAZ Laure" userId="S::lbuffaz_systra.com#ext#@sncf.onmicrosoft.com::de956b0c-e29f-47cb-a644-331dd6ba103c" providerId="AD" clId="Web-{55E5FE4C-FFB8-E2B4-2558-8EB3542A45E7}" dt="2025-01-16T10:03:55.351" v="11" actId="20577"/>
        <pc:sldMkLst>
          <pc:docMk/>
          <pc:sldMk cId="2056797803" sldId="368"/>
        </pc:sldMkLst>
        <pc:spChg chg="mod">
          <ac:chgData name="BUFFAZ Laure" userId="S::lbuffaz_systra.com#ext#@sncf.onmicrosoft.com::de956b0c-e29f-47cb-a644-331dd6ba103c" providerId="AD" clId="Web-{55E5FE4C-FFB8-E2B4-2558-8EB3542A45E7}" dt="2025-01-16T10:03:55.351" v="11" actId="20577"/>
          <ac:spMkLst>
            <pc:docMk/>
            <pc:sldMk cId="2056797803" sldId="368"/>
            <ac:spMk id="3" creationId="{21ACDA29-A8F3-B358-BD75-9D6022B9993A}"/>
          </ac:spMkLst>
        </pc:spChg>
      </pc:sldChg>
    </pc:docChg>
  </pc:docChgLst>
  <pc:docChgLst>
    <pc:chgData name="BORNET Julien" userId="S::julien.bornet_egis-group.com#ext#@sncf.onmicrosoft.com::2a07f4e0-ba51-4bbe-929c-70cf0a2aeed2" providerId="AD" clId="Web-{84C85217-39E9-23DF-24A3-32576DBC5C93}"/>
    <pc:docChg chg="addSld">
      <pc:chgData name="BORNET Julien" userId="S::julien.bornet_egis-group.com#ext#@sncf.onmicrosoft.com::2a07f4e0-ba51-4bbe-929c-70cf0a2aeed2" providerId="AD" clId="Web-{84C85217-39E9-23DF-24A3-32576DBC5C93}" dt="2024-07-15T22:04:47.538" v="8"/>
      <pc:docMkLst>
        <pc:docMk/>
      </pc:docMkLst>
      <pc:sldChg chg="add">
        <pc:chgData name="BORNET Julien" userId="S::julien.bornet_egis-group.com#ext#@sncf.onmicrosoft.com::2a07f4e0-ba51-4bbe-929c-70cf0a2aeed2" providerId="AD" clId="Web-{84C85217-39E9-23DF-24A3-32576DBC5C93}" dt="2024-07-15T22:04:47.429" v="0"/>
        <pc:sldMkLst>
          <pc:docMk/>
          <pc:sldMk cId="2735567805" sldId="346"/>
        </pc:sldMkLst>
      </pc:sldChg>
      <pc:sldChg chg="add">
        <pc:chgData name="BORNET Julien" userId="S::julien.bornet_egis-group.com#ext#@sncf.onmicrosoft.com::2a07f4e0-ba51-4bbe-929c-70cf0a2aeed2" providerId="AD" clId="Web-{84C85217-39E9-23DF-24A3-32576DBC5C93}" dt="2024-07-15T22:04:47.445" v="1"/>
        <pc:sldMkLst>
          <pc:docMk/>
          <pc:sldMk cId="590626824" sldId="347"/>
        </pc:sldMkLst>
      </pc:sldChg>
      <pc:sldChg chg="add">
        <pc:chgData name="BORNET Julien" userId="S::julien.bornet_egis-group.com#ext#@sncf.onmicrosoft.com::2a07f4e0-ba51-4bbe-929c-70cf0a2aeed2" providerId="AD" clId="Web-{84C85217-39E9-23DF-24A3-32576DBC5C93}" dt="2024-07-15T22:04:47.445" v="2"/>
        <pc:sldMkLst>
          <pc:docMk/>
          <pc:sldMk cId="3001647703" sldId="348"/>
        </pc:sldMkLst>
      </pc:sldChg>
      <pc:sldChg chg="add">
        <pc:chgData name="BORNET Julien" userId="S::julien.bornet_egis-group.com#ext#@sncf.onmicrosoft.com::2a07f4e0-ba51-4bbe-929c-70cf0a2aeed2" providerId="AD" clId="Web-{84C85217-39E9-23DF-24A3-32576DBC5C93}" dt="2024-07-15T22:04:47.460" v="3"/>
        <pc:sldMkLst>
          <pc:docMk/>
          <pc:sldMk cId="3874049176" sldId="349"/>
        </pc:sldMkLst>
      </pc:sldChg>
      <pc:sldChg chg="add">
        <pc:chgData name="BORNET Julien" userId="S::julien.bornet_egis-group.com#ext#@sncf.onmicrosoft.com::2a07f4e0-ba51-4bbe-929c-70cf0a2aeed2" providerId="AD" clId="Web-{84C85217-39E9-23DF-24A3-32576DBC5C93}" dt="2024-07-15T22:04:47.476" v="4"/>
        <pc:sldMkLst>
          <pc:docMk/>
          <pc:sldMk cId="222459136" sldId="350"/>
        </pc:sldMkLst>
      </pc:sldChg>
      <pc:sldChg chg="add">
        <pc:chgData name="BORNET Julien" userId="S::julien.bornet_egis-group.com#ext#@sncf.onmicrosoft.com::2a07f4e0-ba51-4bbe-929c-70cf0a2aeed2" providerId="AD" clId="Web-{84C85217-39E9-23DF-24A3-32576DBC5C93}" dt="2024-07-15T22:04:47.492" v="5"/>
        <pc:sldMkLst>
          <pc:docMk/>
          <pc:sldMk cId="352900330" sldId="351"/>
        </pc:sldMkLst>
      </pc:sldChg>
      <pc:sldChg chg="add">
        <pc:chgData name="BORNET Julien" userId="S::julien.bornet_egis-group.com#ext#@sncf.onmicrosoft.com::2a07f4e0-ba51-4bbe-929c-70cf0a2aeed2" providerId="AD" clId="Web-{84C85217-39E9-23DF-24A3-32576DBC5C93}" dt="2024-07-15T22:04:47.507" v="6"/>
        <pc:sldMkLst>
          <pc:docMk/>
          <pc:sldMk cId="2717599116" sldId="352"/>
        </pc:sldMkLst>
      </pc:sldChg>
      <pc:sldChg chg="add">
        <pc:chgData name="BORNET Julien" userId="S::julien.bornet_egis-group.com#ext#@sncf.onmicrosoft.com::2a07f4e0-ba51-4bbe-929c-70cf0a2aeed2" providerId="AD" clId="Web-{84C85217-39E9-23DF-24A3-32576DBC5C93}" dt="2024-07-15T22:04:47.523" v="7"/>
        <pc:sldMkLst>
          <pc:docMk/>
          <pc:sldMk cId="2293376057" sldId="353"/>
        </pc:sldMkLst>
      </pc:sldChg>
      <pc:sldChg chg="add">
        <pc:chgData name="BORNET Julien" userId="S::julien.bornet_egis-group.com#ext#@sncf.onmicrosoft.com::2a07f4e0-ba51-4bbe-929c-70cf0a2aeed2" providerId="AD" clId="Web-{84C85217-39E9-23DF-24A3-32576DBC5C93}" dt="2024-07-15T22:04:47.538" v="8"/>
        <pc:sldMkLst>
          <pc:docMk/>
          <pc:sldMk cId="3105648153" sldId="354"/>
        </pc:sldMkLst>
      </pc:sldChg>
    </pc:docChg>
  </pc:docChgLst>
  <pc:docChgLst>
    <pc:chgData name="BOURDIN Jean-Baptiste" userId="c55b07c2-a420-4455-bb7d-39fdfa643d96" providerId="ADAL" clId="{5647124A-D792-4A86-80EF-FCFD2FACE43F}"/>
    <pc:docChg chg="undo custSel modSld sldOrd">
      <pc:chgData name="BOURDIN Jean-Baptiste" userId="c55b07c2-a420-4455-bb7d-39fdfa643d96" providerId="ADAL" clId="{5647124A-D792-4A86-80EF-FCFD2FACE43F}" dt="2024-07-15T08:26:28.573" v="516" actId="14100"/>
      <pc:docMkLst>
        <pc:docMk/>
      </pc:docMkLst>
      <pc:sldChg chg="addSp modSp mod">
        <pc:chgData name="BOURDIN Jean-Baptiste" userId="c55b07c2-a420-4455-bb7d-39fdfa643d96" providerId="ADAL" clId="{5647124A-D792-4A86-80EF-FCFD2FACE43F}" dt="2024-07-15T08:25:51.279" v="486" actId="14100"/>
        <pc:sldMkLst>
          <pc:docMk/>
          <pc:sldMk cId="1900049204" sldId="297"/>
        </pc:sldMkLst>
      </pc:sldChg>
      <pc:sldChg chg="addSp delSp modSp mod">
        <pc:chgData name="BOURDIN Jean-Baptiste" userId="c55b07c2-a420-4455-bb7d-39fdfa643d96" providerId="ADAL" clId="{5647124A-D792-4A86-80EF-FCFD2FACE43F}" dt="2024-07-15T08:24:46.756" v="339" actId="20577"/>
        <pc:sldMkLst>
          <pc:docMk/>
          <pc:sldMk cId="2751227561" sldId="303"/>
        </pc:sldMkLst>
      </pc:sldChg>
      <pc:sldChg chg="modSp mod">
        <pc:chgData name="BOURDIN Jean-Baptiste" userId="c55b07c2-a420-4455-bb7d-39fdfa643d96" providerId="ADAL" clId="{5647124A-D792-4A86-80EF-FCFD2FACE43F}" dt="2024-07-15T08:23:27.973" v="265" actId="14100"/>
        <pc:sldMkLst>
          <pc:docMk/>
          <pc:sldMk cId="1653170078" sldId="304"/>
        </pc:sldMkLst>
      </pc:sldChg>
      <pc:sldChg chg="addSp delSp modSp mod">
        <pc:chgData name="BOURDIN Jean-Baptiste" userId="c55b07c2-a420-4455-bb7d-39fdfa643d96" providerId="ADAL" clId="{5647124A-D792-4A86-80EF-FCFD2FACE43F}" dt="2024-07-12T13:33:46.321" v="62" actId="1076"/>
        <pc:sldMkLst>
          <pc:docMk/>
          <pc:sldMk cId="3812161663" sldId="306"/>
        </pc:sldMkLst>
      </pc:sldChg>
      <pc:sldChg chg="addSp delSp modSp mod">
        <pc:chgData name="BOURDIN Jean-Baptiste" userId="c55b07c2-a420-4455-bb7d-39fdfa643d96" providerId="ADAL" clId="{5647124A-D792-4A86-80EF-FCFD2FACE43F}" dt="2024-07-15T08:26:28.573" v="516" actId="14100"/>
        <pc:sldMkLst>
          <pc:docMk/>
          <pc:sldMk cId="1138986006" sldId="307"/>
        </pc:sldMkLst>
      </pc:sldChg>
      <pc:sldChg chg="modSp mod">
        <pc:chgData name="BOURDIN Jean-Baptiste" userId="c55b07c2-a420-4455-bb7d-39fdfa643d96" providerId="ADAL" clId="{5647124A-D792-4A86-80EF-FCFD2FACE43F}" dt="2024-07-12T13:02:48.404" v="3" actId="20577"/>
        <pc:sldMkLst>
          <pc:docMk/>
          <pc:sldMk cId="455495202" sldId="309"/>
        </pc:sldMkLst>
      </pc:sldChg>
      <pc:sldChg chg="addSp delSp modSp mod ord">
        <pc:chgData name="BOURDIN Jean-Baptiste" userId="c55b07c2-a420-4455-bb7d-39fdfa643d96" providerId="ADAL" clId="{5647124A-D792-4A86-80EF-FCFD2FACE43F}" dt="2024-07-12T13:04:14.952" v="49" actId="1076"/>
        <pc:sldMkLst>
          <pc:docMk/>
          <pc:sldMk cId="216693465" sldId="310"/>
        </pc:sldMkLst>
      </pc:sldChg>
    </pc:docChg>
  </pc:docChgLst>
  <pc:docChgLst>
    <pc:chgData name="ANGELINI Massimo" userId="S::massimo.angelini_arteliagroup.com#ext#@sncf.onmicrosoft.com::f1251275-59e9-446e-97da-f9c583f221b3" providerId="AD" clId="Web-{C21F9B87-1B93-E2BA-34F0-C5615FEB531E}"/>
    <pc:docChg chg="modSld">
      <pc:chgData name="ANGELINI Massimo" userId="S::massimo.angelini_arteliagroup.com#ext#@sncf.onmicrosoft.com::f1251275-59e9-446e-97da-f9c583f221b3" providerId="AD" clId="Web-{C21F9B87-1B93-E2BA-34F0-C5615FEB531E}" dt="2024-07-15T13:18:45.697" v="3"/>
      <pc:docMkLst>
        <pc:docMk/>
      </pc:docMkLst>
      <pc:sldChg chg="addSp delSp modSp">
        <pc:chgData name="ANGELINI Massimo" userId="S::massimo.angelini_arteliagroup.com#ext#@sncf.onmicrosoft.com::f1251275-59e9-446e-97da-f9c583f221b3" providerId="AD" clId="Web-{C21F9B87-1B93-E2BA-34F0-C5615FEB531E}" dt="2024-07-15T13:18:45.697" v="3"/>
        <pc:sldMkLst>
          <pc:docMk/>
          <pc:sldMk cId="3036327540" sldId="321"/>
        </pc:sldMkLst>
      </pc:sldChg>
    </pc:docChg>
  </pc:docChgLst>
  <pc:docChgLst>
    <pc:chgData name="BUFFAZ Laure" userId="S::lbuffaz_systra.com#ext#@sncf.onmicrosoft.com::de956b0c-e29f-47cb-a644-331dd6ba103c" providerId="AD" clId="Web-{11D2E1CB-AAB7-18D6-5883-ABD30A3028AA}"/>
    <pc:docChg chg="addSld modSld">
      <pc:chgData name="BUFFAZ Laure" userId="S::lbuffaz_systra.com#ext#@sncf.onmicrosoft.com::de956b0c-e29f-47cb-a644-331dd6ba103c" providerId="AD" clId="Web-{11D2E1CB-AAB7-18D6-5883-ABD30A3028AA}" dt="2024-07-15T18:02:05.685" v="4" actId="20577"/>
      <pc:docMkLst>
        <pc:docMk/>
      </pc:docMkLst>
      <pc:sldChg chg="modSp add replId">
        <pc:chgData name="BUFFAZ Laure" userId="S::lbuffaz_systra.com#ext#@sncf.onmicrosoft.com::de956b0c-e29f-47cb-a644-331dd6ba103c" providerId="AD" clId="Web-{11D2E1CB-AAB7-18D6-5883-ABD30A3028AA}" dt="2024-07-15T18:02:05.685" v="4" actId="20577"/>
        <pc:sldMkLst>
          <pc:docMk/>
          <pc:sldMk cId="2536080383" sldId="343"/>
        </pc:sldMkLst>
      </pc:sldChg>
    </pc:docChg>
  </pc:docChgLst>
  <pc:docChgLst>
    <pc:chgData name="NEHDI Luc" userId="23b87741-83c0-42cc-a5d8-19e1c0a2dd66" providerId="ADAL" clId="{F2189A42-CCEB-4CB2-854D-654C1E20E822}"/>
    <pc:docChg chg="undo redo custSel addSld modSld">
      <pc:chgData name="NEHDI Luc" userId="23b87741-83c0-42cc-a5d8-19e1c0a2dd66" providerId="ADAL" clId="{F2189A42-CCEB-4CB2-854D-654C1E20E822}" dt="2025-01-27T10:47:05.690" v="228" actId="13926"/>
      <pc:docMkLst>
        <pc:docMk/>
      </pc:docMkLst>
      <pc:sldChg chg="addSp delSp modSp mod">
        <pc:chgData name="NEHDI Luc" userId="23b87741-83c0-42cc-a5d8-19e1c0a2dd66" providerId="ADAL" clId="{F2189A42-CCEB-4CB2-854D-654C1E20E822}" dt="2025-01-27T10:25:50.418" v="1"/>
        <pc:sldMkLst>
          <pc:docMk/>
          <pc:sldMk cId="2056797803" sldId="368"/>
        </pc:sldMkLst>
        <pc:spChg chg="add mod">
          <ac:chgData name="NEHDI Luc" userId="23b87741-83c0-42cc-a5d8-19e1c0a2dd66" providerId="ADAL" clId="{F2189A42-CCEB-4CB2-854D-654C1E20E822}" dt="2025-01-27T10:25:50.418" v="1"/>
          <ac:spMkLst>
            <pc:docMk/>
            <pc:sldMk cId="2056797803" sldId="368"/>
            <ac:spMk id="12" creationId="{0D0688A2-0E05-079C-BF4C-455DD83502BA}"/>
          </ac:spMkLst>
        </pc:spChg>
      </pc:sldChg>
      <pc:sldChg chg="addSp delSp modSp mod">
        <pc:chgData name="NEHDI Luc" userId="23b87741-83c0-42cc-a5d8-19e1c0a2dd66" providerId="ADAL" clId="{F2189A42-CCEB-4CB2-854D-654C1E20E822}" dt="2025-01-27T10:25:56.229" v="3"/>
        <pc:sldMkLst>
          <pc:docMk/>
          <pc:sldMk cId="470265851" sldId="369"/>
        </pc:sldMkLst>
        <pc:spChg chg="add mod">
          <ac:chgData name="NEHDI Luc" userId="23b87741-83c0-42cc-a5d8-19e1c0a2dd66" providerId="ADAL" clId="{F2189A42-CCEB-4CB2-854D-654C1E20E822}" dt="2025-01-27T10:25:56.229" v="3"/>
          <ac:spMkLst>
            <pc:docMk/>
            <pc:sldMk cId="470265851" sldId="369"/>
            <ac:spMk id="7" creationId="{3646E9B5-23D2-0878-CCAE-78E90D2BE2B3}"/>
          </ac:spMkLst>
        </pc:spChg>
      </pc:sldChg>
      <pc:sldChg chg="addSp delSp modSp add mod">
        <pc:chgData name="NEHDI Luc" userId="23b87741-83c0-42cc-a5d8-19e1c0a2dd66" providerId="ADAL" clId="{F2189A42-CCEB-4CB2-854D-654C1E20E822}" dt="2025-01-27T10:47:05.690" v="228" actId="13926"/>
        <pc:sldMkLst>
          <pc:docMk/>
          <pc:sldMk cId="3298604478" sldId="375"/>
        </pc:sldMkLst>
        <pc:spChg chg="add mod">
          <ac:chgData name="NEHDI Luc" userId="23b87741-83c0-42cc-a5d8-19e1c0a2dd66" providerId="ADAL" clId="{F2189A42-CCEB-4CB2-854D-654C1E20E822}" dt="2025-01-27T10:37:55.107" v="89"/>
          <ac:spMkLst>
            <pc:docMk/>
            <pc:sldMk cId="3298604478" sldId="375"/>
            <ac:spMk id="2" creationId="{5C395315-B065-F12D-2D10-F0DD079C2E35}"/>
          </ac:spMkLst>
        </pc:spChg>
        <pc:spChg chg="mod">
          <ac:chgData name="NEHDI Luc" userId="23b87741-83c0-42cc-a5d8-19e1c0a2dd66" providerId="ADAL" clId="{F2189A42-CCEB-4CB2-854D-654C1E20E822}" dt="2025-01-27T10:27:47.467" v="37" actId="20577"/>
          <ac:spMkLst>
            <pc:docMk/>
            <pc:sldMk cId="3298604478" sldId="375"/>
            <ac:spMk id="4" creationId="{80BFE320-E345-B5CD-D840-9C3F2E3D5F8E}"/>
          </ac:spMkLst>
        </pc:spChg>
        <pc:spChg chg="mod">
          <ac:chgData name="NEHDI Luc" userId="23b87741-83c0-42cc-a5d8-19e1c0a2dd66" providerId="ADAL" clId="{F2189A42-CCEB-4CB2-854D-654C1E20E822}" dt="2025-01-27T10:41:49.949" v="162" actId="20577"/>
          <ac:spMkLst>
            <pc:docMk/>
            <pc:sldMk cId="3298604478" sldId="375"/>
            <ac:spMk id="5" creationId="{4C9F6FA4-986D-2D46-B1B1-79D952410D42}"/>
          </ac:spMkLst>
        </pc:spChg>
        <pc:spChg chg="mod">
          <ac:chgData name="NEHDI Luc" userId="23b87741-83c0-42cc-a5d8-19e1c0a2dd66" providerId="ADAL" clId="{F2189A42-CCEB-4CB2-854D-654C1E20E822}" dt="2025-01-27T10:47:05.690" v="228" actId="13926"/>
          <ac:spMkLst>
            <pc:docMk/>
            <pc:sldMk cId="3298604478" sldId="375"/>
            <ac:spMk id="6" creationId="{C5777773-3D1F-B69D-2B61-D0FC0519D416}"/>
          </ac:spMkLst>
        </pc:spChg>
        <pc:spChg chg="mod">
          <ac:chgData name="NEHDI Luc" userId="23b87741-83c0-42cc-a5d8-19e1c0a2dd66" providerId="ADAL" clId="{F2189A42-CCEB-4CB2-854D-654C1E20E822}" dt="2025-01-27T10:28:26.425" v="56" actId="14100"/>
          <ac:spMkLst>
            <pc:docMk/>
            <pc:sldMk cId="3298604478" sldId="375"/>
            <ac:spMk id="10" creationId="{6BE65AC5-FB2F-0089-B4AD-26B4F0B1FA3A}"/>
          </ac:spMkLst>
        </pc:spChg>
        <pc:spChg chg="mod">
          <ac:chgData name="NEHDI Luc" userId="23b87741-83c0-42cc-a5d8-19e1c0a2dd66" providerId="ADAL" clId="{F2189A42-CCEB-4CB2-854D-654C1E20E822}" dt="2025-01-27T10:27:27.298" v="22" actId="14100"/>
          <ac:spMkLst>
            <pc:docMk/>
            <pc:sldMk cId="3298604478" sldId="375"/>
            <ac:spMk id="21" creationId="{D4F5C52F-CB31-E192-6F67-8D49708DBE6F}"/>
          </ac:spMkLst>
        </pc:spChg>
        <pc:spChg chg="mod">
          <ac:chgData name="NEHDI Luc" userId="23b87741-83c0-42cc-a5d8-19e1c0a2dd66" providerId="ADAL" clId="{F2189A42-CCEB-4CB2-854D-654C1E20E822}" dt="2025-01-27T10:26:56.858" v="19" actId="20577"/>
          <ac:spMkLst>
            <pc:docMk/>
            <pc:sldMk cId="3298604478" sldId="375"/>
            <ac:spMk id="22" creationId="{D944A01D-049D-36EA-6D89-170C51475EFB}"/>
          </ac:spMkLst>
        </pc:spChg>
        <pc:spChg chg="mod">
          <ac:chgData name="NEHDI Luc" userId="23b87741-83c0-42cc-a5d8-19e1c0a2dd66" providerId="ADAL" clId="{F2189A42-CCEB-4CB2-854D-654C1E20E822}" dt="2025-01-27T10:43:51.052" v="203" actId="20577"/>
          <ac:spMkLst>
            <pc:docMk/>
            <pc:sldMk cId="3298604478" sldId="375"/>
            <ac:spMk id="56" creationId="{DDDAAD6D-6392-77AB-12BF-5392D0A30DDF}"/>
          </ac:spMkLst>
        </pc:spChg>
        <pc:picChg chg="add mod">
          <ac:chgData name="NEHDI Luc" userId="23b87741-83c0-42cc-a5d8-19e1c0a2dd66" providerId="ADAL" clId="{F2189A42-CCEB-4CB2-854D-654C1E20E822}" dt="2025-01-27T10:43:24.917" v="171" actId="1076"/>
          <ac:picMkLst>
            <pc:docMk/>
            <pc:sldMk cId="3298604478" sldId="375"/>
            <ac:picMk id="12" creationId="{CD9719D3-1BEF-B78A-6240-9D0CDD60B14A}"/>
          </ac:picMkLst>
        </pc:picChg>
        <pc:picChg chg="add mod">
          <ac:chgData name="NEHDI Luc" userId="23b87741-83c0-42cc-a5d8-19e1c0a2dd66" providerId="ADAL" clId="{F2189A42-CCEB-4CB2-854D-654C1E20E822}" dt="2025-01-27T10:43:28.728" v="172" actId="1076"/>
          <ac:picMkLst>
            <pc:docMk/>
            <pc:sldMk cId="3298604478" sldId="375"/>
            <ac:picMk id="13" creationId="{CB217D17-1331-17CC-4C83-586B14F6277B}"/>
          </ac:picMkLst>
        </pc:picChg>
      </pc:sldChg>
    </pc:docChg>
  </pc:docChgLst>
  <pc:docChgLst>
    <pc:chgData name="GUILLET Jean-Philippe (SNCF RESEAU / SIEGE SNCF RESEAU / DGFA CSP PI/PS)" userId="3c6f3363-7937-4689-a68c-fadcfeed42ef" providerId="ADAL" clId="{35540D00-B0B6-4EE6-9138-BAFA1AB8F9B4}"/>
    <pc:docChg chg="undo custSel delSld modSld sldOrd">
      <pc:chgData name="GUILLET Jean-Philippe (SNCF RESEAU / SIEGE SNCF RESEAU / DGFA CSP PI/PS)" userId="3c6f3363-7937-4689-a68c-fadcfeed42ef" providerId="ADAL" clId="{35540D00-B0B6-4EE6-9138-BAFA1AB8F9B4}" dt="2024-07-18T10:00:18.024" v="1421" actId="20577"/>
      <pc:docMkLst>
        <pc:docMk/>
      </pc:docMkLst>
      <pc:sldChg chg="del">
        <pc:chgData name="GUILLET Jean-Philippe (SNCF RESEAU / SIEGE SNCF RESEAU / DGFA CSP PI/PS)" userId="3c6f3363-7937-4689-a68c-fadcfeed42ef" providerId="ADAL" clId="{35540D00-B0B6-4EE6-9138-BAFA1AB8F9B4}" dt="2024-07-17T14:56:13.453" v="6" actId="47"/>
        <pc:sldMkLst>
          <pc:docMk/>
          <pc:sldMk cId="2292525328" sldId="294"/>
        </pc:sldMkLst>
      </pc:sldChg>
      <pc:sldChg chg="addSp modSp mod ord">
        <pc:chgData name="GUILLET Jean-Philippe (SNCF RESEAU / SIEGE SNCF RESEAU / DGFA CSP PI/PS)" userId="3c6f3363-7937-4689-a68c-fadcfeed42ef" providerId="ADAL" clId="{35540D00-B0B6-4EE6-9138-BAFA1AB8F9B4}" dt="2024-07-17T15:46:15.630" v="286" actId="14100"/>
        <pc:sldMkLst>
          <pc:docMk/>
          <pc:sldMk cId="1900049204" sldId="297"/>
        </pc:sldMkLst>
      </pc:sldChg>
      <pc:sldChg chg="modSp mod">
        <pc:chgData name="GUILLET Jean-Philippe (SNCF RESEAU / SIEGE SNCF RESEAU / DGFA CSP PI/PS)" userId="3c6f3363-7937-4689-a68c-fadcfeed42ef" providerId="ADAL" clId="{35540D00-B0B6-4EE6-9138-BAFA1AB8F9B4}" dt="2024-07-17T17:17:36.565" v="1384" actId="20577"/>
        <pc:sldMkLst>
          <pc:docMk/>
          <pc:sldMk cId="1214081238" sldId="300"/>
        </pc:sldMkLst>
      </pc:sldChg>
      <pc:sldChg chg="addSp modSp mod ord">
        <pc:chgData name="GUILLET Jean-Philippe (SNCF RESEAU / SIEGE SNCF RESEAU / DGFA CSP PI/PS)" userId="3c6f3363-7937-4689-a68c-fadcfeed42ef" providerId="ADAL" clId="{35540D00-B0B6-4EE6-9138-BAFA1AB8F9B4}" dt="2024-07-17T15:44:52.943" v="269" actId="20577"/>
        <pc:sldMkLst>
          <pc:docMk/>
          <pc:sldMk cId="2383465549" sldId="301"/>
        </pc:sldMkLst>
      </pc:sldChg>
      <pc:sldChg chg="addSp modSp mod ord">
        <pc:chgData name="GUILLET Jean-Philippe (SNCF RESEAU / SIEGE SNCF RESEAU / DGFA CSP PI/PS)" userId="3c6f3363-7937-4689-a68c-fadcfeed42ef" providerId="ADAL" clId="{35540D00-B0B6-4EE6-9138-BAFA1AB8F9B4}" dt="2024-07-17T15:39:27.504" v="205" actId="20577"/>
        <pc:sldMkLst>
          <pc:docMk/>
          <pc:sldMk cId="1708200970" sldId="302"/>
        </pc:sldMkLst>
      </pc:sldChg>
      <pc:sldChg chg="addSp modSp mod ord">
        <pc:chgData name="GUILLET Jean-Philippe (SNCF RESEAU / SIEGE SNCF RESEAU / DGFA CSP PI/PS)" userId="3c6f3363-7937-4689-a68c-fadcfeed42ef" providerId="ADAL" clId="{35540D00-B0B6-4EE6-9138-BAFA1AB8F9B4}" dt="2024-07-17T16:05:43.708" v="682"/>
        <pc:sldMkLst>
          <pc:docMk/>
          <pc:sldMk cId="2751227561" sldId="303"/>
        </pc:sldMkLst>
      </pc:sldChg>
      <pc:sldChg chg="addSp modSp mod ord">
        <pc:chgData name="GUILLET Jean-Philippe (SNCF RESEAU / SIEGE SNCF RESEAU / DGFA CSP PI/PS)" userId="3c6f3363-7937-4689-a68c-fadcfeed42ef" providerId="ADAL" clId="{35540D00-B0B6-4EE6-9138-BAFA1AB8F9B4}" dt="2024-07-17T16:06:50.202" v="687"/>
        <pc:sldMkLst>
          <pc:docMk/>
          <pc:sldMk cId="1653170078" sldId="304"/>
        </pc:sldMkLst>
      </pc:sldChg>
      <pc:sldChg chg="addSp modSp mod ord">
        <pc:chgData name="GUILLET Jean-Philippe (SNCF RESEAU / SIEGE SNCF RESEAU / DGFA CSP PI/PS)" userId="3c6f3363-7937-4689-a68c-fadcfeed42ef" providerId="ADAL" clId="{35540D00-B0B6-4EE6-9138-BAFA1AB8F9B4}" dt="2024-07-17T16:07:59.042" v="696"/>
        <pc:sldMkLst>
          <pc:docMk/>
          <pc:sldMk cId="366722389" sldId="305"/>
        </pc:sldMkLst>
      </pc:sldChg>
      <pc:sldChg chg="addSp modSp mod ord">
        <pc:chgData name="GUILLET Jean-Philippe (SNCF RESEAU / SIEGE SNCF RESEAU / DGFA CSP PI/PS)" userId="3c6f3363-7937-4689-a68c-fadcfeed42ef" providerId="ADAL" clId="{35540D00-B0B6-4EE6-9138-BAFA1AB8F9B4}" dt="2024-07-17T16:08:56.503" v="701"/>
        <pc:sldMkLst>
          <pc:docMk/>
          <pc:sldMk cId="3812161663" sldId="306"/>
        </pc:sldMkLst>
      </pc:sldChg>
      <pc:sldChg chg="addSp modSp mod ord">
        <pc:chgData name="GUILLET Jean-Philippe (SNCF RESEAU / SIEGE SNCF RESEAU / DGFA CSP PI/PS)" userId="3c6f3363-7937-4689-a68c-fadcfeed42ef" providerId="ADAL" clId="{35540D00-B0B6-4EE6-9138-BAFA1AB8F9B4}" dt="2024-07-17T16:09:37.580" v="708"/>
        <pc:sldMkLst>
          <pc:docMk/>
          <pc:sldMk cId="1138986006" sldId="307"/>
        </pc:sldMkLst>
      </pc:sldChg>
      <pc:sldChg chg="addSp modSp mod ord">
        <pc:chgData name="GUILLET Jean-Philippe (SNCF RESEAU / SIEGE SNCF RESEAU / DGFA CSP PI/PS)" userId="3c6f3363-7937-4689-a68c-fadcfeed42ef" providerId="ADAL" clId="{35540D00-B0B6-4EE6-9138-BAFA1AB8F9B4}" dt="2024-07-17T16:10:18.571" v="715"/>
        <pc:sldMkLst>
          <pc:docMk/>
          <pc:sldMk cId="282724684" sldId="308"/>
        </pc:sldMkLst>
      </pc:sldChg>
      <pc:sldChg chg="addSp modSp mod ord">
        <pc:chgData name="GUILLET Jean-Philippe (SNCF RESEAU / SIEGE SNCF RESEAU / DGFA CSP PI/PS)" userId="3c6f3363-7937-4689-a68c-fadcfeed42ef" providerId="ADAL" clId="{35540D00-B0B6-4EE6-9138-BAFA1AB8F9B4}" dt="2024-07-17T16:11:01.892" v="722"/>
        <pc:sldMkLst>
          <pc:docMk/>
          <pc:sldMk cId="455495202" sldId="309"/>
        </pc:sldMkLst>
      </pc:sldChg>
      <pc:sldChg chg="addSp modSp mod ord">
        <pc:chgData name="GUILLET Jean-Philippe (SNCF RESEAU / SIEGE SNCF RESEAU / DGFA CSP PI/PS)" userId="3c6f3363-7937-4689-a68c-fadcfeed42ef" providerId="ADAL" clId="{35540D00-B0B6-4EE6-9138-BAFA1AB8F9B4}" dt="2024-07-17T16:11:32.519" v="729"/>
        <pc:sldMkLst>
          <pc:docMk/>
          <pc:sldMk cId="216693465" sldId="310"/>
        </pc:sldMkLst>
      </pc:sldChg>
      <pc:sldChg chg="addSp delSp modSp mod ord">
        <pc:chgData name="GUILLET Jean-Philippe (SNCF RESEAU / SIEGE SNCF RESEAU / DGFA CSP PI/PS)" userId="3c6f3363-7937-4689-a68c-fadcfeed42ef" providerId="ADAL" clId="{35540D00-B0B6-4EE6-9138-BAFA1AB8F9B4}" dt="2024-07-18T09:59:47.368" v="1413" actId="20577"/>
        <pc:sldMkLst>
          <pc:docMk/>
          <pc:sldMk cId="2671651399" sldId="311"/>
        </pc:sldMkLst>
      </pc:sldChg>
      <pc:sldChg chg="addSp modSp mod ord">
        <pc:chgData name="GUILLET Jean-Philippe (SNCF RESEAU / SIEGE SNCF RESEAU / DGFA CSP PI/PS)" userId="3c6f3363-7937-4689-a68c-fadcfeed42ef" providerId="ADAL" clId="{35540D00-B0B6-4EE6-9138-BAFA1AB8F9B4}" dt="2024-07-17T16:30:36.109" v="955"/>
        <pc:sldMkLst>
          <pc:docMk/>
          <pc:sldMk cId="2620806339" sldId="312"/>
        </pc:sldMkLst>
      </pc:sldChg>
      <pc:sldChg chg="addSp modSp mod">
        <pc:chgData name="GUILLET Jean-Philippe (SNCF RESEAU / SIEGE SNCF RESEAU / DGFA CSP PI/PS)" userId="3c6f3363-7937-4689-a68c-fadcfeed42ef" providerId="ADAL" clId="{35540D00-B0B6-4EE6-9138-BAFA1AB8F9B4}" dt="2024-07-18T09:59:52.374" v="1415" actId="20577"/>
        <pc:sldMkLst>
          <pc:docMk/>
          <pc:sldMk cId="1543024755" sldId="313"/>
        </pc:sldMkLst>
      </pc:sldChg>
      <pc:sldChg chg="del">
        <pc:chgData name="GUILLET Jean-Philippe (SNCF RESEAU / SIEGE SNCF RESEAU / DGFA CSP PI/PS)" userId="3c6f3363-7937-4689-a68c-fadcfeed42ef" providerId="ADAL" clId="{35540D00-B0B6-4EE6-9138-BAFA1AB8F9B4}" dt="2024-07-17T14:53:22.157" v="1" actId="47"/>
        <pc:sldMkLst>
          <pc:docMk/>
          <pc:sldMk cId="1679541928" sldId="314"/>
        </pc:sldMkLst>
      </pc:sldChg>
      <pc:sldChg chg="addSp delSp modSp mod ord delCm">
        <pc:chgData name="GUILLET Jean-Philippe (SNCF RESEAU / SIEGE SNCF RESEAU / DGFA CSP PI/PS)" userId="3c6f3363-7937-4689-a68c-fadcfeed42ef" providerId="ADAL" clId="{35540D00-B0B6-4EE6-9138-BAFA1AB8F9B4}" dt="2024-07-17T16:12:08.037" v="736" actId="20577"/>
        <pc:sldMkLst>
          <pc:docMk/>
          <pc:sldMk cId="3521070618" sldId="315"/>
        </pc:sldMkLst>
        <pc:extLst>
          <p:ext xmlns:p="http://schemas.openxmlformats.org/presentationml/2006/main" uri="{D6D511B9-2390-475A-947B-AFAB55BFBCF1}">
            <pc226:cmChg xmlns:pc226="http://schemas.microsoft.com/office/powerpoint/2022/06/main/command" chg="del">
              <pc226:chgData name="GUILLET Jean-Philippe (SNCF RESEAU / SIEGE SNCF RESEAU / DGFA CSP PI/PS)" userId="3c6f3363-7937-4689-a68c-fadcfeed42ef" providerId="ADAL" clId="{35540D00-B0B6-4EE6-9138-BAFA1AB8F9B4}" dt="2024-07-17T15:29:28.320" v="76"/>
              <pc2:cmMkLst xmlns:pc2="http://schemas.microsoft.com/office/powerpoint/2019/9/main/command">
                <pc:docMk/>
                <pc:sldMk cId="3521070618" sldId="315"/>
                <pc2:cmMk id="{F74467E4-535F-4AFD-B78C-326B33644230}"/>
              </pc2:cmMkLst>
            </pc226:cmChg>
          </p:ext>
        </pc:extLst>
      </pc:sldChg>
      <pc:sldChg chg="addSp modSp mod ord">
        <pc:chgData name="GUILLET Jean-Philippe (SNCF RESEAU / SIEGE SNCF RESEAU / DGFA CSP PI/PS)" userId="3c6f3363-7937-4689-a68c-fadcfeed42ef" providerId="ADAL" clId="{35540D00-B0B6-4EE6-9138-BAFA1AB8F9B4}" dt="2024-07-17T15:50:32.677" v="411" actId="20577"/>
        <pc:sldMkLst>
          <pc:docMk/>
          <pc:sldMk cId="4176026448" sldId="316"/>
        </pc:sldMkLst>
      </pc:sldChg>
      <pc:sldChg chg="addSp modSp mod ord">
        <pc:chgData name="GUILLET Jean-Philippe (SNCF RESEAU / SIEGE SNCF RESEAU / DGFA CSP PI/PS)" userId="3c6f3363-7937-4689-a68c-fadcfeed42ef" providerId="ADAL" clId="{35540D00-B0B6-4EE6-9138-BAFA1AB8F9B4}" dt="2024-07-17T15:50:23.883" v="395" actId="20577"/>
        <pc:sldMkLst>
          <pc:docMk/>
          <pc:sldMk cId="1357990745" sldId="317"/>
        </pc:sldMkLst>
      </pc:sldChg>
      <pc:sldChg chg="addSp modSp mod ord">
        <pc:chgData name="GUILLET Jean-Philippe (SNCF RESEAU / SIEGE SNCF RESEAU / DGFA CSP PI/PS)" userId="3c6f3363-7937-4689-a68c-fadcfeed42ef" providerId="ADAL" clId="{35540D00-B0B6-4EE6-9138-BAFA1AB8F9B4}" dt="2024-07-17T15:51:23.025" v="416" actId="20577"/>
        <pc:sldMkLst>
          <pc:docMk/>
          <pc:sldMk cId="733089522" sldId="318"/>
        </pc:sldMkLst>
      </pc:sldChg>
      <pc:sldChg chg="del">
        <pc:chgData name="GUILLET Jean-Philippe (SNCF RESEAU / SIEGE SNCF RESEAU / DGFA CSP PI/PS)" userId="3c6f3363-7937-4689-a68c-fadcfeed42ef" providerId="ADAL" clId="{35540D00-B0B6-4EE6-9138-BAFA1AB8F9B4}" dt="2024-07-17T14:55:32.023" v="2" actId="47"/>
        <pc:sldMkLst>
          <pc:docMk/>
          <pc:sldMk cId="421641710" sldId="319"/>
        </pc:sldMkLst>
      </pc:sldChg>
      <pc:sldChg chg="addSp modSp mod ord">
        <pc:chgData name="GUILLET Jean-Philippe (SNCF RESEAU / SIEGE SNCF RESEAU / DGFA CSP PI/PS)" userId="3c6f3363-7937-4689-a68c-fadcfeed42ef" providerId="ADAL" clId="{35540D00-B0B6-4EE6-9138-BAFA1AB8F9B4}" dt="2024-07-17T15:36:35.957" v="188" actId="20577"/>
        <pc:sldMkLst>
          <pc:docMk/>
          <pc:sldMk cId="2441818082" sldId="320"/>
        </pc:sldMkLst>
      </pc:sldChg>
      <pc:sldChg chg="addSp modSp mod ord">
        <pc:chgData name="GUILLET Jean-Philippe (SNCF RESEAU / SIEGE SNCF RESEAU / DGFA CSP PI/PS)" userId="3c6f3363-7937-4689-a68c-fadcfeed42ef" providerId="ADAL" clId="{35540D00-B0B6-4EE6-9138-BAFA1AB8F9B4}" dt="2024-07-17T16:26:20.143" v="865"/>
        <pc:sldMkLst>
          <pc:docMk/>
          <pc:sldMk cId="3036327540" sldId="321"/>
        </pc:sldMkLst>
      </pc:sldChg>
      <pc:sldChg chg="addSp modSp mod ord">
        <pc:chgData name="GUILLET Jean-Philippe (SNCF RESEAU / SIEGE SNCF RESEAU / DGFA CSP PI/PS)" userId="3c6f3363-7937-4689-a68c-fadcfeed42ef" providerId="ADAL" clId="{35540D00-B0B6-4EE6-9138-BAFA1AB8F9B4}" dt="2024-07-17T16:13:03.481" v="745"/>
        <pc:sldMkLst>
          <pc:docMk/>
          <pc:sldMk cId="1032364618" sldId="322"/>
        </pc:sldMkLst>
      </pc:sldChg>
      <pc:sldChg chg="addSp delSp modSp mod ord">
        <pc:chgData name="GUILLET Jean-Philippe (SNCF RESEAU / SIEGE SNCF RESEAU / DGFA CSP PI/PS)" userId="3c6f3363-7937-4689-a68c-fadcfeed42ef" providerId="ADAL" clId="{35540D00-B0B6-4EE6-9138-BAFA1AB8F9B4}" dt="2024-07-17T16:14:45.488" v="754" actId="478"/>
        <pc:sldMkLst>
          <pc:docMk/>
          <pc:sldMk cId="2055074101" sldId="323"/>
        </pc:sldMkLst>
      </pc:sldChg>
      <pc:sldChg chg="addSp modSp mod ord">
        <pc:chgData name="GUILLET Jean-Philippe (SNCF RESEAU / SIEGE SNCF RESEAU / DGFA CSP PI/PS)" userId="3c6f3363-7937-4689-a68c-fadcfeed42ef" providerId="ADAL" clId="{35540D00-B0B6-4EE6-9138-BAFA1AB8F9B4}" dt="2024-07-17T16:16:05.078" v="765"/>
        <pc:sldMkLst>
          <pc:docMk/>
          <pc:sldMk cId="2942960315" sldId="324"/>
        </pc:sldMkLst>
      </pc:sldChg>
      <pc:sldChg chg="addSp modSp mod ord delCm">
        <pc:chgData name="GUILLET Jean-Philippe (SNCF RESEAU / SIEGE SNCF RESEAU / DGFA CSP PI/PS)" userId="3c6f3363-7937-4689-a68c-fadcfeed42ef" providerId="ADAL" clId="{35540D00-B0B6-4EE6-9138-BAFA1AB8F9B4}" dt="2024-07-17T16:15:19.259" v="760"/>
        <pc:sldMkLst>
          <pc:docMk/>
          <pc:sldMk cId="1840932362" sldId="325"/>
        </pc:sldMkLst>
        <pc:extLst>
          <p:ext xmlns:p="http://schemas.openxmlformats.org/presentationml/2006/main" uri="{D6D511B9-2390-475A-947B-AFAB55BFBCF1}">
            <pc226:cmChg xmlns:pc226="http://schemas.microsoft.com/office/powerpoint/2022/06/main/command" chg="del">
              <pc226:chgData name="GUILLET Jean-Philippe (SNCF RESEAU / SIEGE SNCF RESEAU / DGFA CSP PI/PS)" userId="3c6f3363-7937-4689-a68c-fadcfeed42ef" providerId="ADAL" clId="{35540D00-B0B6-4EE6-9138-BAFA1AB8F9B4}" dt="2024-07-17T16:15:03.394" v="755"/>
              <pc2:cmMkLst xmlns:pc2="http://schemas.microsoft.com/office/powerpoint/2019/9/main/command">
                <pc:docMk/>
                <pc:sldMk cId="1840932362" sldId="325"/>
                <pc2:cmMk id="{18147A9E-A563-41B4-85C2-D277493BF9C1}"/>
              </pc2:cmMkLst>
            </pc226:cmChg>
          </p:ext>
        </pc:extLst>
      </pc:sldChg>
      <pc:sldChg chg="addSp modSp mod ord">
        <pc:chgData name="GUILLET Jean-Philippe (SNCF RESEAU / SIEGE SNCF RESEAU / DGFA CSP PI/PS)" userId="3c6f3363-7937-4689-a68c-fadcfeed42ef" providerId="ADAL" clId="{35540D00-B0B6-4EE6-9138-BAFA1AB8F9B4}" dt="2024-07-17T16:20:14.742" v="825" actId="14100"/>
        <pc:sldMkLst>
          <pc:docMk/>
          <pc:sldMk cId="2353888728" sldId="326"/>
        </pc:sldMkLst>
      </pc:sldChg>
      <pc:sldChg chg="addSp modSp mod ord">
        <pc:chgData name="GUILLET Jean-Philippe (SNCF RESEAU / SIEGE SNCF RESEAU / DGFA CSP PI/PS)" userId="3c6f3363-7937-4689-a68c-fadcfeed42ef" providerId="ADAL" clId="{35540D00-B0B6-4EE6-9138-BAFA1AB8F9B4}" dt="2024-07-17T16:19:45.758" v="777"/>
        <pc:sldMkLst>
          <pc:docMk/>
          <pc:sldMk cId="407503773" sldId="327"/>
        </pc:sldMkLst>
      </pc:sldChg>
      <pc:sldChg chg="addSp modSp mod ord">
        <pc:chgData name="GUILLET Jean-Philippe (SNCF RESEAU / SIEGE SNCF RESEAU / DGFA CSP PI/PS)" userId="3c6f3363-7937-4689-a68c-fadcfeed42ef" providerId="ADAL" clId="{35540D00-B0B6-4EE6-9138-BAFA1AB8F9B4}" dt="2024-07-17T16:22:53.934" v="831"/>
        <pc:sldMkLst>
          <pc:docMk/>
          <pc:sldMk cId="1571030845" sldId="328"/>
        </pc:sldMkLst>
      </pc:sldChg>
      <pc:sldChg chg="addSp modSp mod ord">
        <pc:chgData name="GUILLET Jean-Philippe (SNCF RESEAU / SIEGE SNCF RESEAU / DGFA CSP PI/PS)" userId="3c6f3363-7937-4689-a68c-fadcfeed42ef" providerId="ADAL" clId="{35540D00-B0B6-4EE6-9138-BAFA1AB8F9B4}" dt="2024-07-17T15:30:16.036" v="85" actId="14100"/>
        <pc:sldMkLst>
          <pc:docMk/>
          <pc:sldMk cId="334422110" sldId="331"/>
        </pc:sldMkLst>
      </pc:sldChg>
      <pc:sldChg chg="del">
        <pc:chgData name="GUILLET Jean-Philippe (SNCF RESEAU / SIEGE SNCF RESEAU / DGFA CSP PI/PS)" userId="3c6f3363-7937-4689-a68c-fadcfeed42ef" providerId="ADAL" clId="{35540D00-B0B6-4EE6-9138-BAFA1AB8F9B4}" dt="2024-07-17T14:56:01.638" v="5" actId="47"/>
        <pc:sldMkLst>
          <pc:docMk/>
          <pc:sldMk cId="1294194292" sldId="332"/>
        </pc:sldMkLst>
      </pc:sldChg>
      <pc:sldChg chg="addSp modSp mod ord">
        <pc:chgData name="GUILLET Jean-Philippe (SNCF RESEAU / SIEGE SNCF RESEAU / DGFA CSP PI/PS)" userId="3c6f3363-7937-4689-a68c-fadcfeed42ef" providerId="ADAL" clId="{35540D00-B0B6-4EE6-9138-BAFA1AB8F9B4}" dt="2024-07-18T09:58:46.951" v="1393" actId="20577"/>
        <pc:sldMkLst>
          <pc:docMk/>
          <pc:sldMk cId="2028729266" sldId="333"/>
        </pc:sldMkLst>
      </pc:sldChg>
      <pc:sldChg chg="addSp modSp mod ord">
        <pc:chgData name="GUILLET Jean-Philippe (SNCF RESEAU / SIEGE SNCF RESEAU / DGFA CSP PI/PS)" userId="3c6f3363-7937-4689-a68c-fadcfeed42ef" providerId="ADAL" clId="{35540D00-B0B6-4EE6-9138-BAFA1AB8F9B4}" dt="2024-07-18T09:58:41.029" v="1391" actId="20577"/>
        <pc:sldMkLst>
          <pc:docMk/>
          <pc:sldMk cId="985784996" sldId="334"/>
        </pc:sldMkLst>
      </pc:sldChg>
      <pc:sldChg chg="addSp modSp del mod ord">
        <pc:chgData name="GUILLET Jean-Philippe (SNCF RESEAU / SIEGE SNCF RESEAU / DGFA CSP PI/PS)" userId="3c6f3363-7937-4689-a68c-fadcfeed42ef" providerId="ADAL" clId="{35540D00-B0B6-4EE6-9138-BAFA1AB8F9B4}" dt="2024-07-18T09:58:24.906" v="1385" actId="2696"/>
        <pc:sldMkLst>
          <pc:docMk/>
          <pc:sldMk cId="3421947346" sldId="335"/>
        </pc:sldMkLst>
      </pc:sldChg>
      <pc:sldChg chg="addSp modSp mod ord">
        <pc:chgData name="GUILLET Jean-Philippe (SNCF RESEAU / SIEGE SNCF RESEAU / DGFA CSP PI/PS)" userId="3c6f3363-7937-4689-a68c-fadcfeed42ef" providerId="ADAL" clId="{35540D00-B0B6-4EE6-9138-BAFA1AB8F9B4}" dt="2024-07-18T09:58:33.256" v="1389" actId="20577"/>
        <pc:sldMkLst>
          <pc:docMk/>
          <pc:sldMk cId="3672808951" sldId="336"/>
        </pc:sldMkLst>
      </pc:sldChg>
      <pc:sldChg chg="addSp modSp mod ord">
        <pc:chgData name="GUILLET Jean-Philippe (SNCF RESEAU / SIEGE SNCF RESEAU / DGFA CSP PI/PS)" userId="3c6f3363-7937-4689-a68c-fadcfeed42ef" providerId="ADAL" clId="{35540D00-B0B6-4EE6-9138-BAFA1AB8F9B4}" dt="2024-07-17T16:29:00.504" v="933"/>
        <pc:sldMkLst>
          <pc:docMk/>
          <pc:sldMk cId="241855715" sldId="337"/>
        </pc:sldMkLst>
      </pc:sldChg>
      <pc:sldChg chg="addSp modSp mod ord">
        <pc:chgData name="GUILLET Jean-Philippe (SNCF RESEAU / SIEGE SNCF RESEAU / DGFA CSP PI/PS)" userId="3c6f3363-7937-4689-a68c-fadcfeed42ef" providerId="ADAL" clId="{35540D00-B0B6-4EE6-9138-BAFA1AB8F9B4}" dt="2024-07-18T10:00:03.001" v="1417" actId="20577"/>
        <pc:sldMkLst>
          <pc:docMk/>
          <pc:sldMk cId="3345083999" sldId="338"/>
        </pc:sldMkLst>
      </pc:sldChg>
      <pc:sldChg chg="addSp modSp mod ord">
        <pc:chgData name="GUILLET Jean-Philippe (SNCF RESEAU / SIEGE SNCF RESEAU / DGFA CSP PI/PS)" userId="3c6f3363-7937-4689-a68c-fadcfeed42ef" providerId="ADAL" clId="{35540D00-B0B6-4EE6-9138-BAFA1AB8F9B4}" dt="2024-07-17T15:52:47.424" v="438" actId="20577"/>
        <pc:sldMkLst>
          <pc:docMk/>
          <pc:sldMk cId="3538360893" sldId="339"/>
        </pc:sldMkLst>
      </pc:sldChg>
      <pc:sldChg chg="addSp modSp mod ord">
        <pc:chgData name="GUILLET Jean-Philippe (SNCF RESEAU / SIEGE SNCF RESEAU / DGFA CSP PI/PS)" userId="3c6f3363-7937-4689-a68c-fadcfeed42ef" providerId="ADAL" clId="{35540D00-B0B6-4EE6-9138-BAFA1AB8F9B4}" dt="2024-07-17T15:35:01.173" v="155" actId="20577"/>
        <pc:sldMkLst>
          <pc:docMk/>
          <pc:sldMk cId="1358303442" sldId="340"/>
        </pc:sldMkLst>
      </pc:sldChg>
      <pc:sldChg chg="addSp modSp mod ord">
        <pc:chgData name="GUILLET Jean-Philippe (SNCF RESEAU / SIEGE SNCF RESEAU / DGFA CSP PI/PS)" userId="3c6f3363-7937-4689-a68c-fadcfeed42ef" providerId="ADAL" clId="{35540D00-B0B6-4EE6-9138-BAFA1AB8F9B4}" dt="2024-07-17T15:33:07.946" v="126" actId="20577"/>
        <pc:sldMkLst>
          <pc:docMk/>
          <pc:sldMk cId="3182547131" sldId="341"/>
        </pc:sldMkLst>
      </pc:sldChg>
      <pc:sldChg chg="addSp modSp mod ord">
        <pc:chgData name="GUILLET Jean-Philippe (SNCF RESEAU / SIEGE SNCF RESEAU / DGFA CSP PI/PS)" userId="3c6f3363-7937-4689-a68c-fadcfeed42ef" providerId="ADAL" clId="{35540D00-B0B6-4EE6-9138-BAFA1AB8F9B4}" dt="2024-07-17T15:54:40.643" v="444" actId="20577"/>
        <pc:sldMkLst>
          <pc:docMk/>
          <pc:sldMk cId="1035387188" sldId="342"/>
        </pc:sldMkLst>
      </pc:sldChg>
      <pc:sldChg chg="del">
        <pc:chgData name="GUILLET Jean-Philippe (SNCF RESEAU / SIEGE SNCF RESEAU / DGFA CSP PI/PS)" userId="3c6f3363-7937-4689-a68c-fadcfeed42ef" providerId="ADAL" clId="{35540D00-B0B6-4EE6-9138-BAFA1AB8F9B4}" dt="2024-07-17T14:55:50.519" v="4" actId="47"/>
        <pc:sldMkLst>
          <pc:docMk/>
          <pc:sldMk cId="2219919862" sldId="344"/>
        </pc:sldMkLst>
      </pc:sldChg>
      <pc:sldChg chg="addSp modSp mod ord">
        <pc:chgData name="GUILLET Jean-Philippe (SNCF RESEAU / SIEGE SNCF RESEAU / DGFA CSP PI/PS)" userId="3c6f3363-7937-4689-a68c-fadcfeed42ef" providerId="ADAL" clId="{35540D00-B0B6-4EE6-9138-BAFA1AB8F9B4}" dt="2024-07-18T09:59:13.510" v="1401" actId="20577"/>
        <pc:sldMkLst>
          <pc:docMk/>
          <pc:sldMk cId="3483440872" sldId="345"/>
        </pc:sldMkLst>
      </pc:sldChg>
      <pc:sldChg chg="addSp modSp mod ord">
        <pc:chgData name="GUILLET Jean-Philippe (SNCF RESEAU / SIEGE SNCF RESEAU / DGFA CSP PI/PS)" userId="3c6f3363-7937-4689-a68c-fadcfeed42ef" providerId="ADAL" clId="{35540D00-B0B6-4EE6-9138-BAFA1AB8F9B4}" dt="2024-07-17T16:27:23.741" v="909"/>
        <pc:sldMkLst>
          <pc:docMk/>
          <pc:sldMk cId="2735567805" sldId="346"/>
        </pc:sldMkLst>
      </pc:sldChg>
      <pc:sldChg chg="addSp modSp mod ord">
        <pc:chgData name="GUILLET Jean-Philippe (SNCF RESEAU / SIEGE SNCF RESEAU / DGFA CSP PI/PS)" userId="3c6f3363-7937-4689-a68c-fadcfeed42ef" providerId="ADAL" clId="{35540D00-B0B6-4EE6-9138-BAFA1AB8F9B4}" dt="2024-07-17T16:01:03.501" v="557"/>
        <pc:sldMkLst>
          <pc:docMk/>
          <pc:sldMk cId="590626824" sldId="347"/>
        </pc:sldMkLst>
      </pc:sldChg>
      <pc:sldChg chg="addSp modSp mod">
        <pc:chgData name="GUILLET Jean-Philippe (SNCF RESEAU / SIEGE SNCF RESEAU / DGFA CSP PI/PS)" userId="3c6f3363-7937-4689-a68c-fadcfeed42ef" providerId="ADAL" clId="{35540D00-B0B6-4EE6-9138-BAFA1AB8F9B4}" dt="2024-07-18T10:00:09.698" v="1419" actId="20577"/>
        <pc:sldMkLst>
          <pc:docMk/>
          <pc:sldMk cId="3001647703" sldId="348"/>
        </pc:sldMkLst>
      </pc:sldChg>
      <pc:sldChg chg="del">
        <pc:chgData name="GUILLET Jean-Philippe (SNCF RESEAU / SIEGE SNCF RESEAU / DGFA CSP PI/PS)" userId="3c6f3363-7937-4689-a68c-fadcfeed42ef" providerId="ADAL" clId="{35540D00-B0B6-4EE6-9138-BAFA1AB8F9B4}" dt="2024-07-17T14:55:43.921" v="3" actId="47"/>
        <pc:sldMkLst>
          <pc:docMk/>
          <pc:sldMk cId="3874049176" sldId="349"/>
        </pc:sldMkLst>
      </pc:sldChg>
      <pc:sldChg chg="addSp modSp mod ord">
        <pc:chgData name="GUILLET Jean-Philippe (SNCF RESEAU / SIEGE SNCF RESEAU / DGFA CSP PI/PS)" userId="3c6f3363-7937-4689-a68c-fadcfeed42ef" providerId="ADAL" clId="{35540D00-B0B6-4EE6-9138-BAFA1AB8F9B4}" dt="2024-07-17T16:02:47.001" v="624"/>
        <pc:sldMkLst>
          <pc:docMk/>
          <pc:sldMk cId="222459136" sldId="350"/>
        </pc:sldMkLst>
      </pc:sldChg>
      <pc:sldChg chg="addSp modSp mod">
        <pc:chgData name="GUILLET Jean-Philippe (SNCF RESEAU / SIEGE SNCF RESEAU / DGFA CSP PI/PS)" userId="3c6f3363-7937-4689-a68c-fadcfeed42ef" providerId="ADAL" clId="{35540D00-B0B6-4EE6-9138-BAFA1AB8F9B4}" dt="2024-07-18T10:00:18.024" v="1421" actId="20577"/>
        <pc:sldMkLst>
          <pc:docMk/>
          <pc:sldMk cId="352900330" sldId="351"/>
        </pc:sldMkLst>
      </pc:sldChg>
      <pc:sldChg chg="addSp modSp mod ord">
        <pc:chgData name="GUILLET Jean-Philippe (SNCF RESEAU / SIEGE SNCF RESEAU / DGFA CSP PI/PS)" userId="3c6f3363-7937-4689-a68c-fadcfeed42ef" providerId="ADAL" clId="{35540D00-B0B6-4EE6-9138-BAFA1AB8F9B4}" dt="2024-07-17T16:03:54.637" v="675"/>
        <pc:sldMkLst>
          <pc:docMk/>
          <pc:sldMk cId="2717599116" sldId="352"/>
        </pc:sldMkLst>
      </pc:sldChg>
      <pc:sldChg chg="addSp modSp mod ord">
        <pc:chgData name="GUILLET Jean-Philippe (SNCF RESEAU / SIEGE SNCF RESEAU / DGFA CSP PI/PS)" userId="3c6f3363-7937-4689-a68c-fadcfeed42ef" providerId="ADAL" clId="{35540D00-B0B6-4EE6-9138-BAFA1AB8F9B4}" dt="2024-07-17T15:43:11.452" v="241" actId="20577"/>
        <pc:sldMkLst>
          <pc:docMk/>
          <pc:sldMk cId="2293376057" sldId="353"/>
        </pc:sldMkLst>
      </pc:sldChg>
      <pc:sldChg chg="addSp modSp mod ord">
        <pc:chgData name="GUILLET Jean-Philippe (SNCF RESEAU / SIEGE SNCF RESEAU / DGFA CSP PI/PS)" userId="3c6f3363-7937-4689-a68c-fadcfeed42ef" providerId="ADAL" clId="{35540D00-B0B6-4EE6-9138-BAFA1AB8F9B4}" dt="2024-07-17T15:47:44.509" v="382" actId="14100"/>
        <pc:sldMkLst>
          <pc:docMk/>
          <pc:sldMk cId="3105648153" sldId="354"/>
        </pc:sldMkLst>
      </pc:sldChg>
      <pc:sldChg chg="del">
        <pc:chgData name="GUILLET Jean-Philippe (SNCF RESEAU / SIEGE SNCF RESEAU / DGFA CSP PI/PS)" userId="3c6f3363-7937-4689-a68c-fadcfeed42ef" providerId="ADAL" clId="{35540D00-B0B6-4EE6-9138-BAFA1AB8F9B4}" dt="2024-07-17T14:53:04.399" v="0" actId="47"/>
        <pc:sldMkLst>
          <pc:docMk/>
          <pc:sldMk cId="3025422727" sldId="355"/>
        </pc:sldMkLst>
      </pc:sldChg>
      <pc:sldChg chg="addSp modSp mod ord">
        <pc:chgData name="GUILLET Jean-Philippe (SNCF RESEAU / SIEGE SNCF RESEAU / DGFA CSP PI/PS)" userId="3c6f3363-7937-4689-a68c-fadcfeed42ef" providerId="ADAL" clId="{35540D00-B0B6-4EE6-9138-BAFA1AB8F9B4}" dt="2024-07-17T15:26:02.046" v="58" actId="20577"/>
        <pc:sldMkLst>
          <pc:docMk/>
          <pc:sldMk cId="1997323857" sldId="356"/>
        </pc:sldMkLst>
      </pc:sldChg>
      <pc:sldChg chg="addSp modSp mod ord">
        <pc:chgData name="GUILLET Jean-Philippe (SNCF RESEAU / SIEGE SNCF RESEAU / DGFA CSP PI/PS)" userId="3c6f3363-7937-4689-a68c-fadcfeed42ef" providerId="ADAL" clId="{35540D00-B0B6-4EE6-9138-BAFA1AB8F9B4}" dt="2024-07-18T09:58:55.867" v="1395" actId="20577"/>
        <pc:sldMkLst>
          <pc:docMk/>
          <pc:sldMk cId="1172113060" sldId="357"/>
        </pc:sldMkLst>
      </pc:sldChg>
      <pc:sldChg chg="addSp modSp mod ord">
        <pc:chgData name="GUILLET Jean-Philippe (SNCF RESEAU / SIEGE SNCF RESEAU / DGFA CSP PI/PS)" userId="3c6f3363-7937-4689-a68c-fadcfeed42ef" providerId="ADAL" clId="{35540D00-B0B6-4EE6-9138-BAFA1AB8F9B4}" dt="2024-07-18T09:59:01.022" v="1397" actId="20577"/>
        <pc:sldMkLst>
          <pc:docMk/>
          <pc:sldMk cId="3227584787" sldId="358"/>
        </pc:sldMkLst>
      </pc:sldChg>
      <pc:sldChg chg="addSp modSp mod ord">
        <pc:chgData name="GUILLET Jean-Philippe (SNCF RESEAU / SIEGE SNCF RESEAU / DGFA CSP PI/PS)" userId="3c6f3363-7937-4689-a68c-fadcfeed42ef" providerId="ADAL" clId="{35540D00-B0B6-4EE6-9138-BAFA1AB8F9B4}" dt="2024-07-18T09:59:21.060" v="1403" actId="20577"/>
        <pc:sldMkLst>
          <pc:docMk/>
          <pc:sldMk cId="2339218263" sldId="359"/>
        </pc:sldMkLst>
      </pc:sldChg>
      <pc:sldChg chg="addSp modSp mod ord">
        <pc:chgData name="GUILLET Jean-Philippe (SNCF RESEAU / SIEGE SNCF RESEAU / DGFA CSP PI/PS)" userId="3c6f3363-7937-4689-a68c-fadcfeed42ef" providerId="ADAL" clId="{35540D00-B0B6-4EE6-9138-BAFA1AB8F9B4}" dt="2024-07-18T09:59:26.854" v="1405" actId="20577"/>
        <pc:sldMkLst>
          <pc:docMk/>
          <pc:sldMk cId="2006366177" sldId="360"/>
        </pc:sldMkLst>
      </pc:sldChg>
      <pc:sldChg chg="addSp modSp mod ord">
        <pc:chgData name="GUILLET Jean-Philippe (SNCF RESEAU / SIEGE SNCF RESEAU / DGFA CSP PI/PS)" userId="3c6f3363-7937-4689-a68c-fadcfeed42ef" providerId="ADAL" clId="{35540D00-B0B6-4EE6-9138-BAFA1AB8F9B4}" dt="2024-07-18T09:59:33.537" v="1407" actId="20577"/>
        <pc:sldMkLst>
          <pc:docMk/>
          <pc:sldMk cId="424180274" sldId="361"/>
        </pc:sldMkLst>
      </pc:sldChg>
      <pc:sldChg chg="addSp modSp mod ord">
        <pc:chgData name="GUILLET Jean-Philippe (SNCF RESEAU / SIEGE SNCF RESEAU / DGFA CSP PI/PS)" userId="3c6f3363-7937-4689-a68c-fadcfeed42ef" providerId="ADAL" clId="{35540D00-B0B6-4EE6-9138-BAFA1AB8F9B4}" dt="2024-07-18T09:59:41.660" v="1411" actId="20577"/>
        <pc:sldMkLst>
          <pc:docMk/>
          <pc:sldMk cId="3477049676" sldId="362"/>
        </pc:sldMkLst>
      </pc:sldChg>
      <pc:sldChg chg="addSp modSp mod ord">
        <pc:chgData name="GUILLET Jean-Philippe (SNCF RESEAU / SIEGE SNCF RESEAU / DGFA CSP PI/PS)" userId="3c6f3363-7937-4689-a68c-fadcfeed42ef" providerId="ADAL" clId="{35540D00-B0B6-4EE6-9138-BAFA1AB8F9B4}" dt="2024-07-18T09:59:06.999" v="1399" actId="20577"/>
        <pc:sldMkLst>
          <pc:docMk/>
          <pc:sldMk cId="3011253004" sldId="363"/>
        </pc:sldMkLst>
      </pc:sldChg>
    </pc:docChg>
  </pc:docChgLst>
  <pc:docChgLst>
    <pc:chgData name="BUFFAZ Laure" userId="S::lbuffaz_systra.com#ext#@sncf.onmicrosoft.com::de956b0c-e29f-47cb-a644-331dd6ba103c" providerId="AD" clId="Web-{BC0FA110-4D80-EBB7-A42D-8911D0A1CB15}"/>
    <pc:docChg chg="modSld">
      <pc:chgData name="BUFFAZ Laure" userId="S::lbuffaz_systra.com#ext#@sncf.onmicrosoft.com::de956b0c-e29f-47cb-a644-331dd6ba103c" providerId="AD" clId="Web-{BC0FA110-4D80-EBB7-A42D-8911D0A1CB15}" dt="2024-11-20T22:28:37.942" v="5" actId="20577"/>
      <pc:docMkLst>
        <pc:docMk/>
      </pc:docMkLst>
      <pc:sldChg chg="modSp">
        <pc:chgData name="BUFFAZ Laure" userId="S::lbuffaz_systra.com#ext#@sncf.onmicrosoft.com::de956b0c-e29f-47cb-a644-331dd6ba103c" providerId="AD" clId="Web-{BC0FA110-4D80-EBB7-A42D-8911D0A1CB15}" dt="2024-11-20T22:28:37.942" v="5" actId="20577"/>
        <pc:sldMkLst>
          <pc:docMk/>
          <pc:sldMk cId="470265851" sldId="369"/>
        </pc:sldMkLst>
      </pc:sldChg>
    </pc:docChg>
  </pc:docChgLst>
  <pc:docChgLst>
    <pc:chgData name="BORNET Julien" userId="S::julien.bornet_egis-group.com#ext#@sncf.onmicrosoft.com::2a07f4e0-ba51-4bbe-929c-70cf0a2aeed2" providerId="AD" clId="Web-{59FE8B24-375C-394A-53E2-DF757ABFED62}"/>
    <pc:docChg chg="modSld">
      <pc:chgData name="BORNET Julien" userId="S::julien.bornet_egis-group.com#ext#@sncf.onmicrosoft.com::2a07f4e0-ba51-4bbe-929c-70cf0a2aeed2" providerId="AD" clId="Web-{59FE8B24-375C-394A-53E2-DF757ABFED62}" dt="2024-07-15T15:13:22.670" v="0" actId="14100"/>
      <pc:docMkLst>
        <pc:docMk/>
      </pc:docMkLst>
      <pc:sldChg chg="modSp">
        <pc:chgData name="BORNET Julien" userId="S::julien.bornet_egis-group.com#ext#@sncf.onmicrosoft.com::2a07f4e0-ba51-4bbe-929c-70cf0a2aeed2" providerId="AD" clId="Web-{59FE8B24-375C-394A-53E2-DF757ABFED62}" dt="2024-07-15T15:13:22.670" v="0" actId="14100"/>
        <pc:sldMkLst>
          <pc:docMk/>
          <pc:sldMk cId="1571030845" sldId="328"/>
        </pc:sldMkLst>
      </pc:sldChg>
    </pc:docChg>
  </pc:docChgLst>
  <pc:docChgLst>
    <pc:chgData name="BUFFAZ Laure" userId="897db6d4-56bf-45f8-9d29-c95b0d5d3d2e" providerId="ADAL" clId="{87D2718B-2641-488D-B7B2-D043E1F3B359}"/>
    <pc:docChg chg="addSld delSld modSld">
      <pc:chgData name="BUFFAZ Laure" userId="897db6d4-56bf-45f8-9d29-c95b0d5d3d2e" providerId="ADAL" clId="{87D2718B-2641-488D-B7B2-D043E1F3B359}" dt="2024-07-16T14:42:37.029" v="10"/>
      <pc:docMkLst>
        <pc:docMk/>
      </pc:docMkLst>
      <pc:sldChg chg="modSp add mod">
        <pc:chgData name="BUFFAZ Laure" userId="897db6d4-56bf-45f8-9d29-c95b0d5d3d2e" providerId="ADAL" clId="{87D2718B-2641-488D-B7B2-D043E1F3B359}" dt="2024-07-15T18:03:21.630" v="7" actId="14100"/>
        <pc:sldMkLst>
          <pc:docMk/>
          <pc:sldMk cId="2219919862" sldId="343"/>
        </pc:sldMkLst>
      </pc:sldChg>
      <pc:sldChg chg="del">
        <pc:chgData name="BUFFAZ Laure" userId="897db6d4-56bf-45f8-9d29-c95b0d5d3d2e" providerId="ADAL" clId="{87D2718B-2641-488D-B7B2-D043E1F3B359}" dt="2024-07-15T18:03:28.960" v="8" actId="47"/>
        <pc:sldMkLst>
          <pc:docMk/>
          <pc:sldMk cId="2536080383" sldId="343"/>
        </pc:sldMkLst>
      </pc:sldChg>
      <pc:sldChg chg="add">
        <pc:chgData name="BUFFAZ Laure" userId="897db6d4-56bf-45f8-9d29-c95b0d5d3d2e" providerId="ADAL" clId="{87D2718B-2641-488D-B7B2-D043E1F3B359}" dt="2024-07-15T18:06:08.692" v="9"/>
        <pc:sldMkLst>
          <pc:docMk/>
          <pc:sldMk cId="3483440872" sldId="345"/>
        </pc:sldMkLst>
      </pc:sldChg>
      <pc:sldChg chg="add">
        <pc:chgData name="BUFFAZ Laure" userId="897db6d4-56bf-45f8-9d29-c95b0d5d3d2e" providerId="ADAL" clId="{87D2718B-2641-488D-B7B2-D043E1F3B359}" dt="2024-07-16T14:42:37.029" v="10"/>
        <pc:sldMkLst>
          <pc:docMk/>
          <pc:sldMk cId="1997323857" sldId="356"/>
        </pc:sldMkLst>
      </pc:sldChg>
      <pc:sldChg chg="add">
        <pc:chgData name="BUFFAZ Laure" userId="897db6d4-56bf-45f8-9d29-c95b0d5d3d2e" providerId="ADAL" clId="{87D2718B-2641-488D-B7B2-D043E1F3B359}" dt="2024-07-16T14:42:37.029" v="10"/>
        <pc:sldMkLst>
          <pc:docMk/>
          <pc:sldMk cId="1172113060" sldId="357"/>
        </pc:sldMkLst>
      </pc:sldChg>
      <pc:sldChg chg="add">
        <pc:chgData name="BUFFAZ Laure" userId="897db6d4-56bf-45f8-9d29-c95b0d5d3d2e" providerId="ADAL" clId="{87D2718B-2641-488D-B7B2-D043E1F3B359}" dt="2024-07-16T14:42:37.029" v="10"/>
        <pc:sldMkLst>
          <pc:docMk/>
          <pc:sldMk cId="3227584787" sldId="358"/>
        </pc:sldMkLst>
      </pc:sldChg>
      <pc:sldChg chg="add">
        <pc:chgData name="BUFFAZ Laure" userId="897db6d4-56bf-45f8-9d29-c95b0d5d3d2e" providerId="ADAL" clId="{87D2718B-2641-488D-B7B2-D043E1F3B359}" dt="2024-07-16T14:42:37.029" v="10"/>
        <pc:sldMkLst>
          <pc:docMk/>
          <pc:sldMk cId="2339218263" sldId="359"/>
        </pc:sldMkLst>
      </pc:sldChg>
      <pc:sldChg chg="add">
        <pc:chgData name="BUFFAZ Laure" userId="897db6d4-56bf-45f8-9d29-c95b0d5d3d2e" providerId="ADAL" clId="{87D2718B-2641-488D-B7B2-D043E1F3B359}" dt="2024-07-16T14:42:37.029" v="10"/>
        <pc:sldMkLst>
          <pc:docMk/>
          <pc:sldMk cId="2006366177" sldId="360"/>
        </pc:sldMkLst>
      </pc:sldChg>
      <pc:sldChg chg="add">
        <pc:chgData name="BUFFAZ Laure" userId="897db6d4-56bf-45f8-9d29-c95b0d5d3d2e" providerId="ADAL" clId="{87D2718B-2641-488D-B7B2-D043E1F3B359}" dt="2024-07-16T14:42:37.029" v="10"/>
        <pc:sldMkLst>
          <pc:docMk/>
          <pc:sldMk cId="424180274" sldId="361"/>
        </pc:sldMkLst>
      </pc:sldChg>
    </pc:docChg>
  </pc:docChgLst>
  <pc:docChgLst>
    <pc:chgData name="ALIADIERE Benoit (SNCF RESEAU / Directions Techniques Réseau / DGII DTR TD PER)" userId="S::7301835c@commun.ad.sncf.fr::7b71eecd-90d4-47c4-805b-10c037f8a6b5" providerId="AD" clId="Web-{194889A7-AFF0-4098-BBEF-23848C97E5F1}"/>
    <pc:docChg chg="modSld">
      <pc:chgData name="ALIADIERE Benoit (SNCF RESEAU / Directions Techniques Réseau / DGII DTR TD PER)" userId="S::7301835c@commun.ad.sncf.fr::7b71eecd-90d4-47c4-805b-10c037f8a6b5" providerId="AD" clId="Web-{194889A7-AFF0-4098-BBEF-23848C97E5F1}" dt="2024-11-21T08:31:13.911" v="7" actId="20577"/>
      <pc:docMkLst>
        <pc:docMk/>
      </pc:docMkLst>
      <pc:sldChg chg="modSp">
        <pc:chgData name="ALIADIERE Benoit (SNCF RESEAU / Directions Techniques Réseau / DGII DTR TD PER)" userId="S::7301835c@commun.ad.sncf.fr::7b71eecd-90d4-47c4-805b-10c037f8a6b5" providerId="AD" clId="Web-{194889A7-AFF0-4098-BBEF-23848C97E5F1}" dt="2024-11-21T08:31:13.911" v="7" actId="20577"/>
        <pc:sldMkLst>
          <pc:docMk/>
          <pc:sldMk cId="4210689645" sldId="295"/>
        </pc:sldMkLst>
      </pc:sldChg>
    </pc:docChg>
  </pc:docChgLst>
  <pc:docChgLst>
    <pc:chgData name="NEHDI Luc" userId="23b87741-83c0-42cc-a5d8-19e1c0a2dd66" providerId="ADAL" clId="{43145678-88B4-48E6-8E16-1C8898D3653A}"/>
    <pc:docChg chg="modSld">
      <pc:chgData name="NEHDI Luc" userId="23b87741-83c0-42cc-a5d8-19e1c0a2dd66" providerId="ADAL" clId="{43145678-88B4-48E6-8E16-1C8898D3653A}" dt="2024-07-10T12:25:22.707" v="1" actId="20577"/>
      <pc:docMkLst>
        <pc:docMk/>
      </pc:docMkLst>
      <pc:sldChg chg="modNotesTx">
        <pc:chgData name="NEHDI Luc" userId="23b87741-83c0-42cc-a5d8-19e1c0a2dd66" providerId="ADAL" clId="{43145678-88B4-48E6-8E16-1C8898D3653A}" dt="2024-07-10T12:25:22.707" v="1" actId="20577"/>
        <pc:sldMkLst>
          <pc:docMk/>
          <pc:sldMk cId="1543024755" sldId="313"/>
        </pc:sldMkLst>
      </pc:sldChg>
    </pc:docChg>
  </pc:docChgLst>
  <pc:docChgLst>
    <pc:chgData name="adrien.spera@eurogroupconsulting.com" userId="S::urn:spo:guest#adrien.spera@eurogroupconsulting.com::" providerId="AD" clId="Web-{6B6AEF77-49DD-1197-6009-DBD9DF53C5CE}"/>
    <pc:docChg chg="addSld modSld">
      <pc:chgData name="adrien.spera@eurogroupconsulting.com" userId="S::urn:spo:guest#adrien.spera@eurogroupconsulting.com::" providerId="AD" clId="Web-{6B6AEF77-49DD-1197-6009-DBD9DF53C5CE}" dt="2024-12-17T09:05:04.592" v="87"/>
      <pc:docMkLst>
        <pc:docMk/>
      </pc:docMkLst>
      <pc:sldChg chg="delSp modSp">
        <pc:chgData name="adrien.spera@eurogroupconsulting.com" userId="S::urn:spo:guest#adrien.spera@eurogroupconsulting.com::" providerId="AD" clId="Web-{6B6AEF77-49DD-1197-6009-DBD9DF53C5CE}" dt="2024-12-17T09:03:39.620" v="55" actId="1076"/>
        <pc:sldMkLst>
          <pc:docMk/>
          <pc:sldMk cId="1214081238" sldId="300"/>
        </pc:sldMkLst>
        <pc:spChg chg="mod">
          <ac:chgData name="adrien.spera@eurogroupconsulting.com" userId="S::urn:spo:guest#adrien.spera@eurogroupconsulting.com::" providerId="AD" clId="Web-{6B6AEF77-49DD-1197-6009-DBD9DF53C5CE}" dt="2024-12-17T09:03:29.854" v="49" actId="20577"/>
          <ac:spMkLst>
            <pc:docMk/>
            <pc:sldMk cId="1214081238" sldId="300"/>
            <ac:spMk id="2" creationId="{00000000-0000-0000-0000-000000000000}"/>
          </ac:spMkLst>
        </pc:spChg>
        <pc:spChg chg="mod">
          <ac:chgData name="adrien.spera@eurogroupconsulting.com" userId="S::urn:spo:guest#adrien.spera@eurogroupconsulting.com::" providerId="AD" clId="Web-{6B6AEF77-49DD-1197-6009-DBD9DF53C5CE}" dt="2024-12-17T09:03:39.620" v="55" actId="1076"/>
          <ac:spMkLst>
            <pc:docMk/>
            <pc:sldMk cId="1214081238" sldId="300"/>
            <ac:spMk id="3" creationId="{7DE8BDAB-6B49-0617-8EB8-3C49BC2F2C0F}"/>
          </ac:spMkLst>
        </pc:spChg>
      </pc:sldChg>
      <pc:sldChg chg="mod modClrScheme chgLayout">
        <pc:chgData name="adrien.spera@eurogroupconsulting.com" userId="S::urn:spo:guest#adrien.spera@eurogroupconsulting.com::" providerId="AD" clId="Web-{6B6AEF77-49DD-1197-6009-DBD9DF53C5CE}" dt="2024-12-17T09:03:58.308" v="57"/>
        <pc:sldMkLst>
          <pc:docMk/>
          <pc:sldMk cId="642757363" sldId="366"/>
        </pc:sldMkLst>
      </pc:sldChg>
      <pc:sldChg chg="add replId">
        <pc:chgData name="adrien.spera@eurogroupconsulting.com" userId="S::urn:spo:guest#adrien.spera@eurogroupconsulting.com::" providerId="AD" clId="Web-{6B6AEF77-49DD-1197-6009-DBD9DF53C5CE}" dt="2024-12-17T09:02:29.024" v="0"/>
        <pc:sldMkLst>
          <pc:docMk/>
          <pc:sldMk cId="1003615116" sldId="370"/>
        </pc:sldMkLst>
      </pc:sldChg>
      <pc:sldChg chg="addSp modSp new">
        <pc:chgData name="adrien.spera@eurogroupconsulting.com" userId="S::urn:spo:guest#adrien.spera@eurogroupconsulting.com::" providerId="AD" clId="Web-{6B6AEF77-49DD-1197-6009-DBD9DF53C5CE}" dt="2024-12-17T09:04:24.481" v="67" actId="1076"/>
        <pc:sldMkLst>
          <pc:docMk/>
          <pc:sldMk cId="3012443409" sldId="371"/>
        </pc:sldMkLst>
        <pc:spChg chg="add mod">
          <ac:chgData name="adrien.spera@eurogroupconsulting.com" userId="S::urn:spo:guest#adrien.spera@eurogroupconsulting.com::" providerId="AD" clId="Web-{6B6AEF77-49DD-1197-6009-DBD9DF53C5CE}" dt="2024-12-17T09:04:24.481" v="67" actId="1076"/>
          <ac:spMkLst>
            <pc:docMk/>
            <pc:sldMk cId="3012443409" sldId="371"/>
            <ac:spMk id="3" creationId="{69CF6BF3-1C8D-3C61-E84C-51EC42729706}"/>
          </ac:spMkLst>
        </pc:spChg>
      </pc:sldChg>
      <pc:sldChg chg="modSp add replId">
        <pc:chgData name="adrien.spera@eurogroupconsulting.com" userId="S::urn:spo:guest#adrien.spera@eurogroupconsulting.com::" providerId="AD" clId="Web-{6B6AEF77-49DD-1197-6009-DBD9DF53C5CE}" dt="2024-12-17T09:04:46.576" v="86" actId="20577"/>
        <pc:sldMkLst>
          <pc:docMk/>
          <pc:sldMk cId="3209538041" sldId="372"/>
        </pc:sldMkLst>
        <pc:spChg chg="mod">
          <ac:chgData name="adrien.spera@eurogroupconsulting.com" userId="S::urn:spo:guest#adrien.spera@eurogroupconsulting.com::" providerId="AD" clId="Web-{6B6AEF77-49DD-1197-6009-DBD9DF53C5CE}" dt="2024-12-17T09:04:46.576" v="86" actId="20577"/>
          <ac:spMkLst>
            <pc:docMk/>
            <pc:sldMk cId="3209538041" sldId="372"/>
            <ac:spMk id="3" creationId="{69CF6BF3-1C8D-3C61-E84C-51EC42729706}"/>
          </ac:spMkLst>
        </pc:spChg>
      </pc:sldChg>
      <pc:sldChg chg="add">
        <pc:chgData name="adrien.spera@eurogroupconsulting.com" userId="S::urn:spo:guest#adrien.spera@eurogroupconsulting.com::" providerId="AD" clId="Web-{6B6AEF77-49DD-1197-6009-DBD9DF53C5CE}" dt="2024-12-17T09:05:04.592" v="87"/>
        <pc:sldMkLst>
          <pc:docMk/>
          <pc:sldMk cId="2707143708" sldId="373"/>
        </pc:sldMkLst>
      </pc:sldChg>
    </pc:docChg>
  </pc:docChgLst>
  <pc:docChgLst>
    <pc:chgData name="Renaud English-Martin" userId="d20a613b838f92ac" providerId="LiveId" clId="{9CD0EB14-6C90-48F2-B5C8-5BB0092AB9F5}"/>
    <pc:docChg chg="modSld sldOrd">
      <pc:chgData name="Renaud English-Martin" userId="d20a613b838f92ac" providerId="LiveId" clId="{9CD0EB14-6C90-48F2-B5C8-5BB0092AB9F5}" dt="2024-10-24T06:47:56.813" v="1"/>
      <pc:docMkLst>
        <pc:docMk/>
      </pc:docMkLst>
      <pc:sldChg chg="ord">
        <pc:chgData name="Renaud English-Martin" userId="d20a613b838f92ac" providerId="LiveId" clId="{9CD0EB14-6C90-48F2-B5C8-5BB0092AB9F5}" dt="2024-10-24T06:47:56.813" v="1"/>
        <pc:sldMkLst>
          <pc:docMk/>
          <pc:sldMk cId="334422110" sldId="331"/>
        </pc:sldMkLst>
      </pc:sldChg>
    </pc:docChg>
  </pc:docChgLst>
  <pc:docChgLst>
    <pc:chgData name="BUFFAZ Laure" userId="897db6d4-56bf-45f8-9d29-c95b0d5d3d2e" providerId="ADAL" clId="{6940C737-6538-4785-B282-D7AE4CBEF3BB}"/>
    <pc:docChg chg="undo redo custSel addSld delSld modSld">
      <pc:chgData name="BUFFAZ Laure" userId="897db6d4-56bf-45f8-9d29-c95b0d5d3d2e" providerId="ADAL" clId="{6940C737-6538-4785-B282-D7AE4CBEF3BB}" dt="2024-11-21T10:02:09.171" v="566" actId="2696"/>
      <pc:docMkLst>
        <pc:docMk/>
      </pc:docMkLst>
      <pc:sldChg chg="addSp delSp modSp add del mod">
        <pc:chgData name="BUFFAZ Laure" userId="897db6d4-56bf-45f8-9d29-c95b0d5d3d2e" providerId="ADAL" clId="{6940C737-6538-4785-B282-D7AE4CBEF3BB}" dt="2024-11-21T10:02:09.171" v="566" actId="2696"/>
        <pc:sldMkLst>
          <pc:docMk/>
          <pc:sldMk cId="2056797803" sldId="368"/>
        </pc:sldMkLst>
      </pc:sldChg>
      <pc:sldChg chg="addSp delSp modSp add del mod">
        <pc:chgData name="BUFFAZ Laure" userId="897db6d4-56bf-45f8-9d29-c95b0d5d3d2e" providerId="ADAL" clId="{6940C737-6538-4785-B282-D7AE4CBEF3BB}" dt="2024-11-21T10:02:09.171" v="566" actId="2696"/>
        <pc:sldMkLst>
          <pc:docMk/>
          <pc:sldMk cId="470265851" sldId="369"/>
        </pc:sldMkLst>
      </pc:sldChg>
    </pc:docChg>
  </pc:docChgLst>
  <pc:docChgLst>
    <pc:chgData name="BORNET Julien" userId="S::julien.bornet_egis-group.com#ext#@sncf.onmicrosoft.com::2a07f4e0-ba51-4bbe-929c-70cf0a2aeed2" providerId="AD" clId="Web-{D0E8D501-0F4D-C3AA-40C9-81B4F6B80A63}"/>
    <pc:docChg chg="addSld delSld modSld">
      <pc:chgData name="BORNET Julien" userId="S::julien.bornet_egis-group.com#ext#@sncf.onmicrosoft.com::2a07f4e0-ba51-4bbe-929c-70cf0a2aeed2" providerId="AD" clId="Web-{D0E8D501-0F4D-C3AA-40C9-81B4F6B80A63}" dt="2024-07-10T12:53:06.023" v="8"/>
      <pc:docMkLst>
        <pc:docMk/>
      </pc:docMkLst>
      <pc:sldChg chg="modSp add replId">
        <pc:chgData name="BORNET Julien" userId="S::julien.bornet_egis-group.com#ext#@sncf.onmicrosoft.com::2a07f4e0-ba51-4bbe-929c-70cf0a2aeed2" providerId="AD" clId="Web-{D0E8D501-0F4D-C3AA-40C9-81B4F6B80A63}" dt="2024-07-10T12:51:14.459" v="2" actId="20577"/>
        <pc:sldMkLst>
          <pc:docMk/>
          <pc:sldMk cId="421641710" sldId="319"/>
        </pc:sldMkLst>
      </pc:sldChg>
      <pc:sldChg chg="modSp add del replId">
        <pc:chgData name="BORNET Julien" userId="S::julien.bornet_egis-group.com#ext#@sncf.onmicrosoft.com::2a07f4e0-ba51-4bbe-929c-70cf0a2aeed2" providerId="AD" clId="Web-{D0E8D501-0F4D-C3AA-40C9-81B4F6B80A63}" dt="2024-07-10T12:53:06.023" v="8"/>
        <pc:sldMkLst>
          <pc:docMk/>
          <pc:sldMk cId="1567074796" sldId="320"/>
        </pc:sldMkLst>
      </pc:sldChg>
      <pc:sldChg chg="add">
        <pc:chgData name="BORNET Julien" userId="S::julien.bornet_egis-group.com#ext#@sncf.onmicrosoft.com::2a07f4e0-ba51-4bbe-929c-70cf0a2aeed2" providerId="AD" clId="Web-{D0E8D501-0F4D-C3AA-40C9-81B4F6B80A63}" dt="2024-07-10T12:53:01.258" v="7"/>
        <pc:sldMkLst>
          <pc:docMk/>
          <pc:sldMk cId="3036327540" sldId="321"/>
        </pc:sldMkLst>
      </pc:sldChg>
    </pc:docChg>
  </pc:docChgLst>
  <pc:docChgLst>
    <pc:chgData name="GUILLET Jean-Philippe (SNCF RESEAU / SIEGE SNCF RESEAU / DGFA CSP PI/PS)" userId="S::7910123k@commun.ad.sncf.fr::3c6f3363-7937-4689-a68c-fadcfeed42ef" providerId="AD" clId="Web-{DBE13C85-2699-44AD-B118-A8ED76AFF916}"/>
    <pc:docChg chg="addSld modSld">
      <pc:chgData name="GUILLET Jean-Philippe (SNCF RESEAU / SIEGE SNCF RESEAU / DGFA CSP PI/PS)" userId="S::7910123k@commun.ad.sncf.fr::3c6f3363-7937-4689-a68c-fadcfeed42ef" providerId="AD" clId="Web-{DBE13C85-2699-44AD-B118-A8ED76AFF916}" dt="2024-07-16T07:55:35.724" v="792" actId="20577"/>
      <pc:docMkLst>
        <pc:docMk/>
      </pc:docMkLst>
      <pc:sldChg chg="delSp modSp">
        <pc:chgData name="GUILLET Jean-Philippe (SNCF RESEAU / SIEGE SNCF RESEAU / DGFA CSP PI/PS)" userId="S::7910123k@commun.ad.sncf.fr::3c6f3363-7937-4689-a68c-fadcfeed42ef" providerId="AD" clId="Web-{DBE13C85-2699-44AD-B118-A8ED76AFF916}" dt="2024-07-16T07:36:02.513" v="39" actId="20577"/>
        <pc:sldMkLst>
          <pc:docMk/>
          <pc:sldMk cId="4210689645" sldId="295"/>
        </pc:sldMkLst>
      </pc:sldChg>
      <pc:sldChg chg="addSp modSp">
        <pc:chgData name="GUILLET Jean-Philippe (SNCF RESEAU / SIEGE SNCF RESEAU / DGFA CSP PI/PS)" userId="S::7910123k@commun.ad.sncf.fr::3c6f3363-7937-4689-a68c-fadcfeed42ef" providerId="AD" clId="Web-{DBE13C85-2699-44AD-B118-A8ED76AFF916}" dt="2024-07-16T07:55:35.724" v="792" actId="20577"/>
        <pc:sldMkLst>
          <pc:docMk/>
          <pc:sldMk cId="1214081238" sldId="300"/>
        </pc:sldMkLst>
      </pc:sldChg>
      <pc:sldChg chg="add replId">
        <pc:chgData name="GUILLET Jean-Philippe (SNCF RESEAU / SIEGE SNCF RESEAU / DGFA CSP PI/PS)" userId="S::7910123k@commun.ad.sncf.fr::3c6f3363-7937-4689-a68c-fadcfeed42ef" providerId="AD" clId="Web-{DBE13C85-2699-44AD-B118-A8ED76AFF916}" dt="2024-07-16T07:34:34.101" v="0"/>
        <pc:sldMkLst>
          <pc:docMk/>
          <pc:sldMk cId="3025422727" sldId="355"/>
        </pc:sldMkLst>
      </pc:sldChg>
    </pc:docChg>
  </pc:docChgLst>
  <pc:docChgLst>
    <pc:chgData name="ARNAC Aurelien (SNCF RESEAU / Directions Techniques Réseau / DGII DTR TD PER)" userId="S::8811057l@commun.ad.sncf.fr::38c7e05c-632f-4a28-9848-e34effb45c78" providerId="AD" clId="Web-{221A2FE0-1722-8128-5BCC-7EAD17B22035}"/>
    <pc:docChg chg="modSld">
      <pc:chgData name="ARNAC Aurelien (SNCF RESEAU / Directions Techniques Réseau / DGII DTR TD PER)" userId="S::8811057l@commun.ad.sncf.fr::38c7e05c-632f-4a28-9848-e34effb45c78" providerId="AD" clId="Web-{221A2FE0-1722-8128-5BCC-7EAD17B22035}" dt="2024-07-15T15:14:42.553" v="1" actId="14100"/>
      <pc:docMkLst>
        <pc:docMk/>
      </pc:docMkLst>
      <pc:sldChg chg="modSp">
        <pc:chgData name="ARNAC Aurelien (SNCF RESEAU / Directions Techniques Réseau / DGII DTR TD PER)" userId="S::8811057l@commun.ad.sncf.fr::38c7e05c-632f-4a28-9848-e34effb45c78" providerId="AD" clId="Web-{221A2FE0-1722-8128-5BCC-7EAD17B22035}" dt="2024-07-15T15:14:42.553" v="1" actId="14100"/>
        <pc:sldMkLst>
          <pc:docMk/>
          <pc:sldMk cId="1571030845" sldId="328"/>
        </pc:sldMkLst>
      </pc:sldChg>
    </pc:docChg>
  </pc:docChgLst>
  <pc:docChgLst>
    <pc:chgData name="NEHDI Luc" userId="23b87741-83c0-42cc-a5d8-19e1c0a2dd66" providerId="ADAL" clId="{F948070F-5997-48F4-B91E-55076D1FBC80}"/>
    <pc:docChg chg="undo custSel delSld modSld">
      <pc:chgData name="NEHDI Luc" userId="23b87741-83c0-42cc-a5d8-19e1c0a2dd66" providerId="ADAL" clId="{F948070F-5997-48F4-B91E-55076D1FBC80}" dt="2024-07-12T08:34:39.571" v="55" actId="1076"/>
      <pc:docMkLst>
        <pc:docMk/>
      </pc:docMkLst>
      <pc:sldChg chg="modSp mod">
        <pc:chgData name="NEHDI Luc" userId="23b87741-83c0-42cc-a5d8-19e1c0a2dd66" providerId="ADAL" clId="{F948070F-5997-48F4-B91E-55076D1FBC80}" dt="2024-07-12T08:29:18.692" v="0" actId="20577"/>
        <pc:sldMkLst>
          <pc:docMk/>
          <pc:sldMk cId="2671651399" sldId="311"/>
        </pc:sldMkLst>
      </pc:sldChg>
      <pc:sldChg chg="del">
        <pc:chgData name="NEHDI Luc" userId="23b87741-83c0-42cc-a5d8-19e1c0a2dd66" providerId="ADAL" clId="{F948070F-5997-48F4-B91E-55076D1FBC80}" dt="2024-07-12T08:30:24.084" v="1" actId="47"/>
        <pc:sldMkLst>
          <pc:docMk/>
          <pc:sldMk cId="1427641293" sldId="312"/>
        </pc:sldMkLst>
      </pc:sldChg>
      <pc:sldChg chg="addSp delSp modSp mod delCm modCm">
        <pc:chgData name="NEHDI Luc" userId="23b87741-83c0-42cc-a5d8-19e1c0a2dd66" providerId="ADAL" clId="{F948070F-5997-48F4-B91E-55076D1FBC80}" dt="2024-07-12T08:34:39.571" v="55" actId="1076"/>
        <pc:sldMkLst>
          <pc:docMk/>
          <pc:sldMk cId="1543024755" sldId="313"/>
        </pc:sldMkLst>
        <pc:extLst>
          <p:ext xmlns:p="http://schemas.openxmlformats.org/presentationml/2006/main" uri="{D6D511B9-2390-475A-947B-AFAB55BFBCF1}">
            <pc226:cmChg xmlns:pc226="http://schemas.microsoft.com/office/powerpoint/2022/06/main/command" chg="del mod">
              <pc226:chgData name="NEHDI Luc" userId="23b87741-83c0-42cc-a5d8-19e1c0a2dd66" providerId="ADAL" clId="{F948070F-5997-48F4-B91E-55076D1FBC80}" dt="2024-07-12T08:30:54.351" v="4"/>
              <pc2:cmMkLst xmlns:pc2="http://schemas.microsoft.com/office/powerpoint/2019/9/main/command">
                <pc:docMk/>
                <pc:sldMk cId="1543024755" sldId="313"/>
                <pc2:cmMk id="{7426E7A2-C006-4F04-8506-E198AE7E5823}"/>
              </pc2:cmMkLst>
            </pc226:cmChg>
          </p:ext>
        </pc:extLst>
      </pc:sldChg>
    </pc:docChg>
  </pc:docChgLst>
  <pc:docChgLst>
    <pc:chgData name="BOURDIN Jean-Baptiste" userId="c55b07c2-a420-4455-bb7d-39fdfa643d96" providerId="ADAL" clId="{AA8A4C25-4CC7-4A53-BC28-C6F8E09E2900}"/>
    <pc:docChg chg="custSel addSld modSld">
      <pc:chgData name="BOURDIN Jean-Baptiste" userId="c55b07c2-a420-4455-bb7d-39fdfa643d96" providerId="ADAL" clId="{AA8A4C25-4CC7-4A53-BC28-C6F8E09E2900}" dt="2025-01-27T10:35:34.655" v="1226" actId="20577"/>
      <pc:docMkLst>
        <pc:docMk/>
      </pc:docMkLst>
      <pc:sldChg chg="modSp mod">
        <pc:chgData name="BOURDIN Jean-Baptiste" userId="c55b07c2-a420-4455-bb7d-39fdfa643d96" providerId="ADAL" clId="{AA8A4C25-4CC7-4A53-BC28-C6F8E09E2900}" dt="2025-01-27T09:50:04.792" v="353" actId="1036"/>
        <pc:sldMkLst>
          <pc:docMk/>
          <pc:sldMk cId="216693465" sldId="310"/>
        </pc:sldMkLst>
        <pc:spChg chg="mod">
          <ac:chgData name="BOURDIN Jean-Baptiste" userId="c55b07c2-a420-4455-bb7d-39fdfa643d96" providerId="ADAL" clId="{AA8A4C25-4CC7-4A53-BC28-C6F8E09E2900}" dt="2025-01-27T09:50:04.792" v="353" actId="1036"/>
          <ac:spMkLst>
            <pc:docMk/>
            <pc:sldMk cId="216693465" sldId="310"/>
            <ac:spMk id="3" creationId="{F58AF313-16B0-963E-9293-58A1876128E3}"/>
          </ac:spMkLst>
        </pc:spChg>
      </pc:sldChg>
      <pc:sldChg chg="addSp delSp modSp add mod">
        <pc:chgData name="BOURDIN Jean-Baptiste" userId="c55b07c2-a420-4455-bb7d-39fdfa643d96" providerId="ADAL" clId="{AA8A4C25-4CC7-4A53-BC28-C6F8E09E2900}" dt="2025-01-27T09:50:56.391" v="431" actId="14100"/>
        <pc:sldMkLst>
          <pc:docMk/>
          <pc:sldMk cId="3008167874" sldId="374"/>
        </pc:sldMkLst>
        <pc:spChg chg="mod">
          <ac:chgData name="BOURDIN Jean-Baptiste" userId="c55b07c2-a420-4455-bb7d-39fdfa643d96" providerId="ADAL" clId="{AA8A4C25-4CC7-4A53-BC28-C6F8E09E2900}" dt="2025-01-27T09:47:45.747" v="81" actId="13926"/>
          <ac:spMkLst>
            <pc:docMk/>
            <pc:sldMk cId="3008167874" sldId="374"/>
            <ac:spMk id="4" creationId="{DAA9A656-9C40-9402-2510-003AD70B083E}"/>
          </ac:spMkLst>
        </pc:spChg>
        <pc:spChg chg="add mod">
          <ac:chgData name="BOURDIN Jean-Baptiste" userId="c55b07c2-a420-4455-bb7d-39fdfa643d96" providerId="ADAL" clId="{AA8A4C25-4CC7-4A53-BC28-C6F8E09E2900}" dt="2025-01-27T09:27:56.497" v="27" actId="13926"/>
          <ac:spMkLst>
            <pc:docMk/>
            <pc:sldMk cId="3008167874" sldId="374"/>
            <ac:spMk id="5" creationId="{B9443FA7-0C64-AAEE-6732-FE701BF4C185}"/>
          </ac:spMkLst>
        </pc:spChg>
        <pc:spChg chg="mod">
          <ac:chgData name="BOURDIN Jean-Baptiste" userId="c55b07c2-a420-4455-bb7d-39fdfa643d96" providerId="ADAL" clId="{AA8A4C25-4CC7-4A53-BC28-C6F8E09E2900}" dt="2025-01-27T09:49:40.365" v="350" actId="13926"/>
          <ac:spMkLst>
            <pc:docMk/>
            <pc:sldMk cId="3008167874" sldId="374"/>
            <ac:spMk id="10" creationId="{014FC5A6-D10D-18B5-2833-AB4280B0E709}"/>
          </ac:spMkLst>
        </pc:spChg>
        <pc:spChg chg="add mod">
          <ac:chgData name="BOURDIN Jean-Baptiste" userId="c55b07c2-a420-4455-bb7d-39fdfa643d96" providerId="ADAL" clId="{AA8A4C25-4CC7-4A53-BC28-C6F8E09E2900}" dt="2025-01-27T09:50:56.391" v="431" actId="14100"/>
          <ac:spMkLst>
            <pc:docMk/>
            <pc:sldMk cId="3008167874" sldId="374"/>
            <ac:spMk id="15" creationId="{6013DBA6-D0B7-F74D-498A-6DC723829251}"/>
          </ac:spMkLst>
        </pc:spChg>
        <pc:spChg chg="mod">
          <ac:chgData name="BOURDIN Jean-Baptiste" userId="c55b07c2-a420-4455-bb7d-39fdfa643d96" providerId="ADAL" clId="{AA8A4C25-4CC7-4A53-BC28-C6F8E09E2900}" dt="2025-01-27T09:47:41.997" v="80" actId="13926"/>
          <ac:spMkLst>
            <pc:docMk/>
            <pc:sldMk cId="3008167874" sldId="374"/>
            <ac:spMk id="21" creationId="{1341E300-D673-DB8E-6439-0F833644258F}"/>
          </ac:spMkLst>
        </pc:spChg>
        <pc:spChg chg="mod">
          <ac:chgData name="BOURDIN Jean-Baptiste" userId="c55b07c2-a420-4455-bb7d-39fdfa643d96" providerId="ADAL" clId="{AA8A4C25-4CC7-4A53-BC28-C6F8E09E2900}" dt="2025-01-27T09:47:34.259" v="78" actId="13926"/>
          <ac:spMkLst>
            <pc:docMk/>
            <pc:sldMk cId="3008167874" sldId="374"/>
            <ac:spMk id="22" creationId="{13FB6BC1-B384-07D7-303F-BECED064FBB4}"/>
          </ac:spMkLst>
        </pc:spChg>
        <pc:spChg chg="mod">
          <ac:chgData name="BOURDIN Jean-Baptiste" userId="c55b07c2-a420-4455-bb7d-39fdfa643d96" providerId="ADAL" clId="{AA8A4C25-4CC7-4A53-BC28-C6F8E09E2900}" dt="2025-01-27T09:48:25.004" v="210" actId="13926"/>
          <ac:spMkLst>
            <pc:docMk/>
            <pc:sldMk cId="3008167874" sldId="374"/>
            <ac:spMk id="56" creationId="{1D80BD6F-8668-CCB9-47DA-43ACE0161969}"/>
          </ac:spMkLst>
        </pc:spChg>
        <pc:picChg chg="add mod">
          <ac:chgData name="BOURDIN Jean-Baptiste" userId="c55b07c2-a420-4455-bb7d-39fdfa643d96" providerId="ADAL" clId="{AA8A4C25-4CC7-4A53-BC28-C6F8E09E2900}" dt="2025-01-27T09:50:20.332" v="355" actId="1076"/>
          <ac:picMkLst>
            <pc:docMk/>
            <pc:sldMk cId="3008167874" sldId="374"/>
            <ac:picMk id="14" creationId="{390BA383-D2D6-21D2-BFEE-A8D543AA79DF}"/>
          </ac:picMkLst>
        </pc:picChg>
      </pc:sldChg>
      <pc:sldChg chg="addSp delSp modSp add mod">
        <pc:chgData name="BOURDIN Jean-Baptiste" userId="c55b07c2-a420-4455-bb7d-39fdfa643d96" providerId="ADAL" clId="{AA8A4C25-4CC7-4A53-BC28-C6F8E09E2900}" dt="2025-01-27T10:35:34.655" v="1226" actId="20577"/>
        <pc:sldMkLst>
          <pc:docMk/>
          <pc:sldMk cId="3115198015" sldId="376"/>
        </pc:sldMkLst>
        <pc:spChg chg="mod">
          <ac:chgData name="BOURDIN Jean-Baptiste" userId="c55b07c2-a420-4455-bb7d-39fdfa643d96" providerId="ADAL" clId="{AA8A4C25-4CC7-4A53-BC28-C6F8E09E2900}" dt="2025-01-27T10:29:26.186" v="527" actId="20577"/>
          <ac:spMkLst>
            <pc:docMk/>
            <pc:sldMk cId="3115198015" sldId="376"/>
            <ac:spMk id="4" creationId="{469D6DE4-365F-3929-B262-DB19773B6B43}"/>
          </ac:spMkLst>
        </pc:spChg>
        <pc:spChg chg="mod">
          <ac:chgData name="BOURDIN Jean-Baptiste" userId="c55b07c2-a420-4455-bb7d-39fdfa643d96" providerId="ADAL" clId="{AA8A4C25-4CC7-4A53-BC28-C6F8E09E2900}" dt="2025-01-27T10:35:34.655" v="1226" actId="20577"/>
          <ac:spMkLst>
            <pc:docMk/>
            <pc:sldMk cId="3115198015" sldId="376"/>
            <ac:spMk id="10" creationId="{84D53A53-00AB-22FA-A1A4-3BFEBAA37FBF}"/>
          </ac:spMkLst>
        </pc:spChg>
        <pc:spChg chg="mod">
          <ac:chgData name="BOURDIN Jean-Baptiste" userId="c55b07c2-a420-4455-bb7d-39fdfa643d96" providerId="ADAL" clId="{AA8A4C25-4CC7-4A53-BC28-C6F8E09E2900}" dt="2025-01-27T10:33:44.936" v="945"/>
          <ac:spMkLst>
            <pc:docMk/>
            <pc:sldMk cId="3115198015" sldId="376"/>
            <ac:spMk id="15" creationId="{52211C53-D29A-91CB-11C6-FBF066A236F6}"/>
          </ac:spMkLst>
        </pc:spChg>
        <pc:spChg chg="mod">
          <ac:chgData name="BOURDIN Jean-Baptiste" userId="c55b07c2-a420-4455-bb7d-39fdfa643d96" providerId="ADAL" clId="{AA8A4C25-4CC7-4A53-BC28-C6F8E09E2900}" dt="2025-01-27T10:30:14.058" v="616" actId="20577"/>
          <ac:spMkLst>
            <pc:docMk/>
            <pc:sldMk cId="3115198015" sldId="376"/>
            <ac:spMk id="21" creationId="{CB5AE0DC-FC8F-E413-EDCD-75F182D4AEF4}"/>
          </ac:spMkLst>
        </pc:spChg>
        <pc:spChg chg="mod">
          <ac:chgData name="BOURDIN Jean-Baptiste" userId="c55b07c2-a420-4455-bb7d-39fdfa643d96" providerId="ADAL" clId="{AA8A4C25-4CC7-4A53-BC28-C6F8E09E2900}" dt="2025-01-27T10:29:04.250" v="464" actId="20577"/>
          <ac:spMkLst>
            <pc:docMk/>
            <pc:sldMk cId="3115198015" sldId="376"/>
            <ac:spMk id="22" creationId="{ED2E0E87-ABFD-8B17-5674-374F702C06BB}"/>
          </ac:spMkLst>
        </pc:spChg>
        <pc:spChg chg="mod">
          <ac:chgData name="BOURDIN Jean-Baptiste" userId="c55b07c2-a420-4455-bb7d-39fdfa643d96" providerId="ADAL" clId="{AA8A4C25-4CC7-4A53-BC28-C6F8E09E2900}" dt="2025-01-27T10:35:12.914" v="1167" actId="20577"/>
          <ac:spMkLst>
            <pc:docMk/>
            <pc:sldMk cId="3115198015" sldId="376"/>
            <ac:spMk id="56" creationId="{65FD25A4-B87F-F521-4CF0-AC637FA57DEB}"/>
          </ac:spMkLst>
        </pc:spChg>
        <pc:picChg chg="add mod">
          <ac:chgData name="BOURDIN Jean-Baptiste" userId="c55b07c2-a420-4455-bb7d-39fdfa643d96" providerId="ADAL" clId="{AA8A4C25-4CC7-4A53-BC28-C6F8E09E2900}" dt="2025-01-27T10:32:00.697" v="890" actId="1076"/>
          <ac:picMkLst>
            <pc:docMk/>
            <pc:sldMk cId="3115198015" sldId="376"/>
            <ac:picMk id="3" creationId="{AF1FFEF8-9F48-8CB6-3699-AB8DCAA82882}"/>
          </ac:picMkLst>
        </pc:picChg>
        <pc:picChg chg="add mod ord">
          <ac:chgData name="BOURDIN Jean-Baptiste" userId="c55b07c2-a420-4455-bb7d-39fdfa643d96" providerId="ADAL" clId="{AA8A4C25-4CC7-4A53-BC28-C6F8E09E2900}" dt="2025-01-27T10:32:56.806" v="896" actId="167"/>
          <ac:picMkLst>
            <pc:docMk/>
            <pc:sldMk cId="3115198015" sldId="376"/>
            <ac:picMk id="7" creationId="{EF03191A-F315-7415-A6BD-22FE82F2931C}"/>
          </ac:picMkLst>
        </pc:picChg>
      </pc:sldChg>
    </pc:docChg>
  </pc:docChgLst>
  <pc:docChgLst>
    <pc:chgData name="BOURDIN Jean-Baptiste" userId="S::jean-baptiste.bourdin_setec.com#ext#@sncf.onmicrosoft.com::ab8f4a2f-aa54-4e40-b24b-5b8b98fbf468" providerId="AD" clId="Web-{DEF71B73-2966-925E-CE15-D1697EC87F41}"/>
    <pc:docChg chg="modSld">
      <pc:chgData name="BOURDIN Jean-Baptiste" userId="S::jean-baptiste.bourdin_setec.com#ext#@sncf.onmicrosoft.com::ab8f4a2f-aa54-4e40-b24b-5b8b98fbf468" providerId="AD" clId="Web-{DEF71B73-2966-925E-CE15-D1697EC87F41}" dt="2024-07-15T08:15:23.150" v="39" actId="20577"/>
      <pc:docMkLst>
        <pc:docMk/>
      </pc:docMkLst>
      <pc:sldChg chg="modSp">
        <pc:chgData name="BOURDIN Jean-Baptiste" userId="S::jean-baptiste.bourdin_setec.com#ext#@sncf.onmicrosoft.com::ab8f4a2f-aa54-4e40-b24b-5b8b98fbf468" providerId="AD" clId="Web-{DEF71B73-2966-925E-CE15-D1697EC87F41}" dt="2024-07-15T08:11:01.080" v="6" actId="20577"/>
        <pc:sldMkLst>
          <pc:docMk/>
          <pc:sldMk cId="1214081238" sldId="300"/>
        </pc:sldMkLst>
      </pc:sldChg>
      <pc:sldChg chg="addSp delSp modSp">
        <pc:chgData name="BOURDIN Jean-Baptiste" userId="S::jean-baptiste.bourdin_setec.com#ext#@sncf.onmicrosoft.com::ab8f4a2f-aa54-4e40-b24b-5b8b98fbf468" providerId="AD" clId="Web-{DEF71B73-2966-925E-CE15-D1697EC87F41}" dt="2024-07-15T08:15:23.150" v="39" actId="20577"/>
        <pc:sldMkLst>
          <pc:docMk/>
          <pc:sldMk cId="366722389" sldId="305"/>
        </pc:sldMkLst>
      </pc:sldChg>
    </pc:docChg>
  </pc:docChgLst>
  <pc:docChgLst>
    <pc:chgData name="BOURDIN Jean-Baptiste" userId="S::jean-baptiste.bourdin_setec.com#ext#@sncf.onmicrosoft.com::ab8f4a2f-aa54-4e40-b24b-5b8b98fbf468" providerId="AD" clId="Web-{CAA9B9B8-F275-DB31-A29C-506EE2C754AC}"/>
    <pc:docChg chg="addSld modSld">
      <pc:chgData name="BOURDIN Jean-Baptiste" userId="S::jean-baptiste.bourdin_setec.com#ext#@sncf.onmicrosoft.com::ab8f4a2f-aa54-4e40-b24b-5b8b98fbf468" providerId="AD" clId="Web-{CAA9B9B8-F275-DB31-A29C-506EE2C754AC}" dt="2025-03-03T08:35:27.486" v="15" actId="20577"/>
      <pc:docMkLst>
        <pc:docMk/>
      </pc:docMkLst>
      <pc:sldChg chg="addSp modSp add">
        <pc:chgData name="BOURDIN Jean-Baptiste" userId="S::jean-baptiste.bourdin_setec.com#ext#@sncf.onmicrosoft.com::ab8f4a2f-aa54-4e40-b24b-5b8b98fbf468" providerId="AD" clId="Web-{CAA9B9B8-F275-DB31-A29C-506EE2C754AC}" dt="2025-03-03T08:35:27.486" v="15" actId="20577"/>
        <pc:sldMkLst>
          <pc:docMk/>
          <pc:sldMk cId="429315546" sldId="377"/>
        </pc:sldMkLst>
        <pc:spChg chg="add mod">
          <ac:chgData name="BOURDIN Jean-Baptiste" userId="S::jean-baptiste.bourdin_setec.com#ext#@sncf.onmicrosoft.com::ab8f4a2f-aa54-4e40-b24b-5b8b98fbf468" providerId="AD" clId="Web-{CAA9B9B8-F275-DB31-A29C-506EE2C754AC}" dt="2025-03-03T08:35:27.486" v="15" actId="20577"/>
          <ac:spMkLst>
            <pc:docMk/>
            <pc:sldMk cId="429315546" sldId="377"/>
            <ac:spMk id="7" creationId="{BAED3B95-578F-331F-287F-0149663FB110}"/>
          </ac:spMkLst>
        </pc:spChg>
      </pc:sldChg>
    </pc:docChg>
  </pc:docChgLst>
  <pc:docChgLst>
    <pc:chgData name="BUFFAZ Laure" userId="S::lbuffaz_systra.com#ext#@sncf.onmicrosoft.com::de956b0c-e29f-47cb-a644-331dd6ba103c" providerId="AD" clId="Web-{3EA95EA5-A373-31EB-0A31-9D4078760505}"/>
    <pc:docChg chg="modSld">
      <pc:chgData name="BUFFAZ Laure" userId="S::lbuffaz_systra.com#ext#@sncf.onmicrosoft.com::de956b0c-e29f-47cb-a644-331dd6ba103c" providerId="AD" clId="Web-{3EA95EA5-A373-31EB-0A31-9D4078760505}" dt="2025-03-13T08:26:55.820" v="23" actId="20577"/>
      <pc:docMkLst>
        <pc:docMk/>
      </pc:docMkLst>
      <pc:sldChg chg="modSp">
        <pc:chgData name="BUFFAZ Laure" userId="S::lbuffaz_systra.com#ext#@sncf.onmicrosoft.com::de956b0c-e29f-47cb-a644-331dd6ba103c" providerId="AD" clId="Web-{3EA95EA5-A373-31EB-0A31-9D4078760505}" dt="2025-03-13T08:25:53.130" v="14" actId="20577"/>
        <pc:sldMkLst>
          <pc:docMk/>
          <pc:sldMk cId="2056797803" sldId="368"/>
        </pc:sldMkLst>
        <pc:spChg chg="mod">
          <ac:chgData name="BUFFAZ Laure" userId="S::lbuffaz_systra.com#ext#@sncf.onmicrosoft.com::de956b0c-e29f-47cb-a644-331dd6ba103c" providerId="AD" clId="Web-{3EA95EA5-A373-31EB-0A31-9D4078760505}" dt="2025-03-13T08:25:53.130" v="14" actId="20577"/>
          <ac:spMkLst>
            <pc:docMk/>
            <pc:sldMk cId="2056797803" sldId="368"/>
            <ac:spMk id="5" creationId="{9521D3A5-BEA6-90EF-6AD9-3DC388D4576E}"/>
          </ac:spMkLst>
        </pc:spChg>
      </pc:sldChg>
      <pc:sldChg chg="modSp">
        <pc:chgData name="BUFFAZ Laure" userId="S::lbuffaz_systra.com#ext#@sncf.onmicrosoft.com::de956b0c-e29f-47cb-a644-331dd6ba103c" providerId="AD" clId="Web-{3EA95EA5-A373-31EB-0A31-9D4078760505}" dt="2025-03-13T08:26:55.820" v="23" actId="20577"/>
        <pc:sldMkLst>
          <pc:docMk/>
          <pc:sldMk cId="470265851" sldId="369"/>
        </pc:sldMkLst>
        <pc:spChg chg="mod">
          <ac:chgData name="BUFFAZ Laure" userId="S::lbuffaz_systra.com#ext#@sncf.onmicrosoft.com::de956b0c-e29f-47cb-a644-331dd6ba103c" providerId="AD" clId="Web-{3EA95EA5-A373-31EB-0A31-9D4078760505}" dt="2025-03-13T08:26:55.820" v="23" actId="20577"/>
          <ac:spMkLst>
            <pc:docMk/>
            <pc:sldMk cId="470265851" sldId="369"/>
            <ac:spMk id="6" creationId="{C08722A4-10A8-3772-412F-A6A97EC220D2}"/>
          </ac:spMkLst>
        </pc:spChg>
      </pc:sldChg>
    </pc:docChg>
  </pc:docChgLst>
  <pc:docChgLst>
    <pc:chgData name="BOURDIN Jean-Baptiste" userId="c55b07c2-a420-4455-bb7d-39fdfa643d96" providerId="ADAL" clId="{AC67F3D9-5498-4232-96ED-9787B731F286}"/>
    <pc:docChg chg="custSel modSld">
      <pc:chgData name="BOURDIN Jean-Baptiste" userId="c55b07c2-a420-4455-bb7d-39fdfa643d96" providerId="ADAL" clId="{AC67F3D9-5498-4232-96ED-9787B731F286}" dt="2025-03-03T09:07:32.416" v="196" actId="13926"/>
      <pc:docMkLst>
        <pc:docMk/>
      </pc:docMkLst>
      <pc:sldChg chg="addSp modSp mod">
        <pc:chgData name="BOURDIN Jean-Baptiste" userId="c55b07c2-a420-4455-bb7d-39fdfa643d96" providerId="ADAL" clId="{AC67F3D9-5498-4232-96ED-9787B731F286}" dt="2025-03-03T09:07:32.416" v="196" actId="13926"/>
        <pc:sldMkLst>
          <pc:docMk/>
          <pc:sldMk cId="429315546" sldId="377"/>
        </pc:sldMkLst>
        <pc:spChg chg="mod">
          <ac:chgData name="BOURDIN Jean-Baptiste" userId="c55b07c2-a420-4455-bb7d-39fdfa643d96" providerId="ADAL" clId="{AC67F3D9-5498-4232-96ED-9787B731F286}" dt="2025-03-03T09:07:32.416" v="196" actId="13926"/>
          <ac:spMkLst>
            <pc:docMk/>
            <pc:sldMk cId="429315546" sldId="377"/>
            <ac:spMk id="3" creationId="{6EAB792E-AD41-10E7-2377-0A409DCB9825}"/>
          </ac:spMkLst>
        </pc:spChg>
        <pc:spChg chg="add mod">
          <ac:chgData name="BOURDIN Jean-Baptiste" userId="c55b07c2-a420-4455-bb7d-39fdfa643d96" providerId="ADAL" clId="{AC67F3D9-5498-4232-96ED-9787B731F286}" dt="2025-03-03T09:07:02.464" v="194" actId="1076"/>
          <ac:spMkLst>
            <pc:docMk/>
            <pc:sldMk cId="429315546" sldId="377"/>
            <ac:spMk id="5" creationId="{147DB154-284D-9883-61B6-409603AA4EAF}"/>
          </ac:spMkLst>
        </pc:spChg>
        <pc:spChg chg="mod">
          <ac:chgData name="BOURDIN Jean-Baptiste" userId="c55b07c2-a420-4455-bb7d-39fdfa643d96" providerId="ADAL" clId="{AC67F3D9-5498-4232-96ED-9787B731F286}" dt="2025-03-03T08:36:40.378" v="2" actId="14100"/>
          <ac:spMkLst>
            <pc:docMk/>
            <pc:sldMk cId="429315546" sldId="377"/>
            <ac:spMk id="10" creationId="{AAFD6F7E-814A-F8FA-260D-C9360E39A7C9}"/>
          </ac:spMkLst>
        </pc:spChg>
        <pc:spChg chg="mod">
          <ac:chgData name="BOURDIN Jean-Baptiste" userId="c55b07c2-a420-4455-bb7d-39fdfa643d96" providerId="ADAL" clId="{AC67F3D9-5498-4232-96ED-9787B731F286}" dt="2025-03-03T09:07:09.755" v="195" actId="14100"/>
          <ac:spMkLst>
            <pc:docMk/>
            <pc:sldMk cId="429315546" sldId="377"/>
            <ac:spMk id="56" creationId="{88069A3C-E3A0-BECF-082C-2239CBFA144F}"/>
          </ac:spMkLst>
        </pc:spChg>
      </pc:sldChg>
    </pc:docChg>
  </pc:docChgLst>
  <pc:docChgLst>
    <pc:chgData name="GUILLET Jean-Philippe (SNCF RESEAU / SIEGE SNCF RESEAU / DGFA CSP PI/PS)" userId="S::7910123k@commun.ad.sncf.fr::3c6f3363-7937-4689-a68c-fadcfeed42ef" providerId="AD" clId="Web-{3FDD0B5B-0F8F-4E7B-BD74-6008E7F9B3F3}"/>
    <pc:docChg chg="modSld">
      <pc:chgData name="GUILLET Jean-Philippe (SNCF RESEAU / SIEGE SNCF RESEAU / DGFA CSP PI/PS)" userId="S::7910123k@commun.ad.sncf.fr::3c6f3363-7937-4689-a68c-fadcfeed42ef" providerId="AD" clId="Web-{3FDD0B5B-0F8F-4E7B-BD74-6008E7F9B3F3}" dt="2024-07-16T15:11:01.396" v="21" actId="20577"/>
      <pc:docMkLst>
        <pc:docMk/>
      </pc:docMkLst>
      <pc:sldChg chg="modSp">
        <pc:chgData name="GUILLET Jean-Philippe (SNCF RESEAU / SIEGE SNCF RESEAU / DGFA CSP PI/PS)" userId="S::7910123k@commun.ad.sncf.fr::3c6f3363-7937-4689-a68c-fadcfeed42ef" providerId="AD" clId="Web-{3FDD0B5B-0F8F-4E7B-BD74-6008E7F9B3F3}" dt="2024-07-16T15:11:01.396" v="21" actId="20577"/>
        <pc:sldMkLst>
          <pc:docMk/>
          <pc:sldMk cId="1214081238" sldId="300"/>
        </pc:sldMkLst>
      </pc:sldChg>
    </pc:docChg>
  </pc:docChgLst>
  <pc:docChgLst>
    <pc:chgData name="ALIADIERE Benoit (SNCF RESEAU / Directions Techniques Réseau / DGII DTR TD PER)" userId="7b71eecd-90d4-47c4-805b-10c037f8a6b5" providerId="ADAL" clId="{F5D4C2F4-D4D8-4673-8E55-BCE985204E08}"/>
    <pc:docChg chg="undo custSel addSld modSld sldOrd">
      <pc:chgData name="ALIADIERE Benoit (SNCF RESEAU / Directions Techniques Réseau / DGII DTR TD PER)" userId="7b71eecd-90d4-47c4-805b-10c037f8a6b5" providerId="ADAL" clId="{F5D4C2F4-D4D8-4673-8E55-BCE985204E08}" dt="2024-11-15T13:36:38.924" v="2091"/>
      <pc:docMkLst>
        <pc:docMk/>
      </pc:docMkLst>
      <pc:sldChg chg="addSp delSp modSp add mod ord">
        <pc:chgData name="ALIADIERE Benoit (SNCF RESEAU / Directions Techniques Réseau / DGII DTR TD PER)" userId="7b71eecd-90d4-47c4-805b-10c037f8a6b5" providerId="ADAL" clId="{F5D4C2F4-D4D8-4673-8E55-BCE985204E08}" dt="2024-11-15T09:21:05.825" v="1202" actId="14100"/>
        <pc:sldMkLst>
          <pc:docMk/>
          <pc:sldMk cId="3563740998" sldId="364"/>
        </pc:sldMkLst>
      </pc:sldChg>
      <pc:sldChg chg="addSp delSp modSp add mod">
        <pc:chgData name="ALIADIERE Benoit (SNCF RESEAU / Directions Techniques Réseau / DGII DTR TD PER)" userId="7b71eecd-90d4-47c4-805b-10c037f8a6b5" providerId="ADAL" clId="{F5D4C2F4-D4D8-4673-8E55-BCE985204E08}" dt="2024-11-15T13:15:56.824" v="1608"/>
        <pc:sldMkLst>
          <pc:docMk/>
          <pc:sldMk cId="3999535684" sldId="365"/>
        </pc:sldMkLst>
      </pc:sldChg>
      <pc:sldChg chg="add">
        <pc:chgData name="ALIADIERE Benoit (SNCF RESEAU / Directions Techniques Réseau / DGII DTR TD PER)" userId="7b71eecd-90d4-47c4-805b-10c037f8a6b5" providerId="ADAL" clId="{F5D4C2F4-D4D8-4673-8E55-BCE985204E08}" dt="2024-11-15T13:13:48.970" v="1599"/>
        <pc:sldMkLst>
          <pc:docMk/>
          <pc:sldMk cId="642757363" sldId="366"/>
        </pc:sldMkLst>
      </pc:sldChg>
      <pc:sldChg chg="addSp delSp modSp add mod ord">
        <pc:chgData name="ALIADIERE Benoit (SNCF RESEAU / Directions Techniques Réseau / DGII DTR TD PER)" userId="7b71eecd-90d4-47c4-805b-10c037f8a6b5" providerId="ADAL" clId="{F5D4C2F4-D4D8-4673-8E55-BCE985204E08}" dt="2024-11-15T13:36:38.924" v="2091"/>
        <pc:sldMkLst>
          <pc:docMk/>
          <pc:sldMk cId="1980873601" sldId="367"/>
        </pc:sldMkLst>
      </pc:sldChg>
    </pc:docChg>
  </pc:docChgLst>
  <pc:docChgLst>
    <pc:chgData name="ALIADIERE Benoit (SNCF RESEAU / Directions Techniques Réseau / DGII DTR TD PER)" userId="7b71eecd-90d4-47c4-805b-10c037f8a6b5" providerId="ADAL" clId="{A0FCE466-5844-40D2-A4BA-41866FF388B0}"/>
    <pc:docChg chg="undo custSel addSld delSld modSld sldOrd">
      <pc:chgData name="ALIADIERE Benoit (SNCF RESEAU / Directions Techniques Réseau / DGII DTR TD PER)" userId="7b71eecd-90d4-47c4-805b-10c037f8a6b5" providerId="ADAL" clId="{A0FCE466-5844-40D2-A4BA-41866FF388B0}" dt="2024-07-16T16:00:10.424" v="2856" actId="1076"/>
      <pc:docMkLst>
        <pc:docMk/>
      </pc:docMkLst>
      <pc:sldChg chg="ord">
        <pc:chgData name="ALIADIERE Benoit (SNCF RESEAU / Directions Techniques Réseau / DGII DTR TD PER)" userId="7b71eecd-90d4-47c4-805b-10c037f8a6b5" providerId="ADAL" clId="{A0FCE466-5844-40D2-A4BA-41866FF388B0}" dt="2024-07-16T15:20:22.890" v="2743"/>
        <pc:sldMkLst>
          <pc:docMk/>
          <pc:sldMk cId="2292525328" sldId="294"/>
        </pc:sldMkLst>
      </pc:sldChg>
      <pc:sldChg chg="modSp add mod">
        <pc:chgData name="ALIADIERE Benoit (SNCF RESEAU / Directions Techniques Réseau / DGII DTR TD PER)" userId="7b71eecd-90d4-47c4-805b-10c037f8a6b5" providerId="ADAL" clId="{A0FCE466-5844-40D2-A4BA-41866FF388B0}" dt="2024-07-10T12:46:18.290" v="33" actId="20577"/>
        <pc:sldMkLst>
          <pc:docMk/>
          <pc:sldMk cId="1679541928" sldId="314"/>
        </pc:sldMkLst>
      </pc:sldChg>
      <pc:sldChg chg="addSp delSp modSp add mod modCm">
        <pc:chgData name="ALIADIERE Benoit (SNCF RESEAU / Directions Techniques Réseau / DGII DTR TD PER)" userId="7b71eecd-90d4-47c4-805b-10c037f8a6b5" providerId="ADAL" clId="{A0FCE466-5844-40D2-A4BA-41866FF388B0}" dt="2024-07-16T14:30:14.882" v="2634" actId="20577"/>
        <pc:sldMkLst>
          <pc:docMk/>
          <pc:sldMk cId="3521070618" sldId="315"/>
        </pc:sldMkLst>
        <pc:extLst>
          <p:ext xmlns:p="http://schemas.openxmlformats.org/presentationml/2006/main" uri="{D6D511B9-2390-475A-947B-AFAB55BFBCF1}">
            <pc226:cmChg xmlns:pc226="http://schemas.microsoft.com/office/powerpoint/2022/06/main/command" chg="mod">
              <pc226:chgData name="ALIADIERE Benoit (SNCF RESEAU / Directions Techniques Réseau / DGII DTR TD PER)" userId="7b71eecd-90d4-47c4-805b-10c037f8a6b5" providerId="ADAL" clId="{A0FCE466-5844-40D2-A4BA-41866FF388B0}" dt="2024-07-10T12:47:06.774" v="36" actId="2056"/>
              <pc2:cmMkLst xmlns:pc2="http://schemas.microsoft.com/office/powerpoint/2019/9/main/command">
                <pc:docMk/>
                <pc:sldMk cId="3521070618" sldId="315"/>
                <pc2:cmMk id="{F74467E4-535F-4AFD-B78C-326B33644230}"/>
              </pc2:cmMkLst>
            </pc226:cmChg>
          </p:ext>
        </pc:extLst>
      </pc:sldChg>
      <pc:sldChg chg="addSp modSp add mod">
        <pc:chgData name="ALIADIERE Benoit (SNCF RESEAU / Directions Techniques Réseau / DGII DTR TD PER)" userId="7b71eecd-90d4-47c4-805b-10c037f8a6b5" providerId="ADAL" clId="{A0FCE466-5844-40D2-A4BA-41866FF388B0}" dt="2024-07-16T14:41:13.877" v="2643" actId="1076"/>
        <pc:sldMkLst>
          <pc:docMk/>
          <pc:sldMk cId="4176026448" sldId="316"/>
        </pc:sldMkLst>
      </pc:sldChg>
      <pc:sldChg chg="addSp modSp add mod">
        <pc:chgData name="ALIADIERE Benoit (SNCF RESEAU / Directions Techniques Réseau / DGII DTR TD PER)" userId="7b71eecd-90d4-47c4-805b-10c037f8a6b5" providerId="ADAL" clId="{A0FCE466-5844-40D2-A4BA-41866FF388B0}" dt="2024-07-10T15:20:51.480" v="2341" actId="1076"/>
        <pc:sldMkLst>
          <pc:docMk/>
          <pc:sldMk cId="1357990745" sldId="317"/>
        </pc:sldMkLst>
      </pc:sldChg>
      <pc:sldChg chg="addSp modSp add mod">
        <pc:chgData name="ALIADIERE Benoit (SNCF RESEAU / Directions Techniques Réseau / DGII DTR TD PER)" userId="7b71eecd-90d4-47c4-805b-10c037f8a6b5" providerId="ADAL" clId="{A0FCE466-5844-40D2-A4BA-41866FF388B0}" dt="2024-07-16T16:00:10.424" v="2856" actId="1076"/>
        <pc:sldMkLst>
          <pc:docMk/>
          <pc:sldMk cId="733089522" sldId="318"/>
        </pc:sldMkLst>
      </pc:sldChg>
      <pc:sldChg chg="modSp mod">
        <pc:chgData name="ALIADIERE Benoit (SNCF RESEAU / Directions Techniques Réseau / DGII DTR TD PER)" userId="7b71eecd-90d4-47c4-805b-10c037f8a6b5" providerId="ADAL" clId="{A0FCE466-5844-40D2-A4BA-41866FF388B0}" dt="2024-07-16T15:25:47.988" v="2820" actId="179"/>
        <pc:sldMkLst>
          <pc:docMk/>
          <pc:sldMk cId="2441818082" sldId="320"/>
        </pc:sldMkLst>
      </pc:sldChg>
      <pc:sldChg chg="addSp modSp add mod">
        <pc:chgData name="ALIADIERE Benoit (SNCF RESEAU / Directions Techniques Réseau / DGII DTR TD PER)" userId="7b71eecd-90d4-47c4-805b-10c037f8a6b5" providerId="ADAL" clId="{A0FCE466-5844-40D2-A4BA-41866FF388B0}" dt="2024-07-10T15:18:27.538" v="2335" actId="1076"/>
        <pc:sldMkLst>
          <pc:docMk/>
          <pc:sldMk cId="1032364618" sldId="322"/>
        </pc:sldMkLst>
      </pc:sldChg>
      <pc:sldChg chg="addSp modSp add mod">
        <pc:chgData name="ALIADIERE Benoit (SNCF RESEAU / Directions Techniques Réseau / DGII DTR TD PER)" userId="7b71eecd-90d4-47c4-805b-10c037f8a6b5" providerId="ADAL" clId="{A0FCE466-5844-40D2-A4BA-41866FF388B0}" dt="2024-07-16T14:53:46.230" v="2683" actId="1076"/>
        <pc:sldMkLst>
          <pc:docMk/>
          <pc:sldMk cId="2055074101" sldId="323"/>
        </pc:sldMkLst>
      </pc:sldChg>
      <pc:sldChg chg="addSp modSp add mod">
        <pc:chgData name="ALIADIERE Benoit (SNCF RESEAU / Directions Techniques Réseau / DGII DTR TD PER)" userId="7b71eecd-90d4-47c4-805b-10c037f8a6b5" providerId="ADAL" clId="{A0FCE466-5844-40D2-A4BA-41866FF388B0}" dt="2024-07-16T11:57:29.523" v="2361" actId="171"/>
        <pc:sldMkLst>
          <pc:docMk/>
          <pc:sldMk cId="2942960315" sldId="324"/>
        </pc:sldMkLst>
      </pc:sldChg>
      <pc:sldChg chg="addSp modSp add mod">
        <pc:chgData name="ALIADIERE Benoit (SNCF RESEAU / Directions Techniques Réseau / DGII DTR TD PER)" userId="7b71eecd-90d4-47c4-805b-10c037f8a6b5" providerId="ADAL" clId="{A0FCE466-5844-40D2-A4BA-41866FF388B0}" dt="2024-07-16T14:21:27.204" v="2575" actId="14100"/>
        <pc:sldMkLst>
          <pc:docMk/>
          <pc:sldMk cId="1840932362" sldId="325"/>
        </pc:sldMkLst>
      </pc:sldChg>
      <pc:sldChg chg="add">
        <pc:chgData name="ALIADIERE Benoit (SNCF RESEAU / Directions Techniques Réseau / DGII DTR TD PER)" userId="7b71eecd-90d4-47c4-805b-10c037f8a6b5" providerId="ADAL" clId="{A0FCE466-5844-40D2-A4BA-41866FF388B0}" dt="2024-07-10T13:25:14.681" v="1149"/>
        <pc:sldMkLst>
          <pc:docMk/>
          <pc:sldMk cId="2353888728" sldId="326"/>
        </pc:sldMkLst>
      </pc:sldChg>
      <pc:sldChg chg="add del">
        <pc:chgData name="ALIADIERE Benoit (SNCF RESEAU / Directions Techniques Réseau / DGII DTR TD PER)" userId="7b71eecd-90d4-47c4-805b-10c037f8a6b5" providerId="ADAL" clId="{A0FCE466-5844-40D2-A4BA-41866FF388B0}" dt="2024-07-10T13:17:46.587" v="951" actId="47"/>
        <pc:sldMkLst>
          <pc:docMk/>
          <pc:sldMk cId="2852968286" sldId="326"/>
        </pc:sldMkLst>
      </pc:sldChg>
      <pc:sldChg chg="addSp modSp add mod">
        <pc:chgData name="ALIADIERE Benoit (SNCF RESEAU / Directions Techniques Réseau / DGII DTR TD PER)" userId="7b71eecd-90d4-47c4-805b-10c037f8a6b5" providerId="ADAL" clId="{A0FCE466-5844-40D2-A4BA-41866FF388B0}" dt="2024-07-16T14:48:27.513" v="2674" actId="1076"/>
        <pc:sldMkLst>
          <pc:docMk/>
          <pc:sldMk cId="407503773" sldId="327"/>
        </pc:sldMkLst>
      </pc:sldChg>
      <pc:sldChg chg="addSp modSp add mod">
        <pc:chgData name="ALIADIERE Benoit (SNCF RESEAU / Directions Techniques Réseau / DGII DTR TD PER)" userId="7b71eecd-90d4-47c4-805b-10c037f8a6b5" providerId="ADAL" clId="{A0FCE466-5844-40D2-A4BA-41866FF388B0}" dt="2024-07-10T13:45:33.713" v="1748" actId="1076"/>
        <pc:sldMkLst>
          <pc:docMk/>
          <pc:sldMk cId="1571030845" sldId="328"/>
        </pc:sldMkLst>
      </pc:sldChg>
      <pc:sldChg chg="addSp delSp modSp add del mod">
        <pc:chgData name="ALIADIERE Benoit (SNCF RESEAU / Directions Techniques Réseau / DGII DTR TD PER)" userId="7b71eecd-90d4-47c4-805b-10c037f8a6b5" providerId="ADAL" clId="{A0FCE466-5844-40D2-A4BA-41866FF388B0}" dt="2024-07-16T15:13:24.673" v="2684" actId="47"/>
        <pc:sldMkLst>
          <pc:docMk/>
          <pc:sldMk cId="2495508148" sldId="329"/>
        </pc:sldMkLst>
      </pc:sldChg>
      <pc:sldChg chg="modSp add del mod">
        <pc:chgData name="ALIADIERE Benoit (SNCF RESEAU / Directions Techniques Réseau / DGII DTR TD PER)" userId="7b71eecd-90d4-47c4-805b-10c037f8a6b5" providerId="ADAL" clId="{A0FCE466-5844-40D2-A4BA-41866FF388B0}" dt="2024-07-16T15:21:26.845" v="2744" actId="47"/>
        <pc:sldMkLst>
          <pc:docMk/>
          <pc:sldMk cId="3257492384" sldId="330"/>
        </pc:sldMkLst>
      </pc:sldChg>
      <pc:sldChg chg="addSp modSp add mod">
        <pc:chgData name="ALIADIERE Benoit (SNCF RESEAU / Directions Techniques Réseau / DGII DTR TD PER)" userId="7b71eecd-90d4-47c4-805b-10c037f8a6b5" providerId="ADAL" clId="{A0FCE466-5844-40D2-A4BA-41866FF388B0}" dt="2024-07-16T15:18:04.620" v="2730" actId="1035"/>
        <pc:sldMkLst>
          <pc:docMk/>
          <pc:sldMk cId="334422110" sldId="331"/>
        </pc:sldMkLst>
      </pc:sldChg>
      <pc:sldChg chg="modSp mod">
        <pc:chgData name="ALIADIERE Benoit (SNCF RESEAU / Directions Techniques Réseau / DGII DTR TD PER)" userId="7b71eecd-90d4-47c4-805b-10c037f8a6b5" providerId="ADAL" clId="{A0FCE466-5844-40D2-A4BA-41866FF388B0}" dt="2024-07-16T08:34:46.777" v="2351" actId="20577"/>
        <pc:sldMkLst>
          <pc:docMk/>
          <pc:sldMk cId="1035387188" sldId="342"/>
        </pc:sldMkLst>
      </pc:sldChg>
      <pc:sldChg chg="addCm">
        <pc:chgData name="ALIADIERE Benoit (SNCF RESEAU / Directions Techniques Réseau / DGII DTR TD PER)" userId="7b71eecd-90d4-47c4-805b-10c037f8a6b5" providerId="ADAL" clId="{A0FCE466-5844-40D2-A4BA-41866FF388B0}" dt="2024-07-16T08:31:15.271" v="2350"/>
        <pc:sldMkLst>
          <pc:docMk/>
          <pc:sldMk cId="3874049176" sldId="349"/>
        </pc:sldMkLst>
        <pc:extLst>
          <p:ext xmlns:p="http://schemas.openxmlformats.org/presentationml/2006/main" uri="{D6D511B9-2390-475A-947B-AFAB55BFBCF1}">
            <pc226:cmChg xmlns:pc226="http://schemas.microsoft.com/office/powerpoint/2022/06/main/command" chg="add">
              <pc226:chgData name="ALIADIERE Benoit (SNCF RESEAU / Directions Techniques Réseau / DGII DTR TD PER)" userId="7b71eecd-90d4-47c4-805b-10c037f8a6b5" providerId="ADAL" clId="{A0FCE466-5844-40D2-A4BA-41866FF388B0}" dt="2024-07-16T08:31:15.271" v="2350"/>
              <pc2:cmMkLst xmlns:pc2="http://schemas.microsoft.com/office/powerpoint/2019/9/main/command">
                <pc:docMk/>
                <pc:sldMk cId="3874049176" sldId="349"/>
                <pc2:cmMk id="{97FBEE31-CEAD-4BA1-90AD-D55CD07F17D0}"/>
              </pc2:cmMkLst>
            </pc226:cmChg>
          </p:ext>
        </pc:extLst>
      </pc:sldChg>
      <pc:sldChg chg="add del">
        <pc:chgData name="ALIADIERE Benoit (SNCF RESEAU / Directions Techniques Réseau / DGII DTR TD PER)" userId="7b71eecd-90d4-47c4-805b-10c037f8a6b5" providerId="ADAL" clId="{A0FCE466-5844-40D2-A4BA-41866FF388B0}" dt="2024-07-10T15:16:49.976" v="2328"/>
        <pc:sldMkLst>
          <pc:docMk/>
          <pc:sldMk cId="2778472954" sldId="2146846458"/>
        </pc:sldMkLst>
      </pc:sldChg>
    </pc:docChg>
  </pc:docChgLst>
  <pc:docChgLst>
    <pc:chgData name="BUFFAZ Laure" userId="897db6d4-56bf-45f8-9d29-c95b0d5d3d2e" providerId="ADAL" clId="{8194C675-35B8-4451-9715-A793429AB161}"/>
    <pc:docChg chg="undo custSel modSld">
      <pc:chgData name="BUFFAZ Laure" userId="897db6d4-56bf-45f8-9d29-c95b0d5d3d2e" providerId="ADAL" clId="{8194C675-35B8-4451-9715-A793429AB161}" dt="2025-01-15T17:30:15.256" v="241" actId="6549"/>
      <pc:docMkLst>
        <pc:docMk/>
      </pc:docMkLst>
      <pc:sldChg chg="addSp delSp modSp mod">
        <pc:chgData name="BUFFAZ Laure" userId="897db6d4-56bf-45f8-9d29-c95b0d5d3d2e" providerId="ADAL" clId="{8194C675-35B8-4451-9715-A793429AB161}" dt="2025-01-15T17:21:07.215" v="67" actId="20577"/>
        <pc:sldMkLst>
          <pc:docMk/>
          <pc:sldMk cId="2056797803" sldId="368"/>
        </pc:sldMkLst>
        <pc:spChg chg="add mod">
          <ac:chgData name="BUFFAZ Laure" userId="897db6d4-56bf-45f8-9d29-c95b0d5d3d2e" providerId="ADAL" clId="{8194C675-35B8-4451-9715-A793429AB161}" dt="2025-01-15T17:21:07.215" v="67" actId="20577"/>
          <ac:spMkLst>
            <pc:docMk/>
            <pc:sldMk cId="2056797803" sldId="368"/>
            <ac:spMk id="3" creationId="{21ACDA29-A8F3-B358-BD75-9D6022B9993A}"/>
          </ac:spMkLst>
        </pc:spChg>
        <pc:spChg chg="mod">
          <ac:chgData name="BUFFAZ Laure" userId="897db6d4-56bf-45f8-9d29-c95b0d5d3d2e" providerId="ADAL" clId="{8194C675-35B8-4451-9715-A793429AB161}" dt="2025-01-15T17:13:49.384" v="11" actId="14100"/>
          <ac:spMkLst>
            <pc:docMk/>
            <pc:sldMk cId="2056797803" sldId="368"/>
            <ac:spMk id="4" creationId="{202713B9-AF6A-02A0-16BA-3B3020A96B96}"/>
          </ac:spMkLst>
        </pc:spChg>
        <pc:spChg chg="add mod">
          <ac:chgData name="BUFFAZ Laure" userId="897db6d4-56bf-45f8-9d29-c95b0d5d3d2e" providerId="ADAL" clId="{8194C675-35B8-4451-9715-A793429AB161}" dt="2025-01-15T17:12:51.427" v="0"/>
          <ac:spMkLst>
            <pc:docMk/>
            <pc:sldMk cId="2056797803" sldId="368"/>
            <ac:spMk id="5" creationId="{9521D3A5-BEA6-90EF-6AD9-3DC388D4576E}"/>
          </ac:spMkLst>
        </pc:spChg>
        <pc:spChg chg="add mod">
          <ac:chgData name="BUFFAZ Laure" userId="897db6d4-56bf-45f8-9d29-c95b0d5d3d2e" providerId="ADAL" clId="{8194C675-35B8-4451-9715-A793429AB161}" dt="2025-01-15T17:14:16.935" v="14" actId="1076"/>
          <ac:spMkLst>
            <pc:docMk/>
            <pc:sldMk cId="2056797803" sldId="368"/>
            <ac:spMk id="6" creationId="{70338195-1471-9A7F-0A46-C986DCFE06F2}"/>
          </ac:spMkLst>
        </pc:spChg>
        <pc:spChg chg="mod">
          <ac:chgData name="BUFFAZ Laure" userId="897db6d4-56bf-45f8-9d29-c95b0d5d3d2e" providerId="ADAL" clId="{8194C675-35B8-4451-9715-A793429AB161}" dt="2025-01-15T17:13:44.596" v="10" actId="14100"/>
          <ac:spMkLst>
            <pc:docMk/>
            <pc:sldMk cId="2056797803" sldId="368"/>
            <ac:spMk id="10" creationId="{AAFD6F7E-814A-F8FA-260D-C9360E39A7C9}"/>
          </ac:spMkLst>
        </pc:spChg>
        <pc:spChg chg="mod">
          <ac:chgData name="BUFFAZ Laure" userId="897db6d4-56bf-45f8-9d29-c95b0d5d3d2e" providerId="ADAL" clId="{8194C675-35B8-4451-9715-A793429AB161}" dt="2025-01-15T17:13:41.464" v="9" actId="14100"/>
          <ac:spMkLst>
            <pc:docMk/>
            <pc:sldMk cId="2056797803" sldId="368"/>
            <ac:spMk id="56" creationId="{88069A3C-E3A0-BECF-082C-2239CBFA144F}"/>
          </ac:spMkLst>
        </pc:spChg>
      </pc:sldChg>
      <pc:sldChg chg="addSp delSp modSp mod">
        <pc:chgData name="BUFFAZ Laure" userId="897db6d4-56bf-45f8-9d29-c95b0d5d3d2e" providerId="ADAL" clId="{8194C675-35B8-4451-9715-A793429AB161}" dt="2025-01-15T17:30:15.256" v="241" actId="6549"/>
        <pc:sldMkLst>
          <pc:docMk/>
          <pc:sldMk cId="470265851" sldId="369"/>
        </pc:sldMkLst>
        <pc:spChg chg="add mod">
          <ac:chgData name="BUFFAZ Laure" userId="897db6d4-56bf-45f8-9d29-c95b0d5d3d2e" providerId="ADAL" clId="{8194C675-35B8-4451-9715-A793429AB161}" dt="2025-01-15T17:15:09.444" v="17"/>
          <ac:spMkLst>
            <pc:docMk/>
            <pc:sldMk cId="470265851" sldId="369"/>
            <ac:spMk id="3" creationId="{6D68E713-6576-939D-6A90-D80C2362C3E7}"/>
          </ac:spMkLst>
        </pc:spChg>
        <pc:spChg chg="mod">
          <ac:chgData name="BUFFAZ Laure" userId="897db6d4-56bf-45f8-9d29-c95b0d5d3d2e" providerId="ADAL" clId="{8194C675-35B8-4451-9715-A793429AB161}" dt="2025-01-15T17:27:59.971" v="160" actId="14100"/>
          <ac:spMkLst>
            <pc:docMk/>
            <pc:sldMk cId="470265851" sldId="369"/>
            <ac:spMk id="4" creationId="{202713B9-AF6A-02A0-16BA-3B3020A96B96}"/>
          </ac:spMkLst>
        </pc:spChg>
        <pc:spChg chg="add del mod">
          <ac:chgData name="BUFFAZ Laure" userId="897db6d4-56bf-45f8-9d29-c95b0d5d3d2e" providerId="ADAL" clId="{8194C675-35B8-4451-9715-A793429AB161}" dt="2025-01-15T17:30:15.256" v="241" actId="6549"/>
          <ac:spMkLst>
            <pc:docMk/>
            <pc:sldMk cId="470265851" sldId="369"/>
            <ac:spMk id="5" creationId="{EBDAFC0E-3D26-ECD7-0EF7-7A18FAAFC6FC}"/>
          </ac:spMkLst>
        </pc:spChg>
        <pc:spChg chg="add mod">
          <ac:chgData name="BUFFAZ Laure" userId="897db6d4-56bf-45f8-9d29-c95b0d5d3d2e" providerId="ADAL" clId="{8194C675-35B8-4451-9715-A793429AB161}" dt="2025-01-15T17:15:30.063" v="19"/>
          <ac:spMkLst>
            <pc:docMk/>
            <pc:sldMk cId="470265851" sldId="369"/>
            <ac:spMk id="6" creationId="{C08722A4-10A8-3772-412F-A6A97EC220D2}"/>
          </ac:spMkLst>
        </pc:spChg>
        <pc:spChg chg="mod">
          <ac:chgData name="BUFFAZ Laure" userId="897db6d4-56bf-45f8-9d29-c95b0d5d3d2e" providerId="ADAL" clId="{8194C675-35B8-4451-9715-A793429AB161}" dt="2025-01-15T17:28:45.331" v="167" actId="14100"/>
          <ac:spMkLst>
            <pc:docMk/>
            <pc:sldMk cId="470265851" sldId="369"/>
            <ac:spMk id="10" creationId="{AAFD6F7E-814A-F8FA-260D-C9360E39A7C9}"/>
          </ac:spMkLst>
        </pc:spChg>
        <pc:spChg chg="mod">
          <ac:chgData name="BUFFAZ Laure" userId="897db6d4-56bf-45f8-9d29-c95b0d5d3d2e" providerId="ADAL" clId="{8194C675-35B8-4451-9715-A793429AB161}" dt="2025-01-15T17:17:04.540" v="36" actId="6549"/>
          <ac:spMkLst>
            <pc:docMk/>
            <pc:sldMk cId="470265851" sldId="369"/>
            <ac:spMk id="22" creationId="{CE448F15-56B1-5C58-445C-020002C174A3}"/>
          </ac:spMkLst>
        </pc:spChg>
        <pc:spChg chg="mod">
          <ac:chgData name="BUFFAZ Laure" userId="897db6d4-56bf-45f8-9d29-c95b0d5d3d2e" providerId="ADAL" clId="{8194C675-35B8-4451-9715-A793429AB161}" dt="2025-01-15T17:28:51.056" v="168" actId="1076"/>
          <ac:spMkLst>
            <pc:docMk/>
            <pc:sldMk cId="470265851" sldId="369"/>
            <ac:spMk id="56" creationId="{88069A3C-E3A0-BECF-082C-2239CBFA144F}"/>
          </ac:spMkLst>
        </pc:spChg>
      </pc:sldChg>
    </pc:docChg>
  </pc:docChgLst>
  <pc:docChgLst>
    <pc:chgData name="BUFFAZ Laure" userId="S::lbuffaz_systra.com#ext#@sncf.onmicrosoft.com::de956b0c-e29f-47cb-a644-331dd6ba103c" providerId="AD" clId="Web-{D12B9F5C-BC34-24AB-0274-3749A6E2A870}"/>
    <pc:docChg chg="addSld">
      <pc:chgData name="BUFFAZ Laure" userId="S::lbuffaz_systra.com#ext#@sncf.onmicrosoft.com::de956b0c-e29f-47cb-a644-331dd6ba103c" providerId="AD" clId="Web-{D12B9F5C-BC34-24AB-0274-3749A6E2A870}" dt="2024-12-04T13:03:51.358" v="1"/>
      <pc:docMkLst>
        <pc:docMk/>
      </pc:docMkLst>
      <pc:sldChg chg="add">
        <pc:chgData name="BUFFAZ Laure" userId="S::lbuffaz_systra.com#ext#@sncf.onmicrosoft.com::de956b0c-e29f-47cb-a644-331dd6ba103c" providerId="AD" clId="Web-{D12B9F5C-BC34-24AB-0274-3749A6E2A870}" dt="2024-12-04T13:03:51.342" v="0"/>
        <pc:sldMkLst>
          <pc:docMk/>
          <pc:sldMk cId="2056797803" sldId="368"/>
        </pc:sldMkLst>
      </pc:sldChg>
      <pc:sldChg chg="add">
        <pc:chgData name="BUFFAZ Laure" userId="S::lbuffaz_systra.com#ext#@sncf.onmicrosoft.com::de956b0c-e29f-47cb-a644-331dd6ba103c" providerId="AD" clId="Web-{D12B9F5C-BC34-24AB-0274-3749A6E2A870}" dt="2024-12-04T13:03:51.358" v="1"/>
        <pc:sldMkLst>
          <pc:docMk/>
          <pc:sldMk cId="470265851" sldId="3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2B5B2-97E9-4FE5-BB54-8822009FE183}" type="datetimeFigureOut">
              <a:rPr lang="fr-FR" smtClean="0"/>
              <a:t>13/03/2025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021CB0-4139-4E37-B5D7-F960658B59E8}" type="slidenum">
              <a:rPr lang="fr-FR" smtClean="0"/>
              <a:t>‹#›</a:t>
            </a:fld>
            <a:endParaRPr lang="fr-FR"/>
          </a:p>
        </p:txBody>
      </p:sp>
    </p:spTree>
    <p:extLst>
      <p:ext uri="{BB962C8B-B14F-4D97-AF65-F5344CB8AC3E}">
        <p14:creationId xmlns:p14="http://schemas.microsoft.com/office/powerpoint/2010/main" val="1118272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https://jngg2024.sciencesconf.org/527666/document</a:t>
            </a:r>
          </a:p>
          <a:p>
            <a:endParaRPr lang="fr-F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7</a:t>
            </a:fld>
            <a:endParaRPr lang="fr-FR"/>
          </a:p>
        </p:txBody>
      </p:sp>
    </p:spTree>
    <p:extLst>
      <p:ext uri="{BB962C8B-B14F-4D97-AF65-F5344CB8AC3E}">
        <p14:creationId xmlns:p14="http://schemas.microsoft.com/office/powerpoint/2010/main" val="97222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https://jngg2024.sciencesconf.org/527666/document</a:t>
            </a:r>
          </a:p>
          <a:p>
            <a:endParaRPr lang="fr-F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33</a:t>
            </a:fld>
            <a:endParaRPr lang="fr-FR"/>
          </a:p>
        </p:txBody>
      </p:sp>
    </p:spTree>
    <p:extLst>
      <p:ext uri="{BB962C8B-B14F-4D97-AF65-F5344CB8AC3E}">
        <p14:creationId xmlns:p14="http://schemas.microsoft.com/office/powerpoint/2010/main" val="2149384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https://jngg2024.sciencesconf.org/527666/document</a:t>
            </a:r>
          </a:p>
          <a:p>
            <a:endParaRPr lang="fr-F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34</a:t>
            </a:fld>
            <a:endParaRPr lang="fr-FR"/>
          </a:p>
        </p:txBody>
      </p:sp>
    </p:spTree>
    <p:extLst>
      <p:ext uri="{BB962C8B-B14F-4D97-AF65-F5344CB8AC3E}">
        <p14:creationId xmlns:p14="http://schemas.microsoft.com/office/powerpoint/2010/main" val="2682326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https://jngg2024.sciencesconf.org/527666/document</a:t>
            </a:r>
          </a:p>
          <a:p>
            <a:endParaRPr lang="fr-F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35</a:t>
            </a:fld>
            <a:endParaRPr lang="fr-FR"/>
          </a:p>
        </p:txBody>
      </p:sp>
    </p:spTree>
    <p:extLst>
      <p:ext uri="{BB962C8B-B14F-4D97-AF65-F5344CB8AC3E}">
        <p14:creationId xmlns:p14="http://schemas.microsoft.com/office/powerpoint/2010/main" val="2532275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https://jngg2024.sciencesconf.org/527666/document</a:t>
            </a:r>
          </a:p>
          <a:p>
            <a:endParaRPr lang="fr-F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36</a:t>
            </a:fld>
            <a:endParaRPr lang="fr-FR"/>
          </a:p>
        </p:txBody>
      </p:sp>
    </p:spTree>
    <p:extLst>
      <p:ext uri="{BB962C8B-B14F-4D97-AF65-F5344CB8AC3E}">
        <p14:creationId xmlns:p14="http://schemas.microsoft.com/office/powerpoint/2010/main" val="2976500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https://jngg2024.sciencesconf.org/527666/document</a:t>
            </a:r>
          </a:p>
          <a:p>
            <a:endParaRPr lang="fr-F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37</a:t>
            </a:fld>
            <a:endParaRPr lang="fr-FR"/>
          </a:p>
        </p:txBody>
      </p:sp>
    </p:spTree>
    <p:extLst>
      <p:ext uri="{BB962C8B-B14F-4D97-AF65-F5344CB8AC3E}">
        <p14:creationId xmlns:p14="http://schemas.microsoft.com/office/powerpoint/2010/main" val="3211393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https://jngg2024.sciencesconf.org/527666/document</a:t>
            </a:r>
          </a:p>
          <a:p>
            <a:endParaRPr lang="fr-F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39</a:t>
            </a:fld>
            <a:endParaRPr lang="fr-FR"/>
          </a:p>
        </p:txBody>
      </p:sp>
    </p:spTree>
    <p:extLst>
      <p:ext uri="{BB962C8B-B14F-4D97-AF65-F5344CB8AC3E}">
        <p14:creationId xmlns:p14="http://schemas.microsoft.com/office/powerpoint/2010/main" val="2540205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https://jngg2024.sciencesconf.org/527666/document</a:t>
            </a:r>
          </a:p>
          <a:p>
            <a:endParaRPr lang="fr-F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40</a:t>
            </a:fld>
            <a:endParaRPr lang="fr-FR"/>
          </a:p>
        </p:txBody>
      </p:sp>
    </p:spTree>
    <p:extLst>
      <p:ext uri="{BB962C8B-B14F-4D97-AF65-F5344CB8AC3E}">
        <p14:creationId xmlns:p14="http://schemas.microsoft.com/office/powerpoint/2010/main" val="3170559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MAI</a:t>
            </a: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43</a:t>
            </a:fld>
            <a:endParaRPr lang="fr-FR"/>
          </a:p>
        </p:txBody>
      </p:sp>
    </p:spTree>
    <p:extLst>
      <p:ext uri="{BB962C8B-B14F-4D97-AF65-F5344CB8AC3E}">
        <p14:creationId xmlns:p14="http://schemas.microsoft.com/office/powerpoint/2010/main" val="2778532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MAI</a:t>
            </a: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44</a:t>
            </a:fld>
            <a:endParaRPr lang="fr-FR"/>
          </a:p>
        </p:txBody>
      </p:sp>
    </p:spTree>
    <p:extLst>
      <p:ext uri="{BB962C8B-B14F-4D97-AF65-F5344CB8AC3E}">
        <p14:creationId xmlns:p14="http://schemas.microsoft.com/office/powerpoint/2010/main" val="2515808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NPU</a:t>
            </a: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45</a:t>
            </a:fld>
            <a:endParaRPr lang="fr-FR"/>
          </a:p>
        </p:txBody>
      </p:sp>
    </p:spTree>
    <p:extLst>
      <p:ext uri="{BB962C8B-B14F-4D97-AF65-F5344CB8AC3E}">
        <p14:creationId xmlns:p14="http://schemas.microsoft.com/office/powerpoint/2010/main" val="4031280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MAI</a:t>
            </a: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8</a:t>
            </a:fld>
            <a:endParaRPr lang="fr-FR"/>
          </a:p>
        </p:txBody>
      </p:sp>
    </p:spTree>
    <p:extLst>
      <p:ext uri="{BB962C8B-B14F-4D97-AF65-F5344CB8AC3E}">
        <p14:creationId xmlns:p14="http://schemas.microsoft.com/office/powerpoint/2010/main" val="784652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NPU</a:t>
            </a: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46</a:t>
            </a:fld>
            <a:endParaRPr lang="fr-FR"/>
          </a:p>
        </p:txBody>
      </p:sp>
    </p:spTree>
    <p:extLst>
      <p:ext uri="{BB962C8B-B14F-4D97-AF65-F5344CB8AC3E}">
        <p14:creationId xmlns:p14="http://schemas.microsoft.com/office/powerpoint/2010/main" val="2438704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MAI</a:t>
            </a: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47</a:t>
            </a:fld>
            <a:endParaRPr lang="fr-FR"/>
          </a:p>
        </p:txBody>
      </p:sp>
    </p:spTree>
    <p:extLst>
      <p:ext uri="{BB962C8B-B14F-4D97-AF65-F5344CB8AC3E}">
        <p14:creationId xmlns:p14="http://schemas.microsoft.com/office/powerpoint/2010/main" val="3726831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https://jngg2024.sciencesconf.org/527666/document</a:t>
            </a:r>
          </a:p>
          <a:p>
            <a:endParaRPr lang="fr-F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58</a:t>
            </a:fld>
            <a:endParaRPr lang="fr-FR"/>
          </a:p>
        </p:txBody>
      </p:sp>
    </p:spTree>
    <p:extLst>
      <p:ext uri="{BB962C8B-B14F-4D97-AF65-F5344CB8AC3E}">
        <p14:creationId xmlns:p14="http://schemas.microsoft.com/office/powerpoint/2010/main" val="4110003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MAI</a:t>
            </a: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59</a:t>
            </a:fld>
            <a:endParaRPr lang="fr-FR"/>
          </a:p>
        </p:txBody>
      </p:sp>
    </p:spTree>
    <p:extLst>
      <p:ext uri="{BB962C8B-B14F-4D97-AF65-F5344CB8AC3E}">
        <p14:creationId xmlns:p14="http://schemas.microsoft.com/office/powerpoint/2010/main" val="2442986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MAI</a:t>
            </a: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60</a:t>
            </a:fld>
            <a:endParaRPr lang="fr-FR"/>
          </a:p>
        </p:txBody>
      </p:sp>
    </p:spTree>
    <p:extLst>
      <p:ext uri="{BB962C8B-B14F-4D97-AF65-F5344CB8AC3E}">
        <p14:creationId xmlns:p14="http://schemas.microsoft.com/office/powerpoint/2010/main" val="11574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https://jngg2024.sciencesconf.org/527666/document</a:t>
            </a:r>
          </a:p>
          <a:p>
            <a:endParaRPr lang="fr-F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70</a:t>
            </a:fld>
            <a:endParaRPr lang="fr-FR"/>
          </a:p>
        </p:txBody>
      </p:sp>
    </p:spTree>
    <p:extLst>
      <p:ext uri="{BB962C8B-B14F-4D97-AF65-F5344CB8AC3E}">
        <p14:creationId xmlns:p14="http://schemas.microsoft.com/office/powerpoint/2010/main" val="97222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NPU</a:t>
            </a: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9</a:t>
            </a:fld>
            <a:endParaRPr lang="fr-FR"/>
          </a:p>
        </p:txBody>
      </p:sp>
    </p:spTree>
    <p:extLst>
      <p:ext uri="{BB962C8B-B14F-4D97-AF65-F5344CB8AC3E}">
        <p14:creationId xmlns:p14="http://schemas.microsoft.com/office/powerpoint/2010/main" val="346518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NPU</a:t>
            </a: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10</a:t>
            </a:fld>
            <a:endParaRPr lang="fr-FR"/>
          </a:p>
        </p:txBody>
      </p:sp>
    </p:spTree>
    <p:extLst>
      <p:ext uri="{BB962C8B-B14F-4D97-AF65-F5344CB8AC3E}">
        <p14:creationId xmlns:p14="http://schemas.microsoft.com/office/powerpoint/2010/main" val="1473829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https://jngg2024.sciencesconf.org/527666/document</a:t>
            </a:r>
          </a:p>
          <a:p>
            <a:endParaRPr lang="fr-F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16</a:t>
            </a:fld>
            <a:endParaRPr lang="fr-FR"/>
          </a:p>
        </p:txBody>
      </p:sp>
    </p:spTree>
    <p:extLst>
      <p:ext uri="{BB962C8B-B14F-4D97-AF65-F5344CB8AC3E}">
        <p14:creationId xmlns:p14="http://schemas.microsoft.com/office/powerpoint/2010/main" val="2306566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https://jngg2024.sciencesconf.org/527666/document</a:t>
            </a:r>
          </a:p>
          <a:p>
            <a:endParaRPr lang="fr-F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17</a:t>
            </a:fld>
            <a:endParaRPr lang="fr-FR"/>
          </a:p>
        </p:txBody>
      </p:sp>
    </p:spTree>
    <p:extLst>
      <p:ext uri="{BB962C8B-B14F-4D97-AF65-F5344CB8AC3E}">
        <p14:creationId xmlns:p14="http://schemas.microsoft.com/office/powerpoint/2010/main" val="2318771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https://jngg2024.sciencesconf.org/527666/document</a:t>
            </a:r>
          </a:p>
          <a:p>
            <a:endParaRPr lang="fr-F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18</a:t>
            </a:fld>
            <a:endParaRPr lang="fr-FR"/>
          </a:p>
        </p:txBody>
      </p:sp>
    </p:spTree>
    <p:extLst>
      <p:ext uri="{BB962C8B-B14F-4D97-AF65-F5344CB8AC3E}">
        <p14:creationId xmlns:p14="http://schemas.microsoft.com/office/powerpoint/2010/main" val="3271621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NPU</a:t>
            </a: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19</a:t>
            </a:fld>
            <a:endParaRPr lang="fr-FR"/>
          </a:p>
        </p:txBody>
      </p:sp>
    </p:spTree>
    <p:extLst>
      <p:ext uri="{BB962C8B-B14F-4D97-AF65-F5344CB8AC3E}">
        <p14:creationId xmlns:p14="http://schemas.microsoft.com/office/powerpoint/2010/main" val="2819401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https://librairie.ademe.fr/ged/8006/Recuperation-chaleur-fatale-012221-2.pdf</a:t>
            </a:r>
          </a:p>
          <a:p>
            <a:endParaRPr lang="fr-FR"/>
          </a:p>
        </p:txBody>
      </p:sp>
      <p:sp>
        <p:nvSpPr>
          <p:cNvPr id="4" name="Espace réservé du numéro de diapositive 3"/>
          <p:cNvSpPr>
            <a:spLocks noGrp="1"/>
          </p:cNvSpPr>
          <p:nvPr>
            <p:ph type="sldNum" sz="quarter" idx="5"/>
          </p:nvPr>
        </p:nvSpPr>
        <p:spPr/>
        <p:txBody>
          <a:bodyPr/>
          <a:lstStyle/>
          <a:p>
            <a:fld id="{EB021CB0-4139-4E37-B5D7-F960658B59E8}" type="slidenum">
              <a:rPr lang="fr-FR" smtClean="0"/>
              <a:t>27</a:t>
            </a:fld>
            <a:endParaRPr lang="fr-FR"/>
          </a:p>
        </p:txBody>
      </p:sp>
    </p:spTree>
    <p:extLst>
      <p:ext uri="{BB962C8B-B14F-4D97-AF65-F5344CB8AC3E}">
        <p14:creationId xmlns:p14="http://schemas.microsoft.com/office/powerpoint/2010/main" val="4044965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D35F97D4-6835-11A9-6529-402C791E4513}"/>
              </a:ext>
            </a:extLst>
          </p:cNvPr>
          <p:cNvGrpSpPr/>
          <p:nvPr userDrawn="1"/>
        </p:nvGrpSpPr>
        <p:grpSpPr>
          <a:xfrm>
            <a:off x="14375171" y="2806041"/>
            <a:ext cx="5398258" cy="4674917"/>
            <a:chOff x="0" y="0"/>
            <a:chExt cx="3619627" cy="3134614"/>
          </a:xfrm>
          <a:pattFill prst="wdDnDiag">
            <a:fgClr>
              <a:srgbClr val="E79C6C"/>
            </a:fgClr>
            <a:bgClr>
              <a:schemeClr val="bg1"/>
            </a:bgClr>
          </a:pattFill>
        </p:grpSpPr>
        <p:sp>
          <p:nvSpPr>
            <p:cNvPr id="8" name="Freeform 3">
              <a:extLst>
                <a:ext uri="{FF2B5EF4-FFF2-40B4-BE49-F238E27FC236}">
                  <a16:creationId xmlns:a16="http://schemas.microsoft.com/office/drawing/2014/main" id="{8EF48736-3B13-E063-392E-2BD56C564C01}"/>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endParaRPr lang="fr-FR"/>
            </a:p>
          </p:txBody>
        </p:sp>
      </p:grpSp>
      <p:grpSp>
        <p:nvGrpSpPr>
          <p:cNvPr id="9" name="Group 4">
            <a:extLst>
              <a:ext uri="{FF2B5EF4-FFF2-40B4-BE49-F238E27FC236}">
                <a16:creationId xmlns:a16="http://schemas.microsoft.com/office/drawing/2014/main" id="{CC2B3031-13EE-C052-4516-CF2AF524C909}"/>
              </a:ext>
            </a:extLst>
          </p:cNvPr>
          <p:cNvGrpSpPr/>
          <p:nvPr userDrawn="1"/>
        </p:nvGrpSpPr>
        <p:grpSpPr>
          <a:xfrm>
            <a:off x="14795914" y="7699042"/>
            <a:ext cx="3949815" cy="3420558"/>
            <a:chOff x="0" y="0"/>
            <a:chExt cx="3619627" cy="3134614"/>
          </a:xfrm>
          <a:solidFill>
            <a:srgbClr val="00595F"/>
          </a:solidFill>
        </p:grpSpPr>
        <p:sp>
          <p:nvSpPr>
            <p:cNvPr id="10" name="Freeform 5">
              <a:extLst>
                <a:ext uri="{FF2B5EF4-FFF2-40B4-BE49-F238E27FC236}">
                  <a16:creationId xmlns:a16="http://schemas.microsoft.com/office/drawing/2014/main" id="{5E9E7F43-5592-418F-764D-EF63E5972D7D}"/>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endParaRPr lang="fr-FR"/>
            </a:p>
          </p:txBody>
        </p:sp>
      </p:grpSp>
      <p:grpSp>
        <p:nvGrpSpPr>
          <p:cNvPr id="11" name="Group 6">
            <a:extLst>
              <a:ext uri="{FF2B5EF4-FFF2-40B4-BE49-F238E27FC236}">
                <a16:creationId xmlns:a16="http://schemas.microsoft.com/office/drawing/2014/main" id="{BFEB4BEC-239D-60F8-2564-E86B551867FC}"/>
              </a:ext>
            </a:extLst>
          </p:cNvPr>
          <p:cNvGrpSpPr/>
          <p:nvPr userDrawn="1"/>
        </p:nvGrpSpPr>
        <p:grpSpPr>
          <a:xfrm>
            <a:off x="14217892" y="7113473"/>
            <a:ext cx="1299308" cy="1125207"/>
            <a:chOff x="0" y="0"/>
            <a:chExt cx="3619627" cy="3134614"/>
          </a:xfrm>
          <a:noFill/>
        </p:grpSpPr>
        <p:sp>
          <p:nvSpPr>
            <p:cNvPr id="12" name="Freeform 7">
              <a:extLst>
                <a:ext uri="{FF2B5EF4-FFF2-40B4-BE49-F238E27FC236}">
                  <a16:creationId xmlns:a16="http://schemas.microsoft.com/office/drawing/2014/main" id="{4D8A212A-5D60-FF3E-C465-FF5038CE4F75}"/>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a:ln w="38100">
              <a:solidFill>
                <a:srgbClr val="E79C6C"/>
              </a:solidFill>
            </a:ln>
          </p:spPr>
          <p:txBody>
            <a:bodyPr/>
            <a:lstStyle/>
            <a:p>
              <a:endParaRPr lang="fr-FR"/>
            </a:p>
          </p:txBody>
        </p:sp>
      </p:grpSp>
      <p:grpSp>
        <p:nvGrpSpPr>
          <p:cNvPr id="13" name="Group 8">
            <a:extLst>
              <a:ext uri="{FF2B5EF4-FFF2-40B4-BE49-F238E27FC236}">
                <a16:creationId xmlns:a16="http://schemas.microsoft.com/office/drawing/2014/main" id="{AB9E8F31-5B9A-8B4D-CCC9-59B2D95042D7}"/>
              </a:ext>
            </a:extLst>
          </p:cNvPr>
          <p:cNvGrpSpPr/>
          <p:nvPr userDrawn="1"/>
        </p:nvGrpSpPr>
        <p:grpSpPr>
          <a:xfrm>
            <a:off x="14867546" y="-378440"/>
            <a:ext cx="3326599" cy="2880850"/>
            <a:chOff x="0" y="0"/>
            <a:chExt cx="3619627" cy="3134614"/>
          </a:xfrm>
          <a:solidFill>
            <a:srgbClr val="57A89A"/>
          </a:solidFill>
        </p:grpSpPr>
        <p:sp>
          <p:nvSpPr>
            <p:cNvPr id="14" name="Freeform 9">
              <a:extLst>
                <a:ext uri="{FF2B5EF4-FFF2-40B4-BE49-F238E27FC236}">
                  <a16:creationId xmlns:a16="http://schemas.microsoft.com/office/drawing/2014/main" id="{05C39C96-28F0-8A8D-F0E7-C3985B0BBD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endParaRPr lang="fr-FR"/>
            </a:p>
          </p:txBody>
        </p:sp>
      </p:grpSp>
      <p:grpSp>
        <p:nvGrpSpPr>
          <p:cNvPr id="18" name="Group 2">
            <a:extLst>
              <a:ext uri="{FF2B5EF4-FFF2-40B4-BE49-F238E27FC236}">
                <a16:creationId xmlns:a16="http://schemas.microsoft.com/office/drawing/2014/main" id="{1572F8B6-6C12-B21D-609F-B1C8CFD9DDD3}"/>
              </a:ext>
            </a:extLst>
          </p:cNvPr>
          <p:cNvGrpSpPr>
            <a:grpSpLocks noChangeAspect="1"/>
          </p:cNvGrpSpPr>
          <p:nvPr userDrawn="1"/>
        </p:nvGrpSpPr>
        <p:grpSpPr>
          <a:xfrm>
            <a:off x="10184522" y="566105"/>
            <a:ext cx="5238000" cy="4459649"/>
            <a:chOff x="141883" y="120256"/>
            <a:chExt cx="4282440" cy="3708400"/>
          </a:xfrm>
        </p:grpSpPr>
        <p:sp>
          <p:nvSpPr>
            <p:cNvPr id="19" name="Freeform 3">
              <a:extLst>
                <a:ext uri="{FF2B5EF4-FFF2-40B4-BE49-F238E27FC236}">
                  <a16:creationId xmlns:a16="http://schemas.microsoft.com/office/drawing/2014/main" id="{CBF16407-FA19-9BD5-4C71-EC64AFACC0AD}"/>
                </a:ext>
              </a:extLst>
            </p:cNvPr>
            <p:cNvSpPr/>
            <p:nvPr/>
          </p:nvSpPr>
          <p:spPr>
            <a:xfrm>
              <a:off x="141883" y="120256"/>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t="-36232" b="-36232"/>
              </a:stretch>
            </a:blipFill>
          </p:spPr>
          <p:txBody>
            <a:bodyPr/>
            <a:lstStyle/>
            <a:p>
              <a:endParaRPr lang="fr-FR"/>
            </a:p>
          </p:txBody>
        </p:sp>
      </p:grpSp>
      <p:grpSp>
        <p:nvGrpSpPr>
          <p:cNvPr id="20" name="Groupe 19">
            <a:extLst>
              <a:ext uri="{FF2B5EF4-FFF2-40B4-BE49-F238E27FC236}">
                <a16:creationId xmlns:a16="http://schemas.microsoft.com/office/drawing/2014/main" id="{85BC3786-0522-4789-35DF-9086A62B87F7}"/>
              </a:ext>
            </a:extLst>
          </p:cNvPr>
          <p:cNvGrpSpPr/>
          <p:nvPr userDrawn="1"/>
        </p:nvGrpSpPr>
        <p:grpSpPr>
          <a:xfrm>
            <a:off x="555243" y="8840604"/>
            <a:ext cx="10909537" cy="1202700"/>
            <a:chOff x="53697" y="8721183"/>
            <a:chExt cx="10909537" cy="1202700"/>
          </a:xfrm>
        </p:grpSpPr>
        <p:sp>
          <p:nvSpPr>
            <p:cNvPr id="21" name="Freeform 11">
              <a:extLst>
                <a:ext uri="{FF2B5EF4-FFF2-40B4-BE49-F238E27FC236}">
                  <a16:creationId xmlns:a16="http://schemas.microsoft.com/office/drawing/2014/main" id="{BD39FA54-1515-D8AD-77F0-468E5F29DB1C}"/>
                </a:ext>
              </a:extLst>
            </p:cNvPr>
            <p:cNvSpPr/>
            <p:nvPr/>
          </p:nvSpPr>
          <p:spPr>
            <a:xfrm>
              <a:off x="53697" y="8931563"/>
              <a:ext cx="1325039" cy="935257"/>
            </a:xfrm>
            <a:custGeom>
              <a:avLst/>
              <a:gdLst/>
              <a:ahLst/>
              <a:cxnLst/>
              <a:rect l="l" t="t" r="r" b="b"/>
              <a:pathLst>
                <a:path w="1325039" h="935257">
                  <a:moveTo>
                    <a:pt x="0" y="0"/>
                  </a:moveTo>
                  <a:lnTo>
                    <a:pt x="1325039" y="0"/>
                  </a:lnTo>
                  <a:lnTo>
                    <a:pt x="1325039" y="935256"/>
                  </a:lnTo>
                  <a:lnTo>
                    <a:pt x="0" y="935256"/>
                  </a:lnTo>
                  <a:lnTo>
                    <a:pt x="0" y="0"/>
                  </a:lnTo>
                  <a:close/>
                </a:path>
              </a:pathLst>
            </a:custGeom>
            <a:blipFill>
              <a:blip r:embed="rId3"/>
              <a:stretch>
                <a:fillRect/>
              </a:stretch>
            </a:blipFill>
          </p:spPr>
          <p:txBody>
            <a:bodyPr/>
            <a:lstStyle/>
            <a:p>
              <a:endParaRPr lang="fr-FR"/>
            </a:p>
          </p:txBody>
        </p:sp>
        <p:sp>
          <p:nvSpPr>
            <p:cNvPr id="22" name="Freeform 12">
              <a:extLst>
                <a:ext uri="{FF2B5EF4-FFF2-40B4-BE49-F238E27FC236}">
                  <a16:creationId xmlns:a16="http://schemas.microsoft.com/office/drawing/2014/main" id="{4C1D6A01-8406-5ED3-DA16-B4D034A28FB3}"/>
                </a:ext>
              </a:extLst>
            </p:cNvPr>
            <p:cNvSpPr/>
            <p:nvPr/>
          </p:nvSpPr>
          <p:spPr>
            <a:xfrm>
              <a:off x="5954053" y="9089971"/>
              <a:ext cx="2141517" cy="682609"/>
            </a:xfrm>
            <a:custGeom>
              <a:avLst/>
              <a:gdLst/>
              <a:ahLst/>
              <a:cxnLst/>
              <a:rect l="l" t="t" r="r" b="b"/>
              <a:pathLst>
                <a:path w="2141517" h="682609">
                  <a:moveTo>
                    <a:pt x="0" y="0"/>
                  </a:moveTo>
                  <a:lnTo>
                    <a:pt x="2141517" y="0"/>
                  </a:lnTo>
                  <a:lnTo>
                    <a:pt x="2141517" y="682608"/>
                  </a:lnTo>
                  <a:lnTo>
                    <a:pt x="0" y="682608"/>
                  </a:lnTo>
                  <a:lnTo>
                    <a:pt x="0" y="0"/>
                  </a:lnTo>
                  <a:close/>
                </a:path>
              </a:pathLst>
            </a:custGeom>
            <a:blipFill>
              <a:blip r:embed="rId4"/>
              <a:stretch>
                <a:fillRect/>
              </a:stretch>
            </a:blipFill>
          </p:spPr>
          <p:txBody>
            <a:bodyPr/>
            <a:lstStyle/>
            <a:p>
              <a:endParaRPr lang="fr-FR"/>
            </a:p>
          </p:txBody>
        </p:sp>
        <p:sp>
          <p:nvSpPr>
            <p:cNvPr id="23" name="Freeform 13">
              <a:extLst>
                <a:ext uri="{FF2B5EF4-FFF2-40B4-BE49-F238E27FC236}">
                  <a16:creationId xmlns:a16="http://schemas.microsoft.com/office/drawing/2014/main" id="{5160C6EF-D322-8167-0D0D-EFCE907152B1}"/>
                </a:ext>
              </a:extLst>
            </p:cNvPr>
            <p:cNvSpPr/>
            <p:nvPr/>
          </p:nvSpPr>
          <p:spPr>
            <a:xfrm>
              <a:off x="8800633" y="9057887"/>
              <a:ext cx="2162601" cy="682609"/>
            </a:xfrm>
            <a:custGeom>
              <a:avLst/>
              <a:gdLst/>
              <a:ahLst/>
              <a:cxnLst/>
              <a:rect l="l" t="t" r="r" b="b"/>
              <a:pathLst>
                <a:path w="2162601" h="682609">
                  <a:moveTo>
                    <a:pt x="0" y="0"/>
                  </a:moveTo>
                  <a:lnTo>
                    <a:pt x="2162601" y="0"/>
                  </a:lnTo>
                  <a:lnTo>
                    <a:pt x="2162601" y="682608"/>
                  </a:lnTo>
                  <a:lnTo>
                    <a:pt x="0" y="682608"/>
                  </a:lnTo>
                  <a:lnTo>
                    <a:pt x="0" y="0"/>
                  </a:lnTo>
                  <a:close/>
                </a:path>
              </a:pathLst>
            </a:custGeom>
            <a:blipFill>
              <a:blip r:embed="rId5"/>
              <a:stretch>
                <a:fillRect/>
              </a:stretch>
            </a:blipFill>
          </p:spPr>
          <p:txBody>
            <a:bodyPr/>
            <a:lstStyle/>
            <a:p>
              <a:endParaRPr lang="fr-FR"/>
            </a:p>
          </p:txBody>
        </p:sp>
        <p:sp>
          <p:nvSpPr>
            <p:cNvPr id="24" name="Freeform 14">
              <a:extLst>
                <a:ext uri="{FF2B5EF4-FFF2-40B4-BE49-F238E27FC236}">
                  <a16:creationId xmlns:a16="http://schemas.microsoft.com/office/drawing/2014/main" id="{1A507FE1-1886-2006-8CFF-E83F50441CC9}"/>
                </a:ext>
              </a:extLst>
            </p:cNvPr>
            <p:cNvSpPr/>
            <p:nvPr/>
          </p:nvSpPr>
          <p:spPr>
            <a:xfrm>
              <a:off x="4033685" y="8721183"/>
              <a:ext cx="1391768" cy="1163513"/>
            </a:xfrm>
            <a:custGeom>
              <a:avLst/>
              <a:gdLst/>
              <a:ahLst/>
              <a:cxnLst/>
              <a:rect l="l" t="t" r="r" b="b"/>
              <a:pathLst>
                <a:path w="1391768" h="1391768">
                  <a:moveTo>
                    <a:pt x="0" y="0"/>
                  </a:moveTo>
                  <a:lnTo>
                    <a:pt x="1391768" y="0"/>
                  </a:lnTo>
                  <a:lnTo>
                    <a:pt x="1391768" y="1391768"/>
                  </a:lnTo>
                  <a:lnTo>
                    <a:pt x="0" y="1391768"/>
                  </a:lnTo>
                  <a:lnTo>
                    <a:pt x="0" y="0"/>
                  </a:lnTo>
                  <a:close/>
                </a:path>
              </a:pathLst>
            </a:custGeom>
            <a:blipFill>
              <a:blip r:embed="rId6"/>
              <a:stretch>
                <a:fillRect b="-19618"/>
              </a:stretch>
            </a:blipFill>
          </p:spPr>
          <p:txBody>
            <a:bodyPr/>
            <a:lstStyle/>
            <a:p>
              <a:endParaRPr lang="fr-FR"/>
            </a:p>
          </p:txBody>
        </p:sp>
        <p:sp>
          <p:nvSpPr>
            <p:cNvPr id="25" name="Freeform 8">
              <a:extLst>
                <a:ext uri="{FF2B5EF4-FFF2-40B4-BE49-F238E27FC236}">
                  <a16:creationId xmlns:a16="http://schemas.microsoft.com/office/drawing/2014/main" id="{856F63C7-8229-835B-214A-41C45A12005D}"/>
                </a:ext>
              </a:extLst>
            </p:cNvPr>
            <p:cNvSpPr/>
            <p:nvPr/>
          </p:nvSpPr>
          <p:spPr>
            <a:xfrm>
              <a:off x="2131922" y="8874499"/>
              <a:ext cx="1325039" cy="1049384"/>
            </a:xfrm>
            <a:custGeom>
              <a:avLst/>
              <a:gdLst/>
              <a:ahLst/>
              <a:cxnLst/>
              <a:rect l="l" t="t" r="r" b="b"/>
              <a:pathLst>
                <a:path w="2217011" h="1926326">
                  <a:moveTo>
                    <a:pt x="0" y="0"/>
                  </a:moveTo>
                  <a:lnTo>
                    <a:pt x="2217010" y="0"/>
                  </a:lnTo>
                  <a:lnTo>
                    <a:pt x="2217010" y="1926326"/>
                  </a:lnTo>
                  <a:lnTo>
                    <a:pt x="0" y="1926326"/>
                  </a:lnTo>
                  <a:lnTo>
                    <a:pt x="0" y="0"/>
                  </a:lnTo>
                  <a:close/>
                </a:path>
              </a:pathLst>
            </a:custGeom>
            <a:blipFill>
              <a:blip r:embed="rId7"/>
              <a:stretch>
                <a:fillRect/>
              </a:stretch>
            </a:blipFill>
          </p:spPr>
          <p:txBody>
            <a:bodyPr/>
            <a:lstStyle/>
            <a:p>
              <a:endParaRPr lang="fr-FR"/>
            </a:p>
          </p:txBody>
        </p:sp>
      </p:grpSp>
      <p:grpSp>
        <p:nvGrpSpPr>
          <p:cNvPr id="26" name="Group 6">
            <a:extLst>
              <a:ext uri="{FF2B5EF4-FFF2-40B4-BE49-F238E27FC236}">
                <a16:creationId xmlns:a16="http://schemas.microsoft.com/office/drawing/2014/main" id="{7C6EF8FE-C5A1-642A-D1D5-370DEAAF280E}"/>
              </a:ext>
            </a:extLst>
          </p:cNvPr>
          <p:cNvGrpSpPr/>
          <p:nvPr userDrawn="1"/>
        </p:nvGrpSpPr>
        <p:grpSpPr>
          <a:xfrm>
            <a:off x="11550136" y="5318768"/>
            <a:ext cx="3512333" cy="3041697"/>
            <a:chOff x="0" y="0"/>
            <a:chExt cx="3619627" cy="3134614"/>
          </a:xfrm>
          <a:noFill/>
        </p:grpSpPr>
        <p:sp>
          <p:nvSpPr>
            <p:cNvPr id="27" name="Freeform 7">
              <a:extLst>
                <a:ext uri="{FF2B5EF4-FFF2-40B4-BE49-F238E27FC236}">
                  <a16:creationId xmlns:a16="http://schemas.microsoft.com/office/drawing/2014/main" id="{E5EEDB0D-EC44-A44F-9B48-380769DE8AEC}"/>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a:ln w="38100">
              <a:solidFill>
                <a:srgbClr val="00595F"/>
              </a:solidFill>
              <a:prstDash val="dash"/>
            </a:ln>
          </p:spPr>
          <p:txBody>
            <a:bodyPr/>
            <a:lstStyle/>
            <a:p>
              <a:endParaRPr lang="fr-FR"/>
            </a:p>
          </p:txBody>
        </p:sp>
      </p:grpSp>
      <p:sp>
        <p:nvSpPr>
          <p:cNvPr id="28" name="Titre 27">
            <a:extLst>
              <a:ext uri="{FF2B5EF4-FFF2-40B4-BE49-F238E27FC236}">
                <a16:creationId xmlns:a16="http://schemas.microsoft.com/office/drawing/2014/main" id="{783377D5-E36B-A7BA-C087-45620FF18F3F}"/>
              </a:ext>
            </a:extLst>
          </p:cNvPr>
          <p:cNvSpPr>
            <a:spLocks noGrp="1"/>
          </p:cNvSpPr>
          <p:nvPr>
            <p:ph type="title" hasCustomPrompt="1"/>
          </p:nvPr>
        </p:nvSpPr>
        <p:spPr>
          <a:xfrm>
            <a:off x="461028" y="3761042"/>
            <a:ext cx="9834233" cy="1989137"/>
          </a:xfrm>
          <a:prstGeom prst="rect">
            <a:avLst/>
          </a:prstGeom>
        </p:spPr>
        <p:txBody>
          <a:bodyPr/>
          <a:lstStyle>
            <a:lvl1pPr algn="l">
              <a:lnSpc>
                <a:spcPts val="11000"/>
              </a:lnSpc>
              <a:defRPr lang="fr-FR" sz="12000" kern="1200" dirty="0">
                <a:solidFill>
                  <a:srgbClr val="E79C6C"/>
                </a:solidFill>
                <a:latin typeface="Raleway Bold"/>
                <a:ea typeface="+mn-ea"/>
                <a:cs typeface="+mn-cs"/>
              </a:defRPr>
            </a:lvl1pPr>
          </a:lstStyle>
          <a:p>
            <a:r>
              <a:rPr lang="fr-FR"/>
              <a:t>Titre</a:t>
            </a:r>
          </a:p>
        </p:txBody>
      </p:sp>
      <p:sp>
        <p:nvSpPr>
          <p:cNvPr id="30" name="Espace réservé du texte 29">
            <a:extLst>
              <a:ext uri="{FF2B5EF4-FFF2-40B4-BE49-F238E27FC236}">
                <a16:creationId xmlns:a16="http://schemas.microsoft.com/office/drawing/2014/main" id="{2EB6E6E1-7286-5494-3161-C3EFC8F32ECA}"/>
              </a:ext>
            </a:extLst>
          </p:cNvPr>
          <p:cNvSpPr>
            <a:spLocks noGrp="1"/>
          </p:cNvSpPr>
          <p:nvPr>
            <p:ph type="body" sz="quarter" idx="10" hasCustomPrompt="1"/>
          </p:nvPr>
        </p:nvSpPr>
        <p:spPr>
          <a:xfrm>
            <a:off x="461028" y="475501"/>
            <a:ext cx="4757358" cy="709612"/>
          </a:xfrm>
          <a:prstGeom prst="rect">
            <a:avLst/>
          </a:prstGeom>
        </p:spPr>
        <p:txBody>
          <a:bodyPr/>
          <a:lstStyle>
            <a:lvl1pPr marL="0" indent="0" algn="l" defTabSz="914400" rtl="0" eaLnBrk="1" latinLnBrk="0" hangingPunct="1">
              <a:lnSpc>
                <a:spcPts val="5039"/>
              </a:lnSpc>
              <a:buNone/>
              <a:defRPr lang="fr-FR" sz="2400" kern="1200" dirty="0">
                <a:solidFill>
                  <a:srgbClr val="00595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CLIQUEZ POUR MODIFIER LES</a:t>
            </a:r>
          </a:p>
        </p:txBody>
      </p:sp>
      <p:sp>
        <p:nvSpPr>
          <p:cNvPr id="31" name="Espace réservé du texte 29">
            <a:extLst>
              <a:ext uri="{FF2B5EF4-FFF2-40B4-BE49-F238E27FC236}">
                <a16:creationId xmlns:a16="http://schemas.microsoft.com/office/drawing/2014/main" id="{4524BB35-9BA0-4575-A4C4-455A2A254995}"/>
              </a:ext>
            </a:extLst>
          </p:cNvPr>
          <p:cNvSpPr>
            <a:spLocks noGrp="1"/>
          </p:cNvSpPr>
          <p:nvPr>
            <p:ph type="body" sz="quarter" idx="11" hasCustomPrompt="1"/>
          </p:nvPr>
        </p:nvSpPr>
        <p:spPr>
          <a:xfrm>
            <a:off x="461028" y="5829037"/>
            <a:ext cx="7563620" cy="709612"/>
          </a:xfrm>
          <a:prstGeom prst="rect">
            <a:avLst/>
          </a:prstGeom>
        </p:spPr>
        <p:txBody>
          <a:bodyPr/>
          <a:lstStyle>
            <a:lvl1pPr marL="0" indent="0">
              <a:buNone/>
              <a:defRPr lang="fr-FR" sz="2400" kern="1200" spc="300" dirty="0">
                <a:solidFill>
                  <a:srgbClr val="00595F"/>
                </a:solidFill>
                <a:latin typeface="Raleway"/>
                <a:ea typeface="+mn-ea"/>
                <a:cs typeface="+mn-cs"/>
              </a:defRPr>
            </a:lvl1pPr>
          </a:lstStyle>
          <a:p>
            <a:pPr lvl="0"/>
            <a:r>
              <a:rPr lang="fr-FR"/>
              <a:t>CLIQUEZ POUR MODIFIER LES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43633093-DFD8-51D6-576A-8A449E2C66C5}"/>
              </a:ext>
            </a:extLst>
          </p:cNvPr>
          <p:cNvGrpSpPr/>
          <p:nvPr userDrawn="1"/>
        </p:nvGrpSpPr>
        <p:grpSpPr>
          <a:xfrm>
            <a:off x="-1362306" y="7140607"/>
            <a:ext cx="4121686" cy="3569399"/>
            <a:chOff x="0" y="0"/>
            <a:chExt cx="3619627" cy="3134614"/>
          </a:xfrm>
          <a:pattFill prst="wdDnDiag">
            <a:fgClr>
              <a:srgbClr val="E79C6C"/>
            </a:fgClr>
            <a:bgClr>
              <a:schemeClr val="bg1"/>
            </a:bgClr>
          </a:pattFill>
        </p:grpSpPr>
        <p:sp>
          <p:nvSpPr>
            <p:cNvPr id="8" name="Freeform 3">
              <a:extLst>
                <a:ext uri="{FF2B5EF4-FFF2-40B4-BE49-F238E27FC236}">
                  <a16:creationId xmlns:a16="http://schemas.microsoft.com/office/drawing/2014/main" id="{0C71AF16-8D01-2F13-6E70-1D4B3C8B7983}"/>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endParaRPr lang="fr-FR"/>
            </a:p>
          </p:txBody>
        </p:sp>
      </p:grpSp>
      <p:grpSp>
        <p:nvGrpSpPr>
          <p:cNvPr id="9" name="Group 6">
            <a:extLst>
              <a:ext uri="{FF2B5EF4-FFF2-40B4-BE49-F238E27FC236}">
                <a16:creationId xmlns:a16="http://schemas.microsoft.com/office/drawing/2014/main" id="{1C532228-70DA-03F2-BF67-1DBE8228CE2E}"/>
              </a:ext>
            </a:extLst>
          </p:cNvPr>
          <p:cNvGrpSpPr/>
          <p:nvPr userDrawn="1"/>
        </p:nvGrpSpPr>
        <p:grpSpPr>
          <a:xfrm>
            <a:off x="187171" y="2866895"/>
            <a:ext cx="2729811" cy="2364029"/>
            <a:chOff x="0" y="0"/>
            <a:chExt cx="3619627" cy="3134614"/>
          </a:xfrm>
          <a:solidFill>
            <a:srgbClr val="57A89A"/>
          </a:solidFill>
        </p:grpSpPr>
        <p:sp>
          <p:nvSpPr>
            <p:cNvPr id="10" name="Freeform 7">
              <a:extLst>
                <a:ext uri="{FF2B5EF4-FFF2-40B4-BE49-F238E27FC236}">
                  <a16:creationId xmlns:a16="http://schemas.microsoft.com/office/drawing/2014/main" id="{A2EE96CC-55EF-CDE4-497C-32EE06AA428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a:ln w="38100">
              <a:noFill/>
              <a:prstDash val="dash"/>
            </a:ln>
          </p:spPr>
          <p:txBody>
            <a:bodyPr/>
            <a:lstStyle/>
            <a:p>
              <a:endParaRPr lang="fr-FR"/>
            </a:p>
          </p:txBody>
        </p:sp>
      </p:grpSp>
      <p:grpSp>
        <p:nvGrpSpPr>
          <p:cNvPr id="11" name="Group 6">
            <a:extLst>
              <a:ext uri="{FF2B5EF4-FFF2-40B4-BE49-F238E27FC236}">
                <a16:creationId xmlns:a16="http://schemas.microsoft.com/office/drawing/2014/main" id="{080B6F64-829D-DE30-68E5-7332BF8A9DF9}"/>
              </a:ext>
            </a:extLst>
          </p:cNvPr>
          <p:cNvGrpSpPr/>
          <p:nvPr userDrawn="1"/>
        </p:nvGrpSpPr>
        <p:grpSpPr>
          <a:xfrm>
            <a:off x="977839" y="4291191"/>
            <a:ext cx="2901200" cy="2512453"/>
            <a:chOff x="0" y="0"/>
            <a:chExt cx="3619627" cy="3134614"/>
          </a:xfrm>
          <a:noFill/>
        </p:grpSpPr>
        <p:sp>
          <p:nvSpPr>
            <p:cNvPr id="12" name="Freeform 7">
              <a:extLst>
                <a:ext uri="{FF2B5EF4-FFF2-40B4-BE49-F238E27FC236}">
                  <a16:creationId xmlns:a16="http://schemas.microsoft.com/office/drawing/2014/main" id="{C8FF9700-A7C7-9670-024C-2E795F72981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a:ln w="38100">
              <a:solidFill>
                <a:srgbClr val="374089"/>
              </a:solidFill>
            </a:ln>
          </p:spPr>
          <p:txBody>
            <a:bodyPr/>
            <a:lstStyle/>
            <a:p>
              <a:endParaRPr lang="fr-FR"/>
            </a:p>
          </p:txBody>
        </p:sp>
      </p:grpSp>
      <p:grpSp>
        <p:nvGrpSpPr>
          <p:cNvPr id="13" name="Group 6">
            <a:extLst>
              <a:ext uri="{FF2B5EF4-FFF2-40B4-BE49-F238E27FC236}">
                <a16:creationId xmlns:a16="http://schemas.microsoft.com/office/drawing/2014/main" id="{32E6FA68-9280-2AB2-9AFF-DC110E7B8E07}"/>
              </a:ext>
            </a:extLst>
          </p:cNvPr>
          <p:cNvGrpSpPr/>
          <p:nvPr userDrawn="1"/>
        </p:nvGrpSpPr>
        <p:grpSpPr>
          <a:xfrm>
            <a:off x="3370725" y="5092824"/>
            <a:ext cx="1299308" cy="1125207"/>
            <a:chOff x="0" y="0"/>
            <a:chExt cx="3619627" cy="3134614"/>
          </a:xfrm>
          <a:noFill/>
        </p:grpSpPr>
        <p:sp>
          <p:nvSpPr>
            <p:cNvPr id="14" name="Freeform 7">
              <a:extLst>
                <a:ext uri="{FF2B5EF4-FFF2-40B4-BE49-F238E27FC236}">
                  <a16:creationId xmlns:a16="http://schemas.microsoft.com/office/drawing/2014/main" id="{31F0C766-012F-56DB-7277-03146F387B27}"/>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a:ln w="38100">
              <a:solidFill>
                <a:srgbClr val="E79C6C"/>
              </a:solidFill>
            </a:ln>
          </p:spPr>
          <p:txBody>
            <a:bodyPr/>
            <a:lstStyle/>
            <a:p>
              <a:endParaRPr lang="fr-FR"/>
            </a:p>
          </p:txBody>
        </p:sp>
      </p:grpSp>
      <p:grpSp>
        <p:nvGrpSpPr>
          <p:cNvPr id="15" name="Group 4">
            <a:extLst>
              <a:ext uri="{FF2B5EF4-FFF2-40B4-BE49-F238E27FC236}">
                <a16:creationId xmlns:a16="http://schemas.microsoft.com/office/drawing/2014/main" id="{AB0C4988-304C-9BCC-DD42-577C1DC289FA}"/>
              </a:ext>
            </a:extLst>
          </p:cNvPr>
          <p:cNvGrpSpPr/>
          <p:nvPr userDrawn="1"/>
        </p:nvGrpSpPr>
        <p:grpSpPr>
          <a:xfrm>
            <a:off x="1311861" y="1875852"/>
            <a:ext cx="909971" cy="788039"/>
            <a:chOff x="0" y="0"/>
            <a:chExt cx="3619627" cy="3134614"/>
          </a:xfrm>
          <a:noFill/>
        </p:grpSpPr>
        <p:sp>
          <p:nvSpPr>
            <p:cNvPr id="16" name="Freeform 5">
              <a:extLst>
                <a:ext uri="{FF2B5EF4-FFF2-40B4-BE49-F238E27FC236}">
                  <a16:creationId xmlns:a16="http://schemas.microsoft.com/office/drawing/2014/main" id="{34AC823C-A54B-9D2F-E212-AF902E22A78D}"/>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a:ln w="34925">
              <a:solidFill>
                <a:srgbClr val="57A89A"/>
              </a:solidFill>
            </a:ln>
          </p:spPr>
          <p:txBody>
            <a:bodyPr/>
            <a:lstStyle/>
            <a:p>
              <a:endParaRPr lang="fr-FR"/>
            </a:p>
          </p:txBody>
        </p:sp>
      </p:grpSp>
      <p:grpSp>
        <p:nvGrpSpPr>
          <p:cNvPr id="17" name="Group 4">
            <a:extLst>
              <a:ext uri="{FF2B5EF4-FFF2-40B4-BE49-F238E27FC236}">
                <a16:creationId xmlns:a16="http://schemas.microsoft.com/office/drawing/2014/main" id="{3B3F18BA-AEE3-5CA0-ACEC-9C0461820B7C}"/>
              </a:ext>
            </a:extLst>
          </p:cNvPr>
          <p:cNvGrpSpPr/>
          <p:nvPr userDrawn="1"/>
        </p:nvGrpSpPr>
        <p:grpSpPr>
          <a:xfrm>
            <a:off x="-244083" y="5733331"/>
            <a:ext cx="1443595" cy="1250160"/>
            <a:chOff x="0" y="0"/>
            <a:chExt cx="3619627" cy="3134614"/>
          </a:xfrm>
          <a:solidFill>
            <a:srgbClr val="00595F"/>
          </a:solidFill>
        </p:grpSpPr>
        <p:sp>
          <p:nvSpPr>
            <p:cNvPr id="18" name="Freeform 5">
              <a:extLst>
                <a:ext uri="{FF2B5EF4-FFF2-40B4-BE49-F238E27FC236}">
                  <a16:creationId xmlns:a16="http://schemas.microsoft.com/office/drawing/2014/main" id="{4E6E8EA9-F4C3-0799-3D6A-C3915ABF300F}"/>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endParaRPr lang="fr-FR"/>
            </a:p>
          </p:txBody>
        </p:sp>
      </p:grpSp>
      <p:grpSp>
        <p:nvGrpSpPr>
          <p:cNvPr id="19" name="Groupe 18">
            <a:extLst>
              <a:ext uri="{FF2B5EF4-FFF2-40B4-BE49-F238E27FC236}">
                <a16:creationId xmlns:a16="http://schemas.microsoft.com/office/drawing/2014/main" id="{0F5E9855-1327-4D30-DEF0-9E0A512B3EB1}"/>
              </a:ext>
            </a:extLst>
          </p:cNvPr>
          <p:cNvGrpSpPr/>
          <p:nvPr userDrawn="1"/>
        </p:nvGrpSpPr>
        <p:grpSpPr>
          <a:xfrm>
            <a:off x="7732447" y="8804676"/>
            <a:ext cx="10139917" cy="1117855"/>
            <a:chOff x="53697" y="8721183"/>
            <a:chExt cx="10909537" cy="1202700"/>
          </a:xfrm>
        </p:grpSpPr>
        <p:sp>
          <p:nvSpPr>
            <p:cNvPr id="20" name="Freeform 11">
              <a:extLst>
                <a:ext uri="{FF2B5EF4-FFF2-40B4-BE49-F238E27FC236}">
                  <a16:creationId xmlns:a16="http://schemas.microsoft.com/office/drawing/2014/main" id="{D8DEE11F-D115-5439-FC3D-C7EBC5257E73}"/>
                </a:ext>
              </a:extLst>
            </p:cNvPr>
            <p:cNvSpPr/>
            <p:nvPr/>
          </p:nvSpPr>
          <p:spPr>
            <a:xfrm>
              <a:off x="53697" y="8931563"/>
              <a:ext cx="1325039" cy="935257"/>
            </a:xfrm>
            <a:custGeom>
              <a:avLst/>
              <a:gdLst/>
              <a:ahLst/>
              <a:cxnLst/>
              <a:rect l="l" t="t" r="r" b="b"/>
              <a:pathLst>
                <a:path w="1325039" h="935257">
                  <a:moveTo>
                    <a:pt x="0" y="0"/>
                  </a:moveTo>
                  <a:lnTo>
                    <a:pt x="1325039" y="0"/>
                  </a:lnTo>
                  <a:lnTo>
                    <a:pt x="1325039" y="935256"/>
                  </a:lnTo>
                  <a:lnTo>
                    <a:pt x="0" y="935256"/>
                  </a:lnTo>
                  <a:lnTo>
                    <a:pt x="0" y="0"/>
                  </a:lnTo>
                  <a:close/>
                </a:path>
              </a:pathLst>
            </a:custGeom>
            <a:blipFill>
              <a:blip r:embed="rId2"/>
              <a:stretch>
                <a:fillRect/>
              </a:stretch>
            </a:blipFill>
          </p:spPr>
          <p:txBody>
            <a:bodyPr/>
            <a:lstStyle/>
            <a:p>
              <a:endParaRPr lang="fr-FR"/>
            </a:p>
          </p:txBody>
        </p:sp>
        <p:sp>
          <p:nvSpPr>
            <p:cNvPr id="21" name="Freeform 12">
              <a:extLst>
                <a:ext uri="{FF2B5EF4-FFF2-40B4-BE49-F238E27FC236}">
                  <a16:creationId xmlns:a16="http://schemas.microsoft.com/office/drawing/2014/main" id="{AF2098E5-D693-7991-569B-9C00C8C2C3FC}"/>
                </a:ext>
              </a:extLst>
            </p:cNvPr>
            <p:cNvSpPr/>
            <p:nvPr/>
          </p:nvSpPr>
          <p:spPr>
            <a:xfrm>
              <a:off x="5954053" y="9089971"/>
              <a:ext cx="2141517" cy="682609"/>
            </a:xfrm>
            <a:custGeom>
              <a:avLst/>
              <a:gdLst/>
              <a:ahLst/>
              <a:cxnLst/>
              <a:rect l="l" t="t" r="r" b="b"/>
              <a:pathLst>
                <a:path w="2141517" h="682609">
                  <a:moveTo>
                    <a:pt x="0" y="0"/>
                  </a:moveTo>
                  <a:lnTo>
                    <a:pt x="2141517" y="0"/>
                  </a:lnTo>
                  <a:lnTo>
                    <a:pt x="2141517" y="682608"/>
                  </a:lnTo>
                  <a:lnTo>
                    <a:pt x="0" y="682608"/>
                  </a:lnTo>
                  <a:lnTo>
                    <a:pt x="0" y="0"/>
                  </a:lnTo>
                  <a:close/>
                </a:path>
              </a:pathLst>
            </a:custGeom>
            <a:blipFill>
              <a:blip r:embed="rId3"/>
              <a:stretch>
                <a:fillRect/>
              </a:stretch>
            </a:blipFill>
          </p:spPr>
          <p:txBody>
            <a:bodyPr/>
            <a:lstStyle/>
            <a:p>
              <a:endParaRPr lang="fr-FR"/>
            </a:p>
          </p:txBody>
        </p:sp>
        <p:sp>
          <p:nvSpPr>
            <p:cNvPr id="22" name="Freeform 13">
              <a:extLst>
                <a:ext uri="{FF2B5EF4-FFF2-40B4-BE49-F238E27FC236}">
                  <a16:creationId xmlns:a16="http://schemas.microsoft.com/office/drawing/2014/main" id="{7EC1A80A-7B37-12BB-475B-9B6EC7242687}"/>
                </a:ext>
              </a:extLst>
            </p:cNvPr>
            <p:cNvSpPr/>
            <p:nvPr/>
          </p:nvSpPr>
          <p:spPr>
            <a:xfrm>
              <a:off x="8800633" y="9057887"/>
              <a:ext cx="2162601" cy="682609"/>
            </a:xfrm>
            <a:custGeom>
              <a:avLst/>
              <a:gdLst/>
              <a:ahLst/>
              <a:cxnLst/>
              <a:rect l="l" t="t" r="r" b="b"/>
              <a:pathLst>
                <a:path w="2162601" h="682609">
                  <a:moveTo>
                    <a:pt x="0" y="0"/>
                  </a:moveTo>
                  <a:lnTo>
                    <a:pt x="2162601" y="0"/>
                  </a:lnTo>
                  <a:lnTo>
                    <a:pt x="2162601" y="682608"/>
                  </a:lnTo>
                  <a:lnTo>
                    <a:pt x="0" y="682608"/>
                  </a:lnTo>
                  <a:lnTo>
                    <a:pt x="0" y="0"/>
                  </a:lnTo>
                  <a:close/>
                </a:path>
              </a:pathLst>
            </a:custGeom>
            <a:blipFill>
              <a:blip r:embed="rId4"/>
              <a:stretch>
                <a:fillRect/>
              </a:stretch>
            </a:blipFill>
          </p:spPr>
          <p:txBody>
            <a:bodyPr/>
            <a:lstStyle/>
            <a:p>
              <a:endParaRPr lang="fr-FR"/>
            </a:p>
          </p:txBody>
        </p:sp>
        <p:sp>
          <p:nvSpPr>
            <p:cNvPr id="23" name="Freeform 14">
              <a:extLst>
                <a:ext uri="{FF2B5EF4-FFF2-40B4-BE49-F238E27FC236}">
                  <a16:creationId xmlns:a16="http://schemas.microsoft.com/office/drawing/2014/main" id="{6E15AAFC-5856-FB69-DB3A-EE0D88B32690}"/>
                </a:ext>
              </a:extLst>
            </p:cNvPr>
            <p:cNvSpPr/>
            <p:nvPr/>
          </p:nvSpPr>
          <p:spPr>
            <a:xfrm>
              <a:off x="4033685" y="8721183"/>
              <a:ext cx="1391768" cy="1163513"/>
            </a:xfrm>
            <a:custGeom>
              <a:avLst/>
              <a:gdLst/>
              <a:ahLst/>
              <a:cxnLst/>
              <a:rect l="l" t="t" r="r" b="b"/>
              <a:pathLst>
                <a:path w="1391768" h="1391768">
                  <a:moveTo>
                    <a:pt x="0" y="0"/>
                  </a:moveTo>
                  <a:lnTo>
                    <a:pt x="1391768" y="0"/>
                  </a:lnTo>
                  <a:lnTo>
                    <a:pt x="1391768" y="1391768"/>
                  </a:lnTo>
                  <a:lnTo>
                    <a:pt x="0" y="1391768"/>
                  </a:lnTo>
                  <a:lnTo>
                    <a:pt x="0" y="0"/>
                  </a:lnTo>
                  <a:close/>
                </a:path>
              </a:pathLst>
            </a:custGeom>
            <a:blipFill>
              <a:blip r:embed="rId5"/>
              <a:stretch>
                <a:fillRect b="-19618"/>
              </a:stretch>
            </a:blipFill>
          </p:spPr>
          <p:txBody>
            <a:bodyPr/>
            <a:lstStyle/>
            <a:p>
              <a:endParaRPr lang="fr-FR"/>
            </a:p>
          </p:txBody>
        </p:sp>
        <p:sp>
          <p:nvSpPr>
            <p:cNvPr id="24" name="Freeform 8">
              <a:extLst>
                <a:ext uri="{FF2B5EF4-FFF2-40B4-BE49-F238E27FC236}">
                  <a16:creationId xmlns:a16="http://schemas.microsoft.com/office/drawing/2014/main" id="{CCDCD549-453C-6696-726D-838D1F80B6B4}"/>
                </a:ext>
              </a:extLst>
            </p:cNvPr>
            <p:cNvSpPr/>
            <p:nvPr/>
          </p:nvSpPr>
          <p:spPr>
            <a:xfrm>
              <a:off x="2131922" y="8874499"/>
              <a:ext cx="1325039" cy="1049384"/>
            </a:xfrm>
            <a:custGeom>
              <a:avLst/>
              <a:gdLst/>
              <a:ahLst/>
              <a:cxnLst/>
              <a:rect l="l" t="t" r="r" b="b"/>
              <a:pathLst>
                <a:path w="2217011" h="1926326">
                  <a:moveTo>
                    <a:pt x="0" y="0"/>
                  </a:moveTo>
                  <a:lnTo>
                    <a:pt x="2217010" y="0"/>
                  </a:lnTo>
                  <a:lnTo>
                    <a:pt x="2217010" y="1926326"/>
                  </a:lnTo>
                  <a:lnTo>
                    <a:pt x="0" y="1926326"/>
                  </a:lnTo>
                  <a:lnTo>
                    <a:pt x="0" y="0"/>
                  </a:lnTo>
                  <a:close/>
                </a:path>
              </a:pathLst>
            </a:custGeom>
            <a:blipFill>
              <a:blip r:embed="rId6"/>
              <a:stretch>
                <a:fillRect/>
              </a:stretch>
            </a:blipFill>
          </p:spPr>
          <p:txBody>
            <a:bodyPr/>
            <a:lstStyle/>
            <a:p>
              <a:endParaRPr lang="fr-FR"/>
            </a:p>
          </p:txBody>
        </p:sp>
      </p:grpSp>
      <p:grpSp>
        <p:nvGrpSpPr>
          <p:cNvPr id="25" name="Group 4">
            <a:extLst>
              <a:ext uri="{FF2B5EF4-FFF2-40B4-BE49-F238E27FC236}">
                <a16:creationId xmlns:a16="http://schemas.microsoft.com/office/drawing/2014/main" id="{1FAA5BD7-8559-B3A5-AFCD-A8A4484D70C1}"/>
              </a:ext>
            </a:extLst>
          </p:cNvPr>
          <p:cNvGrpSpPr/>
          <p:nvPr userDrawn="1"/>
        </p:nvGrpSpPr>
        <p:grpSpPr>
          <a:xfrm>
            <a:off x="-1388846" y="-377354"/>
            <a:ext cx="3511812" cy="3041245"/>
            <a:chOff x="0" y="0"/>
            <a:chExt cx="3619627" cy="3134614"/>
          </a:xfrm>
          <a:solidFill>
            <a:srgbClr val="00595F">
              <a:alpha val="7816"/>
            </a:srgbClr>
          </a:solidFill>
        </p:grpSpPr>
        <p:sp>
          <p:nvSpPr>
            <p:cNvPr id="26" name="Freeform 5">
              <a:extLst>
                <a:ext uri="{FF2B5EF4-FFF2-40B4-BE49-F238E27FC236}">
                  <a16:creationId xmlns:a16="http://schemas.microsoft.com/office/drawing/2014/main" id="{40D0C6AC-3692-F05F-40DB-039E3D72C41D}"/>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endParaRPr lang="fr-F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268A1A6-7C5B-6B11-A64A-2E5BBEC6AA3C}"/>
              </a:ext>
            </a:extLst>
          </p:cNvPr>
          <p:cNvPicPr>
            <a:picLocks noChangeAspect="1"/>
          </p:cNvPicPr>
          <p:nvPr userDrawn="1"/>
        </p:nvPicPr>
        <p:blipFill>
          <a:blip r:embed="rId2"/>
          <a:stretch>
            <a:fillRect/>
          </a:stretch>
        </p:blipFill>
        <p:spPr>
          <a:xfrm>
            <a:off x="12819820" y="9482801"/>
            <a:ext cx="5324371" cy="696068"/>
          </a:xfrm>
          <a:prstGeom prst="rect">
            <a:avLst/>
          </a:prstGeom>
        </p:spPr>
      </p:pic>
      <p:grpSp>
        <p:nvGrpSpPr>
          <p:cNvPr id="8" name="Groupe 7">
            <a:extLst>
              <a:ext uri="{FF2B5EF4-FFF2-40B4-BE49-F238E27FC236}">
                <a16:creationId xmlns:a16="http://schemas.microsoft.com/office/drawing/2014/main" id="{31A2C44D-CEA6-A4BA-9F8C-987B8EF74264}"/>
              </a:ext>
            </a:extLst>
          </p:cNvPr>
          <p:cNvGrpSpPr/>
          <p:nvPr userDrawn="1"/>
        </p:nvGrpSpPr>
        <p:grpSpPr>
          <a:xfrm>
            <a:off x="16255455" y="-364360"/>
            <a:ext cx="2754103" cy="1812633"/>
            <a:chOff x="15498266" y="-503117"/>
            <a:chExt cx="2754103" cy="1812633"/>
          </a:xfrm>
        </p:grpSpPr>
        <p:grpSp>
          <p:nvGrpSpPr>
            <p:cNvPr id="9" name="Group 6">
              <a:extLst>
                <a:ext uri="{FF2B5EF4-FFF2-40B4-BE49-F238E27FC236}">
                  <a16:creationId xmlns:a16="http://schemas.microsoft.com/office/drawing/2014/main" id="{646EBD1F-2F90-0434-979D-CF3B815DFF4F}"/>
                </a:ext>
              </a:extLst>
            </p:cNvPr>
            <p:cNvGrpSpPr/>
            <p:nvPr/>
          </p:nvGrpSpPr>
          <p:grpSpPr>
            <a:xfrm rot="19800000">
              <a:off x="16298496" y="-503117"/>
              <a:ext cx="1953873" cy="1692064"/>
              <a:chOff x="0" y="0"/>
              <a:chExt cx="3619627" cy="3134614"/>
            </a:xfrm>
            <a:noFill/>
          </p:grpSpPr>
          <p:sp>
            <p:nvSpPr>
              <p:cNvPr id="12" name="Freeform 7">
                <a:extLst>
                  <a:ext uri="{FF2B5EF4-FFF2-40B4-BE49-F238E27FC236}">
                    <a16:creationId xmlns:a16="http://schemas.microsoft.com/office/drawing/2014/main" id="{F0995159-3878-FFF3-FAB2-8ED3478EFBA5}"/>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a:ln w="31750">
                <a:solidFill>
                  <a:srgbClr val="E79C6C"/>
                </a:solidFill>
              </a:ln>
            </p:spPr>
            <p:txBody>
              <a:bodyPr/>
              <a:lstStyle/>
              <a:p>
                <a:endParaRPr lang="fr-FR"/>
              </a:p>
            </p:txBody>
          </p:sp>
        </p:grpSp>
        <p:grpSp>
          <p:nvGrpSpPr>
            <p:cNvPr id="10" name="Group 4">
              <a:extLst>
                <a:ext uri="{FF2B5EF4-FFF2-40B4-BE49-F238E27FC236}">
                  <a16:creationId xmlns:a16="http://schemas.microsoft.com/office/drawing/2014/main" id="{C453F865-E5FF-AA0B-3462-896B4CD752D8}"/>
                </a:ext>
              </a:extLst>
            </p:cNvPr>
            <p:cNvGrpSpPr/>
            <p:nvPr/>
          </p:nvGrpSpPr>
          <p:grpSpPr>
            <a:xfrm rot="19800000">
              <a:off x="15498266" y="183959"/>
              <a:ext cx="1299712" cy="1125557"/>
              <a:chOff x="-641417" y="-2791253"/>
              <a:chExt cx="3619627" cy="3134614"/>
            </a:xfrm>
            <a:solidFill>
              <a:srgbClr val="57A89A">
                <a:alpha val="18092"/>
              </a:srgbClr>
            </a:solidFill>
          </p:grpSpPr>
          <p:sp>
            <p:nvSpPr>
              <p:cNvPr id="11" name="Freeform 5">
                <a:extLst>
                  <a:ext uri="{FF2B5EF4-FFF2-40B4-BE49-F238E27FC236}">
                    <a16:creationId xmlns:a16="http://schemas.microsoft.com/office/drawing/2014/main" id="{CA4D39EE-242C-0632-88DE-06A537CFE621}"/>
                  </a:ext>
                </a:extLst>
              </p:cNvPr>
              <p:cNvSpPr/>
              <p:nvPr/>
            </p:nvSpPr>
            <p:spPr>
              <a:xfrm>
                <a:off x="-641417" y="-2791253"/>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a:ln w="82550">
                <a:noFill/>
              </a:ln>
            </p:spPr>
            <p:txBody>
              <a:bodyPr/>
              <a:lstStyle/>
              <a:p>
                <a:endParaRPr lang="fr-FR"/>
              </a:p>
            </p:txBody>
          </p:sp>
        </p:grpSp>
      </p:grpSp>
      <p:sp>
        <p:nvSpPr>
          <p:cNvPr id="15" name="Espace réservé du texte 14">
            <a:extLst>
              <a:ext uri="{FF2B5EF4-FFF2-40B4-BE49-F238E27FC236}">
                <a16:creationId xmlns:a16="http://schemas.microsoft.com/office/drawing/2014/main" id="{879FA5DC-224C-EB6D-F143-E882239EE724}"/>
              </a:ext>
            </a:extLst>
          </p:cNvPr>
          <p:cNvSpPr>
            <a:spLocks noGrp="1"/>
          </p:cNvSpPr>
          <p:nvPr>
            <p:ph type="body" sz="quarter" idx="10"/>
          </p:nvPr>
        </p:nvSpPr>
        <p:spPr>
          <a:xfrm>
            <a:off x="461028" y="426057"/>
            <a:ext cx="13763625" cy="1135062"/>
          </a:xfrm>
          <a:prstGeom prst="rect">
            <a:avLst/>
          </a:prstGeom>
        </p:spPr>
        <p:txBody>
          <a:bodyPr/>
          <a:lstStyle>
            <a:lvl1pPr marL="0" indent="0" algn="l" defTabSz="914400" rtl="0" eaLnBrk="1" latinLnBrk="0" hangingPunct="1">
              <a:lnSpc>
                <a:spcPts val="10199"/>
              </a:lnSpc>
              <a:spcBef>
                <a:spcPct val="0"/>
              </a:spcBef>
              <a:buNone/>
              <a:defRPr lang="fr-FR" sz="6000" b="1" kern="1200" spc="-84" dirty="0" smtClean="0">
                <a:solidFill>
                  <a:srgbClr val="00595F"/>
                </a:solidFill>
                <a:latin typeface="Raleway"/>
                <a:ea typeface="+mn-ea"/>
                <a:cs typeface="+mn-cs"/>
              </a:defRPr>
            </a:lvl1pPr>
            <a:lvl2pPr marL="0" indent="0" algn="l" defTabSz="914400" rtl="0" eaLnBrk="1" latinLnBrk="0" hangingPunct="1">
              <a:lnSpc>
                <a:spcPts val="10199"/>
              </a:lnSpc>
              <a:spcBef>
                <a:spcPct val="0"/>
              </a:spcBef>
              <a:buNone/>
              <a:defRPr lang="fr-FR" sz="6000" b="1" kern="1200" spc="-84" dirty="0" smtClean="0">
                <a:solidFill>
                  <a:srgbClr val="00595F"/>
                </a:solidFill>
                <a:latin typeface="Raleway"/>
                <a:ea typeface="+mn-ea"/>
                <a:cs typeface="+mn-cs"/>
              </a:defRPr>
            </a:lvl2pPr>
            <a:lvl3pPr marL="0" indent="0" algn="l" defTabSz="914400" rtl="0" eaLnBrk="1" latinLnBrk="0" hangingPunct="1">
              <a:lnSpc>
                <a:spcPts val="10199"/>
              </a:lnSpc>
              <a:spcBef>
                <a:spcPct val="0"/>
              </a:spcBef>
              <a:buNone/>
              <a:defRPr lang="fr-FR" sz="6000" b="1" kern="1200" spc="-84" dirty="0" smtClean="0">
                <a:solidFill>
                  <a:srgbClr val="00595F"/>
                </a:solidFill>
                <a:latin typeface="Raleway"/>
                <a:ea typeface="+mn-ea"/>
                <a:cs typeface="+mn-cs"/>
              </a:defRPr>
            </a:lvl3pPr>
            <a:lvl4pPr marL="0" indent="0" algn="l" defTabSz="914400" rtl="0" eaLnBrk="1" latinLnBrk="0" hangingPunct="1">
              <a:lnSpc>
                <a:spcPts val="10199"/>
              </a:lnSpc>
              <a:spcBef>
                <a:spcPct val="0"/>
              </a:spcBef>
              <a:buNone/>
              <a:defRPr lang="fr-FR" sz="6000" b="1" kern="1200" spc="-84" dirty="0" smtClean="0">
                <a:solidFill>
                  <a:srgbClr val="00595F"/>
                </a:solidFill>
                <a:latin typeface="Raleway"/>
                <a:ea typeface="+mn-ea"/>
                <a:cs typeface="+mn-cs"/>
              </a:defRPr>
            </a:lvl4pPr>
            <a:lvl5pPr marL="0" indent="0" algn="l" defTabSz="914400" rtl="0" eaLnBrk="1" latinLnBrk="0" hangingPunct="1">
              <a:lnSpc>
                <a:spcPts val="10199"/>
              </a:lnSpc>
              <a:spcBef>
                <a:spcPct val="0"/>
              </a:spcBef>
              <a:buNone/>
              <a:defRPr lang="fr-FR" sz="6000" b="1" kern="1200" spc="-84" dirty="0">
                <a:solidFill>
                  <a:srgbClr val="00595F"/>
                </a:solidFill>
                <a:latin typeface="Raleway"/>
                <a:ea typeface="+mn-ea"/>
                <a:cs typeface="+mn-cs"/>
              </a:defRPr>
            </a:lvl5pPr>
          </a:lstStyle>
          <a:p>
            <a:pPr lvl="0"/>
            <a:r>
              <a:rPr lang="fr-FR"/>
              <a:t>Cliquez pour modifier les styles</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74.jpeg"/><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 Id="rId5" Type="http://schemas.openxmlformats.org/officeDocument/2006/relationships/image" Target="../media/image83.jpe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09.png"/><Relationship Id="rId4" Type="http://schemas.openxmlformats.org/officeDocument/2006/relationships/image" Target="../media/image108.png"/></Relationships>
</file>

<file path=ppt/slides/_rels/slide48.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14.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23.png"/></Relationships>
</file>

<file path=ppt/slides/_rels/slide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emf"/></Relationships>
</file>

<file path=ppt/slides/_rels/slide6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548680" y="2373913"/>
            <a:ext cx="12238503" cy="5539978"/>
          </a:xfrm>
          <a:prstGeom prst="rect">
            <a:avLst/>
          </a:prstGeom>
        </p:spPr>
        <p:txBody>
          <a:bodyPr wrap="square" lIns="0" tIns="0" rIns="0" bIns="0" rtlCol="0" anchor="t">
            <a:spAutoFit/>
          </a:bodyPr>
          <a:lstStyle/>
          <a:p>
            <a:pPr>
              <a:lnSpc>
                <a:spcPts val="14399"/>
              </a:lnSpc>
            </a:pPr>
            <a:r>
              <a:rPr lang="en-US" sz="12000">
                <a:solidFill>
                  <a:srgbClr val="E79C6C"/>
                </a:solidFill>
                <a:latin typeface="Raleway Bold"/>
              </a:rPr>
              <a:t>Catalogue de solutions </a:t>
            </a:r>
            <a:r>
              <a:rPr lang="en-US" sz="12000" err="1">
                <a:solidFill>
                  <a:srgbClr val="E79C6C"/>
                </a:solidFill>
                <a:latin typeface="Raleway Bold"/>
              </a:rPr>
              <a:t>Ecoconception</a:t>
            </a:r>
            <a:endParaRPr lang="en-US" sz="12000">
              <a:solidFill>
                <a:srgbClr val="E79C6C"/>
              </a:solidFill>
              <a:latin typeface="Raleway Bold"/>
            </a:endParaRPr>
          </a:p>
        </p:txBody>
      </p:sp>
      <p:sp>
        <p:nvSpPr>
          <p:cNvPr id="17" name="TextBox 17"/>
          <p:cNvSpPr txBox="1"/>
          <p:nvPr/>
        </p:nvSpPr>
        <p:spPr>
          <a:xfrm>
            <a:off x="555244" y="524540"/>
            <a:ext cx="3455282" cy="573555"/>
          </a:xfrm>
          <a:prstGeom prst="rect">
            <a:avLst/>
          </a:prstGeom>
        </p:spPr>
        <p:txBody>
          <a:bodyPr wrap="square" lIns="0" tIns="0" rIns="0" bIns="0" rtlCol="0" anchor="t">
            <a:spAutoFit/>
          </a:bodyPr>
          <a:lstStyle/>
          <a:p>
            <a:pPr>
              <a:lnSpc>
                <a:spcPts val="5039"/>
              </a:lnSpc>
            </a:pPr>
            <a:r>
              <a:rPr lang="en-US" sz="2400">
                <a:solidFill>
                  <a:srgbClr val="00595F"/>
                </a:solidFill>
                <a:latin typeface="Open Sans"/>
                <a:ea typeface="Open Sans"/>
                <a:cs typeface="Open Sans"/>
              </a:rPr>
              <a:t>Version 21/11/2024</a:t>
            </a:r>
            <a:endParaRPr lang="en-US" sz="2400">
              <a:solidFill>
                <a:srgbClr val="00595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10689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Amenée/Evacuation des matériaux par mode ferroviaire</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0" y="359820"/>
            <a:ext cx="14577629" cy="1165063"/>
          </a:xfrm>
          <a:prstGeom prst="rect">
            <a:avLst/>
          </a:prstGeom>
        </p:spPr>
        <p:txBody>
          <a:bodyPr wrap="square" lIns="0" tIns="0" rIns="0" bIns="0" rtlCol="0" anchor="t">
            <a:spAutoFit/>
          </a:bodyPr>
          <a:lstStyle/>
          <a:p>
            <a:pPr>
              <a:lnSpc>
                <a:spcPts val="10199"/>
              </a:lnSpc>
              <a:spcBef>
                <a:spcPct val="0"/>
              </a:spcBef>
            </a:pPr>
            <a:r>
              <a:rPr lang="fr-FR" sz="6000" b="1" spc="-84">
                <a:solidFill>
                  <a:srgbClr val="00595F"/>
                </a:solidFill>
                <a:latin typeface="Raleway"/>
              </a:rPr>
              <a:t>Acoustique et vibrations</a:t>
            </a:r>
            <a:endParaRPr lang="en-US" sz="6000" spc="-84">
              <a:solidFill>
                <a:srgbClr val="00595F"/>
              </a:solidFill>
              <a:latin typeface="Raleway Bold"/>
            </a:endParaRP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73279" y="6496399"/>
            <a:ext cx="4867577" cy="345932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 :</a:t>
            </a:r>
          </a:p>
          <a:p>
            <a:pPr marL="342900" indent="-342900" algn="just">
              <a:buFont typeface="Arial" panose="020B0604020202020204" pitchFamily="34" charset="0"/>
              <a:buChar char="•"/>
            </a:pPr>
            <a:r>
              <a:rPr lang="fr-FR" sz="2000" b="1">
                <a:solidFill>
                  <a:srgbClr val="1F497D"/>
                </a:solidFill>
                <a:latin typeface="Calibri"/>
              </a:rPr>
              <a:t>Participation à la protection et à la préservation de la biodiversité et des habitats naturels en limitant les nuisances pendant les travaux</a:t>
            </a:r>
          </a:p>
          <a:p>
            <a:pPr marL="342900" indent="-342900" algn="just">
              <a:buFont typeface="Arial" panose="020B0604020202020204" pitchFamily="34" charset="0"/>
              <a:buChar char="•"/>
            </a:pPr>
            <a:r>
              <a:rPr lang="fr-FR" sz="2000" b="1">
                <a:solidFill>
                  <a:srgbClr val="1F497D"/>
                </a:solidFill>
                <a:latin typeface="Calibri"/>
              </a:rPr>
              <a:t>Sobriété énergétique Préservation du cadre de vie des riverains en phase chantier </a:t>
            </a:r>
          </a:p>
          <a:p>
            <a:pPr marL="360363" indent="-360363">
              <a:buFont typeface="Arial" panose="020B0604020202020204" pitchFamily="34" charset="0"/>
              <a:buChar char="•"/>
            </a:pPr>
            <a:r>
              <a:rPr lang="fr-FR" sz="2000" b="1">
                <a:solidFill>
                  <a:srgbClr val="1F497D"/>
                </a:solidFill>
                <a:latin typeface="Calibri"/>
              </a:rPr>
              <a:t>Réduction des émissions de gaz à effet de serre : Route </a:t>
            </a:r>
            <a:r>
              <a:rPr lang="fr-FR" sz="2000" b="1">
                <a:solidFill>
                  <a:srgbClr val="1F497D"/>
                </a:solidFill>
                <a:latin typeface="Calibri"/>
                <a:sym typeface="Wingdings" panose="05000000000000000000" pitchFamily="2" charset="2"/>
              </a:rPr>
              <a:t></a:t>
            </a:r>
            <a:r>
              <a:rPr lang="fr-FR" sz="2000" b="1">
                <a:solidFill>
                  <a:srgbClr val="1F497D"/>
                </a:solidFill>
                <a:latin typeface="Calibri"/>
              </a:rPr>
              <a:t> 70gCO2e/TK, </a:t>
            </a:r>
          </a:p>
          <a:p>
            <a:pPr marL="355600"/>
            <a:r>
              <a:rPr lang="fr-FR" sz="2000" b="1">
                <a:solidFill>
                  <a:srgbClr val="1F497D"/>
                </a:solidFill>
                <a:latin typeface="Calibri"/>
              </a:rPr>
              <a:t>Fer </a:t>
            </a:r>
            <a:r>
              <a:rPr lang="fr-FR" sz="2000" b="1">
                <a:solidFill>
                  <a:srgbClr val="1F497D"/>
                </a:solidFill>
                <a:latin typeface="Calibri"/>
                <a:sym typeface="Wingdings" panose="05000000000000000000" pitchFamily="2" charset="2"/>
              </a:rPr>
              <a:t> </a:t>
            </a:r>
            <a:r>
              <a:rPr lang="fr-FR" sz="2000" b="1">
                <a:solidFill>
                  <a:srgbClr val="1F497D"/>
                </a:solidFill>
                <a:latin typeface="Calibri"/>
              </a:rPr>
              <a:t>7gCO2e/TK</a:t>
            </a:r>
          </a:p>
        </p:txBody>
      </p:sp>
      <p:sp>
        <p:nvSpPr>
          <p:cNvPr id="2" name="Rectangle 1">
            <a:extLst>
              <a:ext uri="{FF2B5EF4-FFF2-40B4-BE49-F238E27FC236}">
                <a16:creationId xmlns:a16="http://schemas.microsoft.com/office/drawing/2014/main" id="{C83F4AF8-7A2A-9C09-5A9E-C4F5F5F6BA19}"/>
              </a:ext>
            </a:extLst>
          </p:cNvPr>
          <p:cNvSpPr/>
          <p:nvPr/>
        </p:nvSpPr>
        <p:spPr>
          <a:xfrm>
            <a:off x="273280" y="2069383"/>
            <a:ext cx="4867577" cy="625691"/>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Métiers concernés </a:t>
            </a:r>
            <a:r>
              <a:rPr lang="fr-FR" sz="2000" b="1">
                <a:solidFill>
                  <a:schemeClr val="tx2"/>
                </a:solidFill>
              </a:rPr>
              <a:t>: Voie et abords </a:t>
            </a:r>
          </a:p>
        </p:txBody>
      </p:sp>
      <p:sp>
        <p:nvSpPr>
          <p:cNvPr id="3" name="Rectangle 2">
            <a:extLst>
              <a:ext uri="{FF2B5EF4-FFF2-40B4-BE49-F238E27FC236}">
                <a16:creationId xmlns:a16="http://schemas.microsoft.com/office/drawing/2014/main" id="{B3CF9644-B7E3-A791-3C9C-B73AE62C5178}"/>
              </a:ext>
            </a:extLst>
          </p:cNvPr>
          <p:cNvSpPr/>
          <p:nvPr/>
        </p:nvSpPr>
        <p:spPr>
          <a:xfrm>
            <a:off x="273279" y="2825011"/>
            <a:ext cx="4867577" cy="3551726"/>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pPr algn="just"/>
            <a:r>
              <a:rPr lang="fr-FR" sz="2000" b="1">
                <a:solidFill>
                  <a:srgbClr val="1F497D"/>
                </a:solidFill>
                <a:latin typeface="Calibri"/>
              </a:rPr>
              <a:t>Cette méthodologie d’approvisionnement permet également des gains sociaux en favorisant l'emploi sur le territoire par la mise en œuvre d'un marché dédié à la logistique chantier (entreprises locales) </a:t>
            </a:r>
          </a:p>
          <a:p>
            <a:pPr algn="just"/>
            <a:r>
              <a:rPr lang="fr-FR" sz="2000" b="1">
                <a:solidFill>
                  <a:srgbClr val="1F497D"/>
                </a:solidFill>
                <a:latin typeface="Calibri"/>
              </a:rPr>
              <a:t>Elle contribue d’autre part à une meilleure maîtrise de la logistique chantier et réduit les aléas planning en anticipant les difficultés d'approvisionnement et d'évacuation des matériaux du site.</a:t>
            </a:r>
          </a:p>
          <a:p>
            <a:pPr algn="ctr">
              <a:lnSpc>
                <a:spcPct val="150000"/>
              </a:lnSpc>
              <a:defRPr/>
            </a:pPr>
            <a:endParaRPr lang="fr-FR" sz="2000" b="1" cap="small">
              <a:solidFill>
                <a:srgbClr val="1F497D"/>
              </a:solidFill>
              <a:latin typeface="Calibri"/>
            </a:endParaRPr>
          </a:p>
        </p:txBody>
      </p:sp>
      <p:pic>
        <p:nvPicPr>
          <p:cNvPr id="12" name="Image 11">
            <a:extLst>
              <a:ext uri="{FF2B5EF4-FFF2-40B4-BE49-F238E27FC236}">
                <a16:creationId xmlns:a16="http://schemas.microsoft.com/office/drawing/2014/main" id="{F48207CB-3126-8D8C-45C8-EFA2E767DBB2}"/>
              </a:ext>
            </a:extLst>
          </p:cNvPr>
          <p:cNvPicPr>
            <a:picLocks noChangeAspect="1"/>
          </p:cNvPicPr>
          <p:nvPr/>
        </p:nvPicPr>
        <p:blipFill>
          <a:blip r:embed="rId3"/>
          <a:stretch>
            <a:fillRect/>
          </a:stretch>
        </p:blipFill>
        <p:spPr>
          <a:xfrm>
            <a:off x="8125297" y="3884688"/>
            <a:ext cx="9615827" cy="540698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C44873FB-5703-0DCA-6D99-98941F4C8E5F}"/>
              </a:ext>
            </a:extLst>
          </p:cNvPr>
          <p:cNvPicPr>
            <a:picLocks noChangeAspect="1"/>
          </p:cNvPicPr>
          <p:nvPr/>
        </p:nvPicPr>
        <p:blipFill>
          <a:blip r:embed="rId4"/>
          <a:stretch>
            <a:fillRect/>
          </a:stretch>
        </p:blipFill>
        <p:spPr>
          <a:xfrm>
            <a:off x="5851771" y="3884689"/>
            <a:ext cx="4343108" cy="43431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ZoneTexte 3">
            <a:extLst>
              <a:ext uri="{FF2B5EF4-FFF2-40B4-BE49-F238E27FC236}">
                <a16:creationId xmlns:a16="http://schemas.microsoft.com/office/drawing/2014/main" id="{CC42A2F1-F318-CBEA-8589-0594FBA45757}"/>
              </a:ext>
            </a:extLst>
          </p:cNvPr>
          <p:cNvSpPr txBox="1"/>
          <p:nvPr/>
        </p:nvSpPr>
        <p:spPr>
          <a:xfrm>
            <a:off x="16645180" y="503526"/>
            <a:ext cx="480447" cy="707886"/>
          </a:xfrm>
          <a:prstGeom prst="rect">
            <a:avLst/>
          </a:prstGeom>
          <a:noFill/>
        </p:spPr>
        <p:txBody>
          <a:bodyPr wrap="square" rtlCol="0">
            <a:spAutoFit/>
          </a:bodyPr>
          <a:lstStyle/>
          <a:p>
            <a:r>
              <a:rPr lang="fr-FR" sz="4000"/>
              <a:t>5</a:t>
            </a:r>
          </a:p>
        </p:txBody>
      </p:sp>
    </p:spTree>
    <p:extLst>
      <p:ext uri="{BB962C8B-B14F-4D97-AF65-F5344CB8AC3E}">
        <p14:creationId xmlns:p14="http://schemas.microsoft.com/office/powerpoint/2010/main" val="2441818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Optimisation des besoins en peinture</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Qualité</a:t>
            </a:r>
            <a:r>
              <a:rPr lang="en-US" sz="6000" b="1" spc="-84">
                <a:solidFill>
                  <a:srgbClr val="00595F"/>
                </a:solidFill>
                <a:latin typeface="Raleway"/>
              </a:rPr>
              <a:t> de </a:t>
            </a:r>
            <a:r>
              <a:rPr lang="en-US" sz="6000" b="1" spc="-84" err="1">
                <a:solidFill>
                  <a:srgbClr val="00595F"/>
                </a:solidFill>
                <a:latin typeface="Raleway"/>
              </a:rPr>
              <a:t>l’air</a:t>
            </a:r>
            <a:r>
              <a:rPr lang="en-US" sz="6000" b="1" spc="-84">
                <a:solidFill>
                  <a:srgbClr val="00595F"/>
                </a:solidFill>
                <a:latin typeface="Raleway"/>
              </a:rPr>
              <a:t>/ </a:t>
            </a: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a:solidFill>
                  <a:schemeClr val="tx2"/>
                </a:solidFill>
              </a:rPr>
              <a:t>Sourcing de matériaux n’ayant pas besoin de peinture (par ex, des matériaux galvanisés)</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Réduction de l’empreinte carbone initiale</a:t>
            </a:r>
          </a:p>
          <a:p>
            <a:pPr marL="274638" indent="-274638">
              <a:buFont typeface="Arial" panose="020B0604020202020204" pitchFamily="34" charset="0"/>
              <a:buChar char="•"/>
            </a:pPr>
            <a:r>
              <a:rPr lang="fr-FR" sz="2400" b="1">
                <a:solidFill>
                  <a:srgbClr val="192987"/>
                </a:solidFill>
              </a:rPr>
              <a:t>Réduction des besoins en entretien</a:t>
            </a:r>
          </a:p>
          <a:p>
            <a:pPr marL="274638" indent="-274638">
              <a:buFont typeface="Arial" panose="020B0604020202020204" pitchFamily="34" charset="0"/>
              <a:buChar char="•"/>
            </a:pPr>
            <a:r>
              <a:rPr lang="fr-FR" sz="2400" b="1">
                <a:solidFill>
                  <a:srgbClr val="192987"/>
                </a:solidFill>
              </a:rPr>
              <a:t>En intérieur, évitement d’émissions de COV</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bâtiments, ouvrages d’art</a:t>
            </a:r>
          </a:p>
        </p:txBody>
      </p:sp>
      <p:pic>
        <p:nvPicPr>
          <p:cNvPr id="1026" name="Picture 2" descr="Gratuit Photos gratuites de acier, arrêt de train, câble Photos">
            <a:extLst>
              <a:ext uri="{FF2B5EF4-FFF2-40B4-BE49-F238E27FC236}">
                <a16:creationId xmlns:a16="http://schemas.microsoft.com/office/drawing/2014/main" id="{106FD06D-B586-7D19-FC6D-98FEFD6C5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8631" y="2398672"/>
            <a:ext cx="5337978" cy="71109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teaux téléphoniques au coucher du soleil - Photo">
            <a:extLst>
              <a:ext uri="{FF2B5EF4-FFF2-40B4-BE49-F238E27FC236}">
                <a16:creationId xmlns:a16="http://schemas.microsoft.com/office/drawing/2014/main" id="{5052A655-816E-FCEA-61D6-3C523FD1E1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2"/>
          <a:stretch/>
        </p:blipFill>
        <p:spPr bwMode="auto">
          <a:xfrm>
            <a:off x="10856609" y="2398672"/>
            <a:ext cx="7213051" cy="458101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E0A28913-9677-B792-4663-11BFC2DF2EBF}"/>
              </a:ext>
            </a:extLst>
          </p:cNvPr>
          <p:cNvSpPr txBox="1"/>
          <p:nvPr/>
        </p:nvSpPr>
        <p:spPr>
          <a:xfrm>
            <a:off x="16645180" y="503526"/>
            <a:ext cx="480447" cy="707886"/>
          </a:xfrm>
          <a:prstGeom prst="rect">
            <a:avLst/>
          </a:prstGeom>
          <a:noFill/>
        </p:spPr>
        <p:txBody>
          <a:bodyPr wrap="square" rtlCol="0">
            <a:spAutoFit/>
          </a:bodyPr>
          <a:lstStyle/>
          <a:p>
            <a:r>
              <a:rPr lang="fr-FR" sz="4000"/>
              <a:t>6</a:t>
            </a:r>
          </a:p>
        </p:txBody>
      </p:sp>
    </p:spTree>
    <p:extLst>
      <p:ext uri="{BB962C8B-B14F-4D97-AF65-F5344CB8AC3E}">
        <p14:creationId xmlns:p14="http://schemas.microsoft.com/office/powerpoint/2010/main" val="1708200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Eco pâturage : Maîtriser la végétation autrement</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0" y="471330"/>
            <a:ext cx="15397805"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Biodiversité</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Entretien des talus ferroviaires par des solutions animales (voies protégées par des clôtures)</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pPr marL="274320" indent="-274320">
              <a:buFont typeface="Arial" panose="020B0604020202020204" pitchFamily="34" charset="0"/>
              <a:buChar char="•"/>
            </a:pPr>
            <a:r>
              <a:rPr lang="fr-FR" sz="2000" b="1">
                <a:solidFill>
                  <a:srgbClr val="192987"/>
                </a:solidFill>
              </a:rPr>
              <a:t>S’utilise en lieu et place de solutions mécanisées et carbonées</a:t>
            </a:r>
          </a:p>
          <a:p>
            <a:pPr marL="274320" indent="-274320">
              <a:buFont typeface="Arial" panose="020B0604020202020204" pitchFamily="34" charset="0"/>
              <a:buChar char="•"/>
            </a:pPr>
            <a:r>
              <a:rPr lang="fr-FR" sz="2000" b="1">
                <a:solidFill>
                  <a:srgbClr val="192987"/>
                </a:solidFill>
                <a:ea typeface="Calibri"/>
                <a:cs typeface="Calibri"/>
              </a:rPr>
              <a:t>Gain économique substantiel</a:t>
            </a:r>
          </a:p>
          <a:p>
            <a:pPr marL="274320" indent="-274320">
              <a:buFont typeface="Arial" panose="020B0604020202020204" pitchFamily="34" charset="0"/>
              <a:buChar char="•"/>
            </a:pPr>
            <a:r>
              <a:rPr lang="fr-FR" sz="2000" b="1">
                <a:solidFill>
                  <a:srgbClr val="192987"/>
                </a:solidFill>
              </a:rPr>
              <a:t>Réduction de l’empreinte Carbone</a:t>
            </a:r>
          </a:p>
          <a:p>
            <a:pPr marL="274320" indent="-274320">
              <a:buFont typeface="Arial" panose="020B0604020202020204" pitchFamily="34" charset="0"/>
              <a:buChar char="•"/>
            </a:pPr>
            <a:r>
              <a:rPr lang="fr-FR" sz="2000" b="1">
                <a:solidFill>
                  <a:srgbClr val="192987"/>
                </a:solidFill>
                <a:ea typeface="Calibri"/>
                <a:cs typeface="Calibri"/>
              </a:rPr>
              <a:t>Favorable à la biodiversité</a:t>
            </a:r>
          </a:p>
          <a:p>
            <a:pPr marL="274320" indent="-274320">
              <a:buFont typeface="Arial" panose="020B0604020202020204" pitchFamily="34" charset="0"/>
              <a:buChar char="•"/>
            </a:pPr>
            <a:r>
              <a:rPr lang="fr-FR" sz="2000" b="1">
                <a:solidFill>
                  <a:srgbClr val="192987"/>
                </a:solidFill>
              </a:rPr>
              <a:t>Compatible avec l’insertion sociale</a:t>
            </a:r>
          </a:p>
          <a:p>
            <a:pPr marL="274320" indent="-274320">
              <a:buFont typeface="Arial" panose="020B0604020202020204" pitchFamily="34" charset="0"/>
              <a:buChar char="•"/>
            </a:pPr>
            <a:endParaRPr lang="fr-FR" sz="2000" b="1">
              <a:solidFill>
                <a:srgbClr val="192987"/>
              </a:solidFill>
              <a:ea typeface="Calibri"/>
              <a:cs typeface="Calibri"/>
            </a:endParaRP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Voies et abords</a:t>
            </a:r>
          </a:p>
        </p:txBody>
      </p:sp>
      <p:pic>
        <p:nvPicPr>
          <p:cNvPr id="3" name="Image 2" descr="Une image contenant plein air, herbe, ciel, train&#10;&#10;Description générée automatiquement">
            <a:extLst>
              <a:ext uri="{FF2B5EF4-FFF2-40B4-BE49-F238E27FC236}">
                <a16:creationId xmlns:a16="http://schemas.microsoft.com/office/drawing/2014/main" id="{07982408-E0CE-5420-8459-B19893CC6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1170" y="2514600"/>
            <a:ext cx="7353808" cy="4693920"/>
          </a:xfrm>
          <a:prstGeom prst="rect">
            <a:avLst/>
          </a:prstGeom>
        </p:spPr>
      </p:pic>
      <p:pic>
        <p:nvPicPr>
          <p:cNvPr id="6" name="Image 5" descr="Une image contenant herbe, plein air, ciel, mammifère&#10;&#10;Description générée automatiquement">
            <a:extLst>
              <a:ext uri="{FF2B5EF4-FFF2-40B4-BE49-F238E27FC236}">
                <a16:creationId xmlns:a16="http://schemas.microsoft.com/office/drawing/2014/main" id="{2E5DD908-EE1D-7F08-1CFB-754C9F92D8FB}"/>
              </a:ext>
            </a:extLst>
          </p:cNvPr>
          <p:cNvPicPr>
            <a:picLocks noChangeAspect="1"/>
          </p:cNvPicPr>
          <p:nvPr/>
        </p:nvPicPr>
        <p:blipFill rotWithShape="1">
          <a:blip r:embed="rId3">
            <a:extLst>
              <a:ext uri="{28A0092B-C50C-407E-A947-70E740481C1C}">
                <a14:useLocalDpi xmlns:a14="http://schemas.microsoft.com/office/drawing/2010/main" val="0"/>
              </a:ext>
            </a:extLst>
          </a:blip>
          <a:srcRect l="7790" r="7790"/>
          <a:stretch/>
        </p:blipFill>
        <p:spPr>
          <a:xfrm>
            <a:off x="10957559" y="5282636"/>
            <a:ext cx="7030871" cy="4164221"/>
          </a:xfrm>
          <a:prstGeom prst="rect">
            <a:avLst/>
          </a:prstGeom>
        </p:spPr>
      </p:pic>
      <p:sp>
        <p:nvSpPr>
          <p:cNvPr id="2" name="ZoneTexte 1">
            <a:extLst>
              <a:ext uri="{FF2B5EF4-FFF2-40B4-BE49-F238E27FC236}">
                <a16:creationId xmlns:a16="http://schemas.microsoft.com/office/drawing/2014/main" id="{02CF26F5-FF6B-7C23-67EC-B98E7B55C90B}"/>
              </a:ext>
            </a:extLst>
          </p:cNvPr>
          <p:cNvSpPr txBox="1"/>
          <p:nvPr/>
        </p:nvSpPr>
        <p:spPr>
          <a:xfrm>
            <a:off x="16645180" y="503526"/>
            <a:ext cx="480447" cy="707886"/>
          </a:xfrm>
          <a:prstGeom prst="rect">
            <a:avLst/>
          </a:prstGeom>
          <a:noFill/>
        </p:spPr>
        <p:txBody>
          <a:bodyPr wrap="square" rtlCol="0">
            <a:spAutoFit/>
          </a:bodyPr>
          <a:lstStyle/>
          <a:p>
            <a:r>
              <a:rPr lang="fr-FR" sz="4000"/>
              <a:t>7</a:t>
            </a:r>
          </a:p>
        </p:txBody>
      </p:sp>
    </p:spTree>
    <p:extLst>
      <p:ext uri="{BB962C8B-B14F-4D97-AF65-F5344CB8AC3E}">
        <p14:creationId xmlns:p14="http://schemas.microsoft.com/office/powerpoint/2010/main" val="2293376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759754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Traiter les espèces invasives pour lutter contre la prolifération des espèces exotiques envahissantes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0" y="471330"/>
            <a:ext cx="15397805"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Biodiversité</a:t>
            </a:r>
            <a:r>
              <a:rPr lang="en-US" sz="6000" b="1" spc="-84">
                <a:solidFill>
                  <a:srgbClr val="00595F"/>
                </a:solidFill>
                <a:latin typeface="Raleway"/>
              </a:rPr>
              <a:t> (Flore, </a:t>
            </a:r>
            <a:r>
              <a:rPr lang="en-US" sz="6000" b="1" spc="-84" err="1">
                <a:solidFill>
                  <a:srgbClr val="00595F"/>
                </a:solidFill>
                <a:latin typeface="Raleway"/>
              </a:rPr>
              <a:t>faune</a:t>
            </a:r>
            <a:r>
              <a:rPr lang="en-US" sz="6000" b="1" spc="-84">
                <a:solidFill>
                  <a:srgbClr val="00595F"/>
                </a:solidFill>
                <a:latin typeface="Raleway"/>
              </a:rPr>
              <a:t>)</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3487094"/>
            <a:ext cx="4867577" cy="2752286"/>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Poursuivre les expérimentations portant sur le traitement préalable du sol avant plantations et favoriser l’identification d’espèces aux propriétés </a:t>
            </a:r>
            <a:r>
              <a:rPr lang="fr-FR" sz="2000" b="1" err="1">
                <a:solidFill>
                  <a:schemeClr val="tx2"/>
                </a:solidFill>
              </a:rPr>
              <a:t>allélopathiques</a:t>
            </a:r>
            <a:r>
              <a:rPr lang="fr-FR" sz="2000" b="1">
                <a:solidFill>
                  <a:schemeClr val="tx2"/>
                </a:solidFill>
              </a:rPr>
              <a:t> ayant un impact sur les espèces invasives</a:t>
            </a:r>
          </a:p>
        </p:txBody>
      </p:sp>
      <p:sp>
        <p:nvSpPr>
          <p:cNvPr id="20" name="Rectangle 19">
            <a:extLst>
              <a:ext uri="{FF2B5EF4-FFF2-40B4-BE49-F238E27FC236}">
                <a16:creationId xmlns:a16="http://schemas.microsoft.com/office/drawing/2014/main" id="{AC1AEAD1-B234-0EDF-F378-AC88FAF8541B}"/>
              </a:ext>
            </a:extLst>
          </p:cNvPr>
          <p:cNvSpPr/>
          <p:nvPr/>
        </p:nvSpPr>
        <p:spPr>
          <a:xfrm>
            <a:off x="528168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pPr marL="274320" indent="-274320">
              <a:buFont typeface="Arial" panose="020B0604020202020204" pitchFamily="34" charset="0"/>
              <a:buChar char="•"/>
            </a:pPr>
            <a:r>
              <a:rPr lang="fr-FR" sz="2000" b="1">
                <a:solidFill>
                  <a:srgbClr val="192987"/>
                </a:solidFill>
              </a:rPr>
              <a:t>Développement d’espèces indigènes au détriment d’espèces invasives</a:t>
            </a:r>
          </a:p>
          <a:p>
            <a:pPr marL="274320" indent="-274320">
              <a:buFont typeface="Arial" panose="020B0604020202020204" pitchFamily="34" charset="0"/>
              <a:buChar char="•"/>
            </a:pPr>
            <a:r>
              <a:rPr lang="fr-FR" sz="2000" b="1">
                <a:solidFill>
                  <a:srgbClr val="192987"/>
                </a:solidFill>
                <a:ea typeface="Calibri"/>
                <a:cs typeface="Calibri"/>
              </a:rPr>
              <a:t>Orienter la concurrence végétale</a:t>
            </a:r>
          </a:p>
          <a:p>
            <a:pPr marL="274320" indent="-274320">
              <a:buFont typeface="Arial" panose="020B0604020202020204" pitchFamily="34" charset="0"/>
              <a:buChar char="•"/>
            </a:pPr>
            <a:r>
              <a:rPr lang="fr-FR" sz="2000" b="1">
                <a:solidFill>
                  <a:srgbClr val="192987"/>
                </a:solidFill>
                <a:ea typeface="Calibri"/>
                <a:cs typeface="Calibri"/>
              </a:rPr>
              <a:t>Améliore la biodiversité</a:t>
            </a:r>
          </a:p>
          <a:p>
            <a:pPr marL="274320" indent="-274320">
              <a:buFont typeface="Arial" panose="020B0604020202020204" pitchFamily="34" charset="0"/>
              <a:buChar char="•"/>
            </a:pPr>
            <a:r>
              <a:rPr lang="fr-FR" sz="2000" b="1">
                <a:solidFill>
                  <a:srgbClr val="192987"/>
                </a:solidFill>
              </a:rPr>
              <a:t>Insertion paysagère plus aisée</a:t>
            </a:r>
          </a:p>
          <a:p>
            <a:pPr marL="274320" indent="-274320">
              <a:buFont typeface="Arial" panose="020B0604020202020204" pitchFamily="34" charset="0"/>
              <a:buChar char="•"/>
            </a:pPr>
            <a:endParaRPr lang="fr-FR" sz="2000" b="1">
              <a:solidFill>
                <a:srgbClr val="192987"/>
              </a:solidFill>
            </a:endParaRPr>
          </a:p>
          <a:p>
            <a:pPr marL="274320" indent="-274320">
              <a:buFont typeface="Arial" panose="020B0604020202020204" pitchFamily="34" charset="0"/>
              <a:buChar char="•"/>
            </a:pPr>
            <a:endParaRPr lang="fr-FR" sz="2000" b="1">
              <a:solidFill>
                <a:srgbClr val="192987"/>
              </a:solidFill>
              <a:ea typeface="Calibri"/>
              <a:cs typeface="Calibri"/>
            </a:endParaRP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12491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Voies et abords</a:t>
            </a:r>
          </a:p>
        </p:txBody>
      </p:sp>
      <p:pic>
        <p:nvPicPr>
          <p:cNvPr id="3" name="Image 2" descr="Robinier faux-acacia">
            <a:extLst>
              <a:ext uri="{FF2B5EF4-FFF2-40B4-BE49-F238E27FC236}">
                <a16:creationId xmlns:a16="http://schemas.microsoft.com/office/drawing/2014/main" id="{BF9D147B-3852-DB23-EFC4-E3F77AC29F33}"/>
              </a:ext>
            </a:extLst>
          </p:cNvPr>
          <p:cNvPicPr>
            <a:picLocks noChangeAspect="1"/>
          </p:cNvPicPr>
          <p:nvPr/>
        </p:nvPicPr>
        <p:blipFill>
          <a:blip r:embed="rId2"/>
          <a:stretch>
            <a:fillRect/>
          </a:stretch>
        </p:blipFill>
        <p:spPr>
          <a:xfrm>
            <a:off x="14642855" y="2528794"/>
            <a:ext cx="1690622" cy="1547906"/>
          </a:xfrm>
          <a:prstGeom prst="rect">
            <a:avLst/>
          </a:prstGeom>
        </p:spPr>
      </p:pic>
      <p:pic>
        <p:nvPicPr>
          <p:cNvPr id="6" name="Image 5" descr="Mimosa">
            <a:extLst>
              <a:ext uri="{FF2B5EF4-FFF2-40B4-BE49-F238E27FC236}">
                <a16:creationId xmlns:a16="http://schemas.microsoft.com/office/drawing/2014/main" id="{326CCE8C-C054-7250-6357-3B4046C5FC96}"/>
              </a:ext>
            </a:extLst>
          </p:cNvPr>
          <p:cNvPicPr>
            <a:picLocks noChangeAspect="1"/>
          </p:cNvPicPr>
          <p:nvPr/>
        </p:nvPicPr>
        <p:blipFill>
          <a:blip r:embed="rId3"/>
          <a:stretch>
            <a:fillRect/>
          </a:stretch>
        </p:blipFill>
        <p:spPr>
          <a:xfrm>
            <a:off x="12737023" y="2528794"/>
            <a:ext cx="1742747" cy="1547906"/>
          </a:xfrm>
          <a:prstGeom prst="rect">
            <a:avLst/>
          </a:prstGeom>
        </p:spPr>
      </p:pic>
      <p:pic>
        <p:nvPicPr>
          <p:cNvPr id="12" name="Image 11" descr="Canne de Provence">
            <a:extLst>
              <a:ext uri="{FF2B5EF4-FFF2-40B4-BE49-F238E27FC236}">
                <a16:creationId xmlns:a16="http://schemas.microsoft.com/office/drawing/2014/main" id="{1F929310-D041-40A7-4ABF-5A203B6A58E5}"/>
              </a:ext>
            </a:extLst>
          </p:cNvPr>
          <p:cNvPicPr>
            <a:picLocks noChangeAspect="1"/>
          </p:cNvPicPr>
          <p:nvPr/>
        </p:nvPicPr>
        <p:blipFill>
          <a:blip r:embed="rId4"/>
          <a:stretch>
            <a:fillRect/>
          </a:stretch>
        </p:blipFill>
        <p:spPr>
          <a:xfrm>
            <a:off x="10883317" y="2528794"/>
            <a:ext cx="1690621" cy="1563824"/>
          </a:xfrm>
          <a:prstGeom prst="rect">
            <a:avLst/>
          </a:prstGeom>
        </p:spPr>
      </p:pic>
      <p:pic>
        <p:nvPicPr>
          <p:cNvPr id="14" name="Image 13" descr="Renouée du Japon">
            <a:extLst>
              <a:ext uri="{FF2B5EF4-FFF2-40B4-BE49-F238E27FC236}">
                <a16:creationId xmlns:a16="http://schemas.microsoft.com/office/drawing/2014/main" id="{B961C25E-6D69-93E1-558B-E10765A89B84}"/>
              </a:ext>
            </a:extLst>
          </p:cNvPr>
          <p:cNvPicPr>
            <a:picLocks noChangeAspect="1"/>
          </p:cNvPicPr>
          <p:nvPr/>
        </p:nvPicPr>
        <p:blipFill>
          <a:blip r:embed="rId5"/>
          <a:stretch>
            <a:fillRect/>
          </a:stretch>
        </p:blipFill>
        <p:spPr>
          <a:xfrm>
            <a:off x="9015292" y="2528794"/>
            <a:ext cx="1704940" cy="1547906"/>
          </a:xfrm>
          <a:prstGeom prst="rect">
            <a:avLst/>
          </a:prstGeom>
        </p:spPr>
      </p:pic>
      <p:pic>
        <p:nvPicPr>
          <p:cNvPr id="16" name="Image 15" descr="Ailanthe">
            <a:extLst>
              <a:ext uri="{FF2B5EF4-FFF2-40B4-BE49-F238E27FC236}">
                <a16:creationId xmlns:a16="http://schemas.microsoft.com/office/drawing/2014/main" id="{95F4A76E-BF24-DCA0-78EE-560A207CC9ED}"/>
              </a:ext>
            </a:extLst>
          </p:cNvPr>
          <p:cNvPicPr>
            <a:picLocks noChangeAspect="1"/>
          </p:cNvPicPr>
          <p:nvPr/>
        </p:nvPicPr>
        <p:blipFill>
          <a:blip r:embed="rId6"/>
          <a:stretch>
            <a:fillRect/>
          </a:stretch>
        </p:blipFill>
        <p:spPr>
          <a:xfrm>
            <a:off x="7149510" y="2528794"/>
            <a:ext cx="1702697" cy="1547906"/>
          </a:xfrm>
          <a:prstGeom prst="rect">
            <a:avLst/>
          </a:prstGeom>
        </p:spPr>
      </p:pic>
      <p:pic>
        <p:nvPicPr>
          <p:cNvPr id="18" name="Image 17">
            <a:extLst>
              <a:ext uri="{FF2B5EF4-FFF2-40B4-BE49-F238E27FC236}">
                <a16:creationId xmlns:a16="http://schemas.microsoft.com/office/drawing/2014/main" id="{D53F52F3-F60E-47B0-38DC-67E961095B51}"/>
              </a:ext>
            </a:extLst>
          </p:cNvPr>
          <p:cNvPicPr>
            <a:picLocks noChangeAspect="1"/>
          </p:cNvPicPr>
          <p:nvPr/>
        </p:nvPicPr>
        <p:blipFill>
          <a:blip r:embed="rId7"/>
          <a:stretch>
            <a:fillRect/>
          </a:stretch>
        </p:blipFill>
        <p:spPr>
          <a:xfrm>
            <a:off x="11075241" y="6098687"/>
            <a:ext cx="6916016" cy="2537092"/>
          </a:xfrm>
          <a:prstGeom prst="rect">
            <a:avLst/>
          </a:prstGeom>
        </p:spPr>
      </p:pic>
      <p:pic>
        <p:nvPicPr>
          <p:cNvPr id="23" name="Image 22" descr="Une image contenant plein air, ciel, sol, plante&#10;&#10;Description générée automatiquement">
            <a:extLst>
              <a:ext uri="{FF2B5EF4-FFF2-40B4-BE49-F238E27FC236}">
                <a16:creationId xmlns:a16="http://schemas.microsoft.com/office/drawing/2014/main" id="{9FD69086-E86C-EE0D-05DC-42B655E616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2806" y="4580159"/>
            <a:ext cx="6522291" cy="4891718"/>
          </a:xfrm>
          <a:prstGeom prst="rect">
            <a:avLst/>
          </a:prstGeom>
        </p:spPr>
      </p:pic>
      <p:sp>
        <p:nvSpPr>
          <p:cNvPr id="2" name="ZoneTexte 1">
            <a:extLst>
              <a:ext uri="{FF2B5EF4-FFF2-40B4-BE49-F238E27FC236}">
                <a16:creationId xmlns:a16="http://schemas.microsoft.com/office/drawing/2014/main" id="{0D94B29C-4506-4381-D56A-C7AEB1C06BF7}"/>
              </a:ext>
            </a:extLst>
          </p:cNvPr>
          <p:cNvSpPr txBox="1"/>
          <p:nvPr/>
        </p:nvSpPr>
        <p:spPr>
          <a:xfrm>
            <a:off x="16645180" y="503526"/>
            <a:ext cx="480447" cy="707886"/>
          </a:xfrm>
          <a:prstGeom prst="rect">
            <a:avLst/>
          </a:prstGeom>
          <a:noFill/>
        </p:spPr>
        <p:txBody>
          <a:bodyPr wrap="square" rtlCol="0">
            <a:spAutoFit/>
          </a:bodyPr>
          <a:lstStyle/>
          <a:p>
            <a:r>
              <a:rPr lang="fr-FR" sz="4000"/>
              <a:t>8</a:t>
            </a:r>
          </a:p>
        </p:txBody>
      </p:sp>
    </p:spTree>
    <p:extLst>
      <p:ext uri="{BB962C8B-B14F-4D97-AF65-F5344CB8AC3E}">
        <p14:creationId xmlns:p14="http://schemas.microsoft.com/office/powerpoint/2010/main" val="3105648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Anticipation des besoins paysagistes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Biodiversité</a:t>
            </a:r>
            <a:r>
              <a:rPr lang="en-US" sz="6000" b="1" spc="-84">
                <a:solidFill>
                  <a:srgbClr val="00595F"/>
                </a:solidFill>
                <a:latin typeface="Raleway"/>
              </a:rPr>
              <a:t> (</a:t>
            </a:r>
            <a:r>
              <a:rPr lang="en-US" sz="6000" b="1" spc="-84" err="1">
                <a:solidFill>
                  <a:srgbClr val="00595F"/>
                </a:solidFill>
                <a:latin typeface="Raleway"/>
              </a:rPr>
              <a:t>flore</a:t>
            </a:r>
            <a:r>
              <a:rPr lang="en-US" sz="6000" b="1" spc="-84">
                <a:solidFill>
                  <a:srgbClr val="00595F"/>
                </a:solidFill>
                <a:latin typeface="Raleway"/>
              </a:rPr>
              <a:t>, </a:t>
            </a:r>
            <a:r>
              <a:rPr lang="en-US" sz="6000" b="1" spc="-84" err="1">
                <a:solidFill>
                  <a:srgbClr val="00595F"/>
                </a:solidFill>
                <a:latin typeface="Raleway"/>
              </a:rPr>
              <a:t>faune</a:t>
            </a:r>
            <a:r>
              <a:rPr lang="en-US" sz="6000" b="1" spc="-84">
                <a:solidFill>
                  <a:srgbClr val="00595F"/>
                </a:solidFill>
                <a:latin typeface="Raleway"/>
              </a:rPr>
              <a:t>)</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err="1">
                <a:solidFill>
                  <a:schemeClr val="tx2"/>
                </a:solidFill>
              </a:rPr>
              <a:t>Sourcing</a:t>
            </a:r>
            <a:r>
              <a:rPr lang="fr-FR" sz="2400" b="1">
                <a:solidFill>
                  <a:schemeClr val="tx2"/>
                </a:solidFill>
              </a:rPr>
              <a:t> local anticipé d’espèces végétales pertinentes, matures et résistantes</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r>
              <a:rPr lang="fr-FR" b="1">
                <a:solidFill>
                  <a:schemeClr val="tx2"/>
                </a:solidFill>
              </a:rPr>
              <a:t>v</a:t>
            </a: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Diminution des pertes lors des plantations</a:t>
            </a:r>
          </a:p>
          <a:p>
            <a:pPr marL="274638" indent="-274638">
              <a:buFont typeface="Arial" panose="020B0604020202020204" pitchFamily="34" charset="0"/>
              <a:buChar char="•"/>
            </a:pPr>
            <a:r>
              <a:rPr lang="fr-FR" sz="2400" b="1">
                <a:solidFill>
                  <a:srgbClr val="192987"/>
                </a:solidFill>
              </a:rPr>
              <a:t>Diminution du besoin en transports des essences</a:t>
            </a:r>
          </a:p>
          <a:p>
            <a:pPr marL="274638" indent="-274638">
              <a:buFont typeface="Arial" panose="020B0604020202020204" pitchFamily="34" charset="0"/>
              <a:buChar char="•"/>
            </a:pPr>
            <a:r>
              <a:rPr lang="fr-FR" sz="2400" b="1">
                <a:solidFill>
                  <a:srgbClr val="192987"/>
                </a:solidFill>
              </a:rPr>
              <a:t>Promotion de l’emploi local</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voies et abords</a:t>
            </a:r>
          </a:p>
        </p:txBody>
      </p:sp>
      <p:pic>
        <p:nvPicPr>
          <p:cNvPr id="5" name="Image 4">
            <a:extLst>
              <a:ext uri="{FF2B5EF4-FFF2-40B4-BE49-F238E27FC236}">
                <a16:creationId xmlns:a16="http://schemas.microsoft.com/office/drawing/2014/main" id="{FEFEEE94-6DB6-4D79-785E-0846346AA346}"/>
              </a:ext>
            </a:extLst>
          </p:cNvPr>
          <p:cNvPicPr>
            <a:picLocks noChangeAspect="1"/>
          </p:cNvPicPr>
          <p:nvPr/>
        </p:nvPicPr>
        <p:blipFill>
          <a:blip r:embed="rId2"/>
          <a:stretch>
            <a:fillRect/>
          </a:stretch>
        </p:blipFill>
        <p:spPr>
          <a:xfrm>
            <a:off x="11454063" y="2476441"/>
            <a:ext cx="6372555" cy="6475891"/>
          </a:xfrm>
          <a:prstGeom prst="rect">
            <a:avLst/>
          </a:prstGeom>
        </p:spPr>
      </p:pic>
      <p:sp>
        <p:nvSpPr>
          <p:cNvPr id="6" name="ZoneTexte 5">
            <a:extLst>
              <a:ext uri="{FF2B5EF4-FFF2-40B4-BE49-F238E27FC236}">
                <a16:creationId xmlns:a16="http://schemas.microsoft.com/office/drawing/2014/main" id="{602B634E-19D1-488E-5930-58B3396F59B1}"/>
              </a:ext>
            </a:extLst>
          </p:cNvPr>
          <p:cNvSpPr txBox="1"/>
          <p:nvPr/>
        </p:nvSpPr>
        <p:spPr>
          <a:xfrm>
            <a:off x="12384507" y="9048815"/>
            <a:ext cx="3866147" cy="369332"/>
          </a:xfrm>
          <a:prstGeom prst="rect">
            <a:avLst/>
          </a:prstGeom>
          <a:noFill/>
        </p:spPr>
        <p:txBody>
          <a:bodyPr wrap="square" rtlCol="0">
            <a:spAutoFit/>
          </a:bodyPr>
          <a:lstStyle/>
          <a:p>
            <a:r>
              <a:rPr lang="fr-FR"/>
              <a:t>Régions biogéographiques de France</a:t>
            </a:r>
          </a:p>
        </p:txBody>
      </p:sp>
      <p:pic>
        <p:nvPicPr>
          <p:cNvPr id="1026" name="Picture 2" descr="logo végétal local">
            <a:extLst>
              <a:ext uri="{FF2B5EF4-FFF2-40B4-BE49-F238E27FC236}">
                <a16:creationId xmlns:a16="http://schemas.microsoft.com/office/drawing/2014/main" id="{23CB2D41-6805-C2EE-0BD0-85E55CDF1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946" y="2349780"/>
            <a:ext cx="4676661" cy="467666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8BA9467B-D408-A2D3-E3D1-94B9E568A4F0}"/>
              </a:ext>
            </a:extLst>
          </p:cNvPr>
          <p:cNvSpPr txBox="1"/>
          <p:nvPr/>
        </p:nvSpPr>
        <p:spPr>
          <a:xfrm>
            <a:off x="6922883" y="8271530"/>
            <a:ext cx="3866147" cy="923330"/>
          </a:xfrm>
          <a:prstGeom prst="rect">
            <a:avLst/>
          </a:prstGeom>
          <a:noFill/>
        </p:spPr>
        <p:txBody>
          <a:bodyPr wrap="square" rtlCol="0">
            <a:spAutoFit/>
          </a:bodyPr>
          <a:lstStyle/>
          <a:p>
            <a:r>
              <a:rPr lang="fr-FR"/>
              <a:t>Marque « Végétal local » de l’OFB permettant d’identifier les semences locales et diverses</a:t>
            </a:r>
          </a:p>
        </p:txBody>
      </p:sp>
      <p:sp>
        <p:nvSpPr>
          <p:cNvPr id="2" name="ZoneTexte 1">
            <a:extLst>
              <a:ext uri="{FF2B5EF4-FFF2-40B4-BE49-F238E27FC236}">
                <a16:creationId xmlns:a16="http://schemas.microsoft.com/office/drawing/2014/main" id="{FF2ED240-E1C4-8F73-96AC-E693931F3149}"/>
              </a:ext>
            </a:extLst>
          </p:cNvPr>
          <p:cNvSpPr txBox="1"/>
          <p:nvPr/>
        </p:nvSpPr>
        <p:spPr>
          <a:xfrm>
            <a:off x="16645180" y="503526"/>
            <a:ext cx="480447" cy="707886"/>
          </a:xfrm>
          <a:prstGeom prst="rect">
            <a:avLst/>
          </a:prstGeom>
          <a:noFill/>
        </p:spPr>
        <p:txBody>
          <a:bodyPr wrap="square" rtlCol="0">
            <a:spAutoFit/>
          </a:bodyPr>
          <a:lstStyle/>
          <a:p>
            <a:r>
              <a:rPr lang="fr-FR" sz="4000"/>
              <a:t>9</a:t>
            </a:r>
          </a:p>
        </p:txBody>
      </p:sp>
    </p:spTree>
    <p:extLst>
      <p:ext uri="{BB962C8B-B14F-4D97-AF65-F5344CB8AC3E}">
        <p14:creationId xmlns:p14="http://schemas.microsoft.com/office/powerpoint/2010/main" val="2383465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Gestion des déchets dont collecte et valorisation de 100% des éléments voies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Biodiversité</a:t>
            </a:r>
            <a:r>
              <a:rPr lang="en-US" sz="6000" b="1" spc="-84">
                <a:solidFill>
                  <a:srgbClr val="00595F"/>
                </a:solidFill>
                <a:latin typeface="Raleway"/>
              </a:rPr>
              <a:t> (</a:t>
            </a:r>
            <a:r>
              <a:rPr lang="en-US" sz="6000" b="1" spc="-84" err="1">
                <a:solidFill>
                  <a:srgbClr val="00595F"/>
                </a:solidFill>
                <a:latin typeface="Raleway"/>
              </a:rPr>
              <a:t>flore</a:t>
            </a:r>
            <a:r>
              <a:rPr lang="en-US" sz="6000" b="1" spc="-84">
                <a:solidFill>
                  <a:srgbClr val="00595F"/>
                </a:solidFill>
                <a:latin typeface="Raleway"/>
              </a:rPr>
              <a:t>, </a:t>
            </a:r>
            <a:r>
              <a:rPr lang="en-US" sz="6000" b="1" spc="-84" err="1">
                <a:solidFill>
                  <a:srgbClr val="00595F"/>
                </a:solidFill>
                <a:latin typeface="Raleway"/>
              </a:rPr>
              <a:t>faune</a:t>
            </a:r>
            <a:r>
              <a:rPr lang="en-US" sz="6000" b="1" spc="-84">
                <a:solidFill>
                  <a:srgbClr val="00595F"/>
                </a:solidFill>
                <a:latin typeface="Raleway"/>
              </a:rPr>
              <a:t>)</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a:solidFill>
                  <a:schemeClr val="tx2"/>
                </a:solidFill>
              </a:rPr>
              <a:t>Récupération des agaves arrachés dans le cadre du projet (espèce invasives) pour en faire un mezcal artisanal et local</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r>
              <a:rPr lang="fr-FR" b="1">
                <a:solidFill>
                  <a:schemeClr val="tx2"/>
                </a:solidFill>
              </a:rPr>
              <a:t>v</a:t>
            </a: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Diminution de la quantité de déchets végétaux du chantier par la transformation d’agaves en mezcal</a:t>
            </a:r>
          </a:p>
          <a:p>
            <a:pPr marL="274638" indent="-274638">
              <a:buFont typeface="Arial" panose="020B0604020202020204" pitchFamily="34" charset="0"/>
              <a:buChar char="•"/>
            </a:pPr>
            <a:r>
              <a:rPr lang="fr-FR" sz="2400" b="1">
                <a:solidFill>
                  <a:srgbClr val="192987"/>
                </a:solidFill>
              </a:rPr>
              <a:t>Destruction des espèces invasives</a:t>
            </a:r>
          </a:p>
        </p:txBody>
      </p:sp>
      <p:pic>
        <p:nvPicPr>
          <p:cNvPr id="1032" name="Picture 8" descr="Écoplanète - Des plantes exotiques menacent l'équilibre des calanques">
            <a:extLst>
              <a:ext uri="{FF2B5EF4-FFF2-40B4-BE49-F238E27FC236}">
                <a16:creationId xmlns:a16="http://schemas.microsoft.com/office/drawing/2014/main" id="{AF217F76-948C-C1CE-F853-111527886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6360" y="2433638"/>
            <a:ext cx="9259757" cy="509142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E27A4305-0AF3-5E49-5CE2-30C8E38F7184}"/>
              </a:ext>
            </a:extLst>
          </p:cNvPr>
          <p:cNvPicPr>
            <a:picLocks noChangeAspect="1"/>
          </p:cNvPicPr>
          <p:nvPr/>
        </p:nvPicPr>
        <p:blipFill>
          <a:blip r:embed="rId3"/>
          <a:stretch>
            <a:fillRect/>
          </a:stretch>
        </p:blipFill>
        <p:spPr>
          <a:xfrm>
            <a:off x="15119172" y="2433638"/>
            <a:ext cx="2627433" cy="6822615"/>
          </a:xfrm>
          <a:prstGeom prst="rect">
            <a:avLst/>
          </a:prstGeom>
        </p:spPr>
      </p:pic>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voies et abords</a:t>
            </a:r>
          </a:p>
        </p:txBody>
      </p:sp>
      <p:sp>
        <p:nvSpPr>
          <p:cNvPr id="2" name="ZoneTexte 1">
            <a:extLst>
              <a:ext uri="{FF2B5EF4-FFF2-40B4-BE49-F238E27FC236}">
                <a16:creationId xmlns:a16="http://schemas.microsoft.com/office/drawing/2014/main" id="{7820DF36-9FFF-845A-DE73-715FACA2C006}"/>
              </a:ext>
            </a:extLst>
          </p:cNvPr>
          <p:cNvSpPr txBox="1"/>
          <p:nvPr/>
        </p:nvSpPr>
        <p:spPr>
          <a:xfrm>
            <a:off x="6922883" y="8271530"/>
            <a:ext cx="5578680" cy="369332"/>
          </a:xfrm>
          <a:prstGeom prst="rect">
            <a:avLst/>
          </a:prstGeom>
          <a:noFill/>
        </p:spPr>
        <p:txBody>
          <a:bodyPr wrap="square" rtlCol="0">
            <a:spAutoFit/>
          </a:bodyPr>
          <a:lstStyle/>
          <a:p>
            <a:r>
              <a:rPr lang="fr-FR"/>
              <a:t>Des agaves en bord de mer, et une bouteille de mezcal</a:t>
            </a:r>
          </a:p>
        </p:txBody>
      </p:sp>
      <p:sp>
        <p:nvSpPr>
          <p:cNvPr id="5" name="ZoneTexte 4">
            <a:extLst>
              <a:ext uri="{FF2B5EF4-FFF2-40B4-BE49-F238E27FC236}">
                <a16:creationId xmlns:a16="http://schemas.microsoft.com/office/drawing/2014/main" id="{695C6A4A-1667-EA64-17DD-C98AB549AC9E}"/>
              </a:ext>
            </a:extLst>
          </p:cNvPr>
          <p:cNvSpPr txBox="1"/>
          <p:nvPr/>
        </p:nvSpPr>
        <p:spPr>
          <a:xfrm>
            <a:off x="16521193" y="527368"/>
            <a:ext cx="733104" cy="712495"/>
          </a:xfrm>
          <a:prstGeom prst="rect">
            <a:avLst/>
          </a:prstGeom>
          <a:noFill/>
        </p:spPr>
        <p:txBody>
          <a:bodyPr wrap="square" rtlCol="0">
            <a:spAutoFit/>
          </a:bodyPr>
          <a:lstStyle/>
          <a:p>
            <a:r>
              <a:rPr lang="fr-FR" sz="4000"/>
              <a:t>10</a:t>
            </a:r>
          </a:p>
        </p:txBody>
      </p:sp>
    </p:spTree>
    <p:extLst>
      <p:ext uri="{BB962C8B-B14F-4D97-AF65-F5344CB8AC3E}">
        <p14:creationId xmlns:p14="http://schemas.microsoft.com/office/powerpoint/2010/main" val="1900049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Toiture végétalisée extensive</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a:solidFill>
                  <a:srgbClr val="00595F"/>
                </a:solidFill>
                <a:latin typeface="Raleway"/>
              </a:rPr>
              <a:t>Gestion de </a:t>
            </a:r>
            <a:r>
              <a:rPr lang="en-US" sz="6000" b="1" spc="-84" err="1">
                <a:solidFill>
                  <a:srgbClr val="00595F"/>
                </a:solidFill>
                <a:latin typeface="Raleway"/>
              </a:rPr>
              <a:t>l’eau</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203657"/>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 </a:t>
            </a:r>
            <a:r>
              <a:rPr lang="fr-FR" sz="2400" b="1">
                <a:solidFill>
                  <a:schemeClr val="tx2"/>
                </a:solidFill>
              </a:rPr>
              <a:t>Végétaliser la toiture</a:t>
            </a:r>
            <a:endParaRPr lang="fr-FR" sz="2400" b="1" u="sng">
              <a:solidFill>
                <a:schemeClr val="tx2"/>
              </a:solidFill>
            </a:endParaRPr>
          </a:p>
        </p:txBody>
      </p:sp>
      <p:sp>
        <p:nvSpPr>
          <p:cNvPr id="20" name="Rectangle 19">
            <a:extLst>
              <a:ext uri="{FF2B5EF4-FFF2-40B4-BE49-F238E27FC236}">
                <a16:creationId xmlns:a16="http://schemas.microsoft.com/office/drawing/2014/main" id="{AC1AEAD1-B234-0EDF-F378-AC88FAF8541B}"/>
              </a:ext>
            </a:extLst>
          </p:cNvPr>
          <p:cNvSpPr/>
          <p:nvPr/>
        </p:nvSpPr>
        <p:spPr>
          <a:xfrm>
            <a:off x="5391573"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5610557"/>
            <a:ext cx="4867577" cy="4008931"/>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 :</a:t>
            </a:r>
          </a:p>
          <a:p>
            <a:pPr marL="274638" indent="-274638">
              <a:buFont typeface="Arial" panose="020B0604020202020204" pitchFamily="34" charset="0"/>
              <a:buChar char="•"/>
            </a:pPr>
            <a:r>
              <a:rPr lang="fr-FR" sz="2400" b="1">
                <a:solidFill>
                  <a:srgbClr val="192987"/>
                </a:solidFill>
              </a:rPr>
              <a:t>Isolation de la toiture / confort thermique</a:t>
            </a:r>
          </a:p>
          <a:p>
            <a:pPr marL="274638" indent="-274638">
              <a:buFont typeface="Arial" panose="020B0604020202020204" pitchFamily="34" charset="0"/>
              <a:buChar char="•"/>
            </a:pPr>
            <a:r>
              <a:rPr lang="fr-FR" sz="2400" b="1">
                <a:solidFill>
                  <a:srgbClr val="192987"/>
                </a:solidFill>
              </a:rPr>
              <a:t>Rétention d'eaux pluviales</a:t>
            </a:r>
          </a:p>
          <a:p>
            <a:pPr marL="274638" indent="-274638">
              <a:buFont typeface="Arial" panose="020B0604020202020204" pitchFamily="34" charset="0"/>
              <a:buChar char="•"/>
            </a:pPr>
            <a:r>
              <a:rPr lang="fr-FR" sz="2400" b="1">
                <a:solidFill>
                  <a:srgbClr val="192987"/>
                </a:solidFill>
              </a:rPr>
              <a:t>Possible d'ajouter à une toiture existante, </a:t>
            </a:r>
          </a:p>
          <a:p>
            <a:pPr marL="274638" indent="-274638">
              <a:buFont typeface="Arial" panose="020B0604020202020204" pitchFamily="34" charset="0"/>
              <a:buChar char="•"/>
            </a:pPr>
            <a:r>
              <a:rPr lang="fr-FR" sz="2400" b="1">
                <a:solidFill>
                  <a:srgbClr val="192987"/>
                </a:solidFill>
              </a:rPr>
              <a:t>Sur bois / acier / béton, </a:t>
            </a:r>
          </a:p>
          <a:p>
            <a:pPr marL="274638" indent="-274638">
              <a:buFont typeface="Arial" panose="020B0604020202020204" pitchFamily="34" charset="0"/>
              <a:buChar char="•"/>
            </a:pPr>
            <a:r>
              <a:rPr lang="fr-FR" sz="2400" b="1">
                <a:solidFill>
                  <a:srgbClr val="192987"/>
                </a:solidFill>
              </a:rPr>
              <a:t>Peu d'entretien</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Bâtiment</a:t>
            </a:r>
          </a:p>
        </p:txBody>
      </p:sp>
      <p:pic>
        <p:nvPicPr>
          <p:cNvPr id="3" name="Image 2">
            <a:extLst>
              <a:ext uri="{FF2B5EF4-FFF2-40B4-BE49-F238E27FC236}">
                <a16:creationId xmlns:a16="http://schemas.microsoft.com/office/drawing/2014/main" id="{3BBE7F0C-A05B-679E-5D39-7B4A70A9A1A9}"/>
              </a:ext>
            </a:extLst>
          </p:cNvPr>
          <p:cNvPicPr>
            <a:picLocks noChangeAspect="1"/>
          </p:cNvPicPr>
          <p:nvPr/>
        </p:nvPicPr>
        <p:blipFill>
          <a:blip r:embed="rId3"/>
          <a:stretch>
            <a:fillRect/>
          </a:stretch>
        </p:blipFill>
        <p:spPr>
          <a:xfrm>
            <a:off x="6319158" y="1726158"/>
            <a:ext cx="10201275" cy="3800475"/>
          </a:xfrm>
          <a:prstGeom prst="rect">
            <a:avLst/>
          </a:prstGeom>
        </p:spPr>
      </p:pic>
      <p:pic>
        <p:nvPicPr>
          <p:cNvPr id="6" name="Image 5">
            <a:extLst>
              <a:ext uri="{FF2B5EF4-FFF2-40B4-BE49-F238E27FC236}">
                <a16:creationId xmlns:a16="http://schemas.microsoft.com/office/drawing/2014/main" id="{24F8027D-C5BF-6889-88DB-FEE54F9A1D5E}"/>
              </a:ext>
            </a:extLst>
          </p:cNvPr>
          <p:cNvPicPr>
            <a:picLocks noChangeAspect="1"/>
          </p:cNvPicPr>
          <p:nvPr/>
        </p:nvPicPr>
        <p:blipFill>
          <a:blip r:embed="rId4"/>
          <a:stretch>
            <a:fillRect/>
          </a:stretch>
        </p:blipFill>
        <p:spPr>
          <a:xfrm>
            <a:off x="5391573" y="5988383"/>
            <a:ext cx="5705475" cy="4019550"/>
          </a:xfrm>
          <a:prstGeom prst="rect">
            <a:avLst/>
          </a:prstGeom>
        </p:spPr>
      </p:pic>
      <p:pic>
        <p:nvPicPr>
          <p:cNvPr id="12" name="Image 11">
            <a:extLst>
              <a:ext uri="{FF2B5EF4-FFF2-40B4-BE49-F238E27FC236}">
                <a16:creationId xmlns:a16="http://schemas.microsoft.com/office/drawing/2014/main" id="{FEAE959E-44B5-1321-A04E-693813C39587}"/>
              </a:ext>
            </a:extLst>
          </p:cNvPr>
          <p:cNvPicPr>
            <a:picLocks noChangeAspect="1"/>
          </p:cNvPicPr>
          <p:nvPr/>
        </p:nvPicPr>
        <p:blipFill>
          <a:blip r:embed="rId5"/>
          <a:stretch>
            <a:fillRect/>
          </a:stretch>
        </p:blipFill>
        <p:spPr>
          <a:xfrm>
            <a:off x="9628307" y="5445457"/>
            <a:ext cx="8362950" cy="4171950"/>
          </a:xfrm>
          <a:prstGeom prst="rect">
            <a:avLst/>
          </a:prstGeom>
        </p:spPr>
      </p:pic>
      <p:sp>
        <p:nvSpPr>
          <p:cNvPr id="2" name="ZoneTexte 1">
            <a:extLst>
              <a:ext uri="{FF2B5EF4-FFF2-40B4-BE49-F238E27FC236}">
                <a16:creationId xmlns:a16="http://schemas.microsoft.com/office/drawing/2014/main" id="{6AD2D095-DAF9-22D8-B913-9EFCCEFC8963}"/>
              </a:ext>
            </a:extLst>
          </p:cNvPr>
          <p:cNvSpPr txBox="1"/>
          <p:nvPr/>
        </p:nvSpPr>
        <p:spPr>
          <a:xfrm>
            <a:off x="16521193" y="527368"/>
            <a:ext cx="733104" cy="712495"/>
          </a:xfrm>
          <a:prstGeom prst="rect">
            <a:avLst/>
          </a:prstGeom>
          <a:noFill/>
        </p:spPr>
        <p:txBody>
          <a:bodyPr wrap="square" rtlCol="0">
            <a:spAutoFit/>
          </a:bodyPr>
          <a:lstStyle/>
          <a:p>
            <a:r>
              <a:rPr lang="fr-FR" sz="4000"/>
              <a:t>11</a:t>
            </a:r>
          </a:p>
        </p:txBody>
      </p:sp>
    </p:spTree>
    <p:extLst>
      <p:ext uri="{BB962C8B-B14F-4D97-AF65-F5344CB8AC3E}">
        <p14:creationId xmlns:p14="http://schemas.microsoft.com/office/powerpoint/2010/main" val="4176026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Noues enherbées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a:solidFill>
                  <a:srgbClr val="00595F"/>
                </a:solidFill>
                <a:latin typeface="Raleway"/>
              </a:rPr>
              <a:t>Gestion de </a:t>
            </a:r>
            <a:r>
              <a:rPr lang="en-US" sz="6000" b="1" spc="-84" err="1">
                <a:solidFill>
                  <a:srgbClr val="00595F"/>
                </a:solidFill>
                <a:latin typeface="Raleway"/>
              </a:rPr>
              <a:t>l’eau</a:t>
            </a:r>
            <a:r>
              <a:rPr lang="en-US" sz="6000" b="1" spc="-84">
                <a:solidFill>
                  <a:srgbClr val="00595F"/>
                </a:solidFill>
                <a:latin typeface="Raleway"/>
              </a:rPr>
              <a:t> </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3805072"/>
            <a:ext cx="4867577" cy="1217304"/>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r>
              <a:rPr lang="fr-FR" sz="2400" b="1">
                <a:solidFill>
                  <a:schemeClr val="tx2"/>
                </a:solidFill>
              </a:rPr>
              <a:t> fossé en terre végétalisé pour gérer les eaux pluviales et favoriser l’infiltration</a:t>
            </a:r>
            <a:endParaRPr lang="fr-FR" sz="2400" b="1" u="sng">
              <a:solidFill>
                <a:schemeClr val="tx2"/>
              </a:solidFill>
            </a:endParaRPr>
          </a:p>
        </p:txBody>
      </p:sp>
      <p:sp>
        <p:nvSpPr>
          <p:cNvPr id="20" name="Rectangle 19">
            <a:extLst>
              <a:ext uri="{FF2B5EF4-FFF2-40B4-BE49-F238E27FC236}">
                <a16:creationId xmlns:a16="http://schemas.microsoft.com/office/drawing/2014/main" id="{AC1AEAD1-B234-0EDF-F378-AC88FAF8541B}"/>
              </a:ext>
            </a:extLst>
          </p:cNvPr>
          <p:cNvSpPr/>
          <p:nvPr/>
        </p:nvSpPr>
        <p:spPr>
          <a:xfrm>
            <a:off x="5350630" y="2288843"/>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5142552"/>
            <a:ext cx="4867577" cy="4476936"/>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Gestion des eaux pluviales optimisée pour réduire les vitesses d'écoulement.</a:t>
            </a:r>
          </a:p>
          <a:p>
            <a:pPr marL="274638" indent="-274638">
              <a:buFont typeface="Arial" panose="020B0604020202020204" pitchFamily="34" charset="0"/>
              <a:buChar char="•"/>
            </a:pPr>
            <a:r>
              <a:rPr lang="fr-FR" sz="2400" b="1">
                <a:solidFill>
                  <a:srgbClr val="192987"/>
                </a:solidFill>
              </a:rPr>
              <a:t>Alternative aux caniveaux et bassin de rétention.</a:t>
            </a:r>
          </a:p>
          <a:p>
            <a:pPr marL="274638" indent="-274638">
              <a:buFont typeface="Arial" panose="020B0604020202020204" pitchFamily="34" charset="0"/>
              <a:buChar char="•"/>
            </a:pPr>
            <a:r>
              <a:rPr lang="fr-FR" sz="2400" b="1">
                <a:solidFill>
                  <a:srgbClr val="192987"/>
                </a:solidFill>
              </a:rPr>
              <a:t>Intégration paysagère soignée.</a:t>
            </a:r>
          </a:p>
          <a:p>
            <a:pPr marL="274638" indent="-274638">
              <a:buFont typeface="Arial" panose="020B0604020202020204" pitchFamily="34" charset="0"/>
              <a:buChar char="•"/>
            </a:pPr>
            <a:r>
              <a:rPr lang="fr-FR" sz="2400" b="1">
                <a:solidFill>
                  <a:srgbClr val="192987"/>
                </a:solidFill>
              </a:rPr>
              <a:t>Doté de membrane étanche, par exemple la bentonite (argile).</a:t>
            </a:r>
          </a:p>
          <a:p>
            <a:pPr marL="274638" indent="-274638">
              <a:buFont typeface="Arial" panose="020B0604020202020204" pitchFamily="34" charset="0"/>
              <a:buChar char="•"/>
            </a:pPr>
            <a:r>
              <a:rPr lang="fr-FR" sz="2400" b="1">
                <a:solidFill>
                  <a:srgbClr val="192987"/>
                </a:solidFill>
              </a:rPr>
              <a:t>Gestion des eaux pluviales vers exutoires.</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396054"/>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Génie civil, ouvrages en terre, aménagements paysagers</a:t>
            </a:r>
          </a:p>
        </p:txBody>
      </p:sp>
      <p:pic>
        <p:nvPicPr>
          <p:cNvPr id="3" name="Image 2">
            <a:extLst>
              <a:ext uri="{FF2B5EF4-FFF2-40B4-BE49-F238E27FC236}">
                <a16:creationId xmlns:a16="http://schemas.microsoft.com/office/drawing/2014/main" id="{429E9D9E-E34F-2B5A-CFED-BBCC205A408A}"/>
              </a:ext>
            </a:extLst>
          </p:cNvPr>
          <p:cNvPicPr>
            <a:picLocks noChangeAspect="1"/>
          </p:cNvPicPr>
          <p:nvPr/>
        </p:nvPicPr>
        <p:blipFill>
          <a:blip r:embed="rId3"/>
          <a:stretch>
            <a:fillRect/>
          </a:stretch>
        </p:blipFill>
        <p:spPr>
          <a:xfrm>
            <a:off x="11945203" y="5142552"/>
            <a:ext cx="5943600" cy="4295775"/>
          </a:xfrm>
          <a:prstGeom prst="rect">
            <a:avLst/>
          </a:prstGeom>
        </p:spPr>
      </p:pic>
      <p:pic>
        <p:nvPicPr>
          <p:cNvPr id="6" name="Image 5">
            <a:extLst>
              <a:ext uri="{FF2B5EF4-FFF2-40B4-BE49-F238E27FC236}">
                <a16:creationId xmlns:a16="http://schemas.microsoft.com/office/drawing/2014/main" id="{A792412A-30B1-050A-CFEF-063F4E1454CB}"/>
              </a:ext>
            </a:extLst>
          </p:cNvPr>
          <p:cNvPicPr>
            <a:picLocks noChangeAspect="1"/>
          </p:cNvPicPr>
          <p:nvPr/>
        </p:nvPicPr>
        <p:blipFill>
          <a:blip r:embed="rId4"/>
          <a:stretch>
            <a:fillRect/>
          </a:stretch>
        </p:blipFill>
        <p:spPr>
          <a:xfrm>
            <a:off x="6253658" y="2694813"/>
            <a:ext cx="4733925" cy="6924675"/>
          </a:xfrm>
          <a:prstGeom prst="rect">
            <a:avLst/>
          </a:prstGeom>
        </p:spPr>
      </p:pic>
      <p:sp>
        <p:nvSpPr>
          <p:cNvPr id="2" name="ZoneTexte 1">
            <a:extLst>
              <a:ext uri="{FF2B5EF4-FFF2-40B4-BE49-F238E27FC236}">
                <a16:creationId xmlns:a16="http://schemas.microsoft.com/office/drawing/2014/main" id="{AA75DAB6-4FC6-01E6-41DD-BA450DD600B2}"/>
              </a:ext>
            </a:extLst>
          </p:cNvPr>
          <p:cNvSpPr txBox="1"/>
          <p:nvPr/>
        </p:nvSpPr>
        <p:spPr>
          <a:xfrm>
            <a:off x="16521193" y="527368"/>
            <a:ext cx="733104" cy="712495"/>
          </a:xfrm>
          <a:prstGeom prst="rect">
            <a:avLst/>
          </a:prstGeom>
          <a:noFill/>
        </p:spPr>
        <p:txBody>
          <a:bodyPr wrap="square" rtlCol="0">
            <a:spAutoFit/>
          </a:bodyPr>
          <a:lstStyle/>
          <a:p>
            <a:r>
              <a:rPr lang="fr-FR" sz="4000"/>
              <a:t>12</a:t>
            </a:r>
          </a:p>
        </p:txBody>
      </p:sp>
    </p:spTree>
    <p:extLst>
      <p:ext uri="{BB962C8B-B14F-4D97-AF65-F5344CB8AC3E}">
        <p14:creationId xmlns:p14="http://schemas.microsoft.com/office/powerpoint/2010/main" val="1357990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Fossé drainant</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a:solidFill>
                  <a:srgbClr val="00595F"/>
                </a:solidFill>
                <a:latin typeface="Raleway"/>
              </a:rPr>
              <a:t>Gestion de </a:t>
            </a:r>
            <a:r>
              <a:rPr lang="en-US" sz="6000" b="1" spc="-84" err="1">
                <a:solidFill>
                  <a:srgbClr val="00595F"/>
                </a:solidFill>
                <a:latin typeface="Raleway"/>
              </a:rPr>
              <a:t>l’eau</a:t>
            </a:r>
            <a:r>
              <a:rPr lang="en-US" sz="6000" b="1" spc="-84">
                <a:solidFill>
                  <a:srgbClr val="00595F"/>
                </a:solidFill>
                <a:latin typeface="Raleway"/>
              </a:rPr>
              <a:t> </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2" y="3626109"/>
            <a:ext cx="4867577" cy="1580975"/>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a:solidFill>
                  <a:schemeClr val="tx2"/>
                </a:solidFill>
              </a:rPr>
              <a:t>Fossé empierré ou en gabion pour gérer les eaux pluviales et favoriser l’infiltration</a:t>
            </a:r>
          </a:p>
        </p:txBody>
      </p:sp>
      <p:sp>
        <p:nvSpPr>
          <p:cNvPr id="20" name="Rectangle 19">
            <a:extLst>
              <a:ext uri="{FF2B5EF4-FFF2-40B4-BE49-F238E27FC236}">
                <a16:creationId xmlns:a16="http://schemas.microsoft.com/office/drawing/2014/main" id="{AC1AEAD1-B234-0EDF-F378-AC88FAF8541B}"/>
              </a:ext>
            </a:extLst>
          </p:cNvPr>
          <p:cNvSpPr/>
          <p:nvPr/>
        </p:nvSpPr>
        <p:spPr>
          <a:xfrm>
            <a:off x="5391573"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5319756"/>
            <a:ext cx="4867577" cy="4495914"/>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Gestion des eaux pluviales optimisée pour réduire les vitesses d'écoulement.</a:t>
            </a:r>
          </a:p>
          <a:p>
            <a:pPr marL="274638" indent="-274638">
              <a:buFont typeface="Arial" panose="020B0604020202020204" pitchFamily="34" charset="0"/>
              <a:buChar char="•"/>
            </a:pPr>
            <a:r>
              <a:rPr lang="fr-FR" sz="2400" b="1">
                <a:solidFill>
                  <a:srgbClr val="192987"/>
                </a:solidFill>
              </a:rPr>
              <a:t>Alternative aux caniveaux et bassin de rétention.</a:t>
            </a:r>
          </a:p>
          <a:p>
            <a:pPr marL="274638" indent="-274638">
              <a:buFont typeface="Arial" panose="020B0604020202020204" pitchFamily="34" charset="0"/>
              <a:buChar char="•"/>
            </a:pPr>
            <a:r>
              <a:rPr lang="fr-FR" sz="2400" b="1">
                <a:solidFill>
                  <a:srgbClr val="192987"/>
                </a:solidFill>
              </a:rPr>
              <a:t>Intégration paysagère soignée.</a:t>
            </a:r>
          </a:p>
          <a:p>
            <a:pPr marL="274638" indent="-274638">
              <a:buFont typeface="Arial" panose="020B0604020202020204" pitchFamily="34" charset="0"/>
              <a:buChar char="•"/>
            </a:pPr>
            <a:r>
              <a:rPr lang="fr-FR" sz="2400" b="1">
                <a:solidFill>
                  <a:srgbClr val="192987"/>
                </a:solidFill>
              </a:rPr>
              <a:t>Doté de membrane étanche, par exemple la bentonite (argile).</a:t>
            </a:r>
          </a:p>
          <a:p>
            <a:pPr marL="274638" indent="-274638">
              <a:buFont typeface="Arial" panose="020B0604020202020204" pitchFamily="34" charset="0"/>
              <a:buChar char="•"/>
            </a:pPr>
            <a:r>
              <a:rPr lang="fr-FR" sz="2400" b="1">
                <a:solidFill>
                  <a:srgbClr val="192987"/>
                </a:solidFill>
              </a:rPr>
              <a:t>Gestion des eaux pluviales vers exutoires.</a:t>
            </a:r>
          </a:p>
        </p:txBody>
      </p:sp>
      <p:sp>
        <p:nvSpPr>
          <p:cNvPr id="4" name="Rectangle 3">
            <a:extLst>
              <a:ext uri="{FF2B5EF4-FFF2-40B4-BE49-F238E27FC236}">
                <a16:creationId xmlns:a16="http://schemas.microsoft.com/office/drawing/2014/main" id="{202713B9-AF6A-02A0-16BA-3B3020A96B96}"/>
              </a:ext>
            </a:extLst>
          </p:cNvPr>
          <p:cNvSpPr/>
          <p:nvPr/>
        </p:nvSpPr>
        <p:spPr>
          <a:xfrm>
            <a:off x="301009" y="2288842"/>
            <a:ext cx="4867577" cy="1181850"/>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Génie civil, ouvrages en terre, aménagements paysagers</a:t>
            </a:r>
          </a:p>
        </p:txBody>
      </p:sp>
      <p:pic>
        <p:nvPicPr>
          <p:cNvPr id="6" name="Image 5">
            <a:extLst>
              <a:ext uri="{FF2B5EF4-FFF2-40B4-BE49-F238E27FC236}">
                <a16:creationId xmlns:a16="http://schemas.microsoft.com/office/drawing/2014/main" id="{C844432C-46EF-2044-0121-BE3DD1D0CCAE}"/>
              </a:ext>
            </a:extLst>
          </p:cNvPr>
          <p:cNvPicPr>
            <a:picLocks noChangeAspect="1"/>
          </p:cNvPicPr>
          <p:nvPr/>
        </p:nvPicPr>
        <p:blipFill>
          <a:blip r:embed="rId3"/>
          <a:stretch>
            <a:fillRect/>
          </a:stretch>
        </p:blipFill>
        <p:spPr>
          <a:xfrm>
            <a:off x="5554114" y="2563264"/>
            <a:ext cx="9610725" cy="3390900"/>
          </a:xfrm>
          <a:prstGeom prst="rect">
            <a:avLst/>
          </a:prstGeom>
        </p:spPr>
      </p:pic>
      <p:pic>
        <p:nvPicPr>
          <p:cNvPr id="3" name="Image 2">
            <a:extLst>
              <a:ext uri="{FF2B5EF4-FFF2-40B4-BE49-F238E27FC236}">
                <a16:creationId xmlns:a16="http://schemas.microsoft.com/office/drawing/2014/main" id="{0E3039E4-FCF9-E459-40E4-61FCF1F62D89}"/>
              </a:ext>
            </a:extLst>
          </p:cNvPr>
          <p:cNvPicPr>
            <a:picLocks noChangeAspect="1"/>
          </p:cNvPicPr>
          <p:nvPr/>
        </p:nvPicPr>
        <p:blipFill>
          <a:blip r:embed="rId4"/>
          <a:stretch>
            <a:fillRect/>
          </a:stretch>
        </p:blipFill>
        <p:spPr>
          <a:xfrm>
            <a:off x="12751689" y="3626109"/>
            <a:ext cx="5145043" cy="5632074"/>
          </a:xfrm>
          <a:prstGeom prst="rect">
            <a:avLst/>
          </a:prstGeom>
        </p:spPr>
      </p:pic>
      <p:sp>
        <p:nvSpPr>
          <p:cNvPr id="2" name="ZoneTexte 1">
            <a:extLst>
              <a:ext uri="{FF2B5EF4-FFF2-40B4-BE49-F238E27FC236}">
                <a16:creationId xmlns:a16="http://schemas.microsoft.com/office/drawing/2014/main" id="{545EBD67-A227-6758-4DBD-1184F77B7605}"/>
              </a:ext>
            </a:extLst>
          </p:cNvPr>
          <p:cNvSpPr txBox="1"/>
          <p:nvPr/>
        </p:nvSpPr>
        <p:spPr>
          <a:xfrm>
            <a:off x="16521193" y="527368"/>
            <a:ext cx="733104" cy="712495"/>
          </a:xfrm>
          <a:prstGeom prst="rect">
            <a:avLst/>
          </a:prstGeom>
          <a:noFill/>
        </p:spPr>
        <p:txBody>
          <a:bodyPr wrap="square" rtlCol="0">
            <a:spAutoFit/>
          </a:bodyPr>
          <a:lstStyle/>
          <a:p>
            <a:r>
              <a:rPr lang="fr-FR" sz="4000"/>
              <a:t>13</a:t>
            </a:r>
          </a:p>
        </p:txBody>
      </p:sp>
    </p:spTree>
    <p:extLst>
      <p:ext uri="{BB962C8B-B14F-4D97-AF65-F5344CB8AC3E}">
        <p14:creationId xmlns:p14="http://schemas.microsoft.com/office/powerpoint/2010/main" val="733089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Utilisation de quais infiltrants dans les gares et les stations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359820"/>
            <a:ext cx="13396530" cy="1165063"/>
          </a:xfrm>
          <a:prstGeom prst="rect">
            <a:avLst/>
          </a:prstGeom>
        </p:spPr>
        <p:txBody>
          <a:bodyPr wrap="square" lIns="0" tIns="0" rIns="0" bIns="0" rtlCol="0" anchor="t">
            <a:spAutoFit/>
          </a:bodyPr>
          <a:lstStyle/>
          <a:p>
            <a:pPr>
              <a:lnSpc>
                <a:spcPts val="10199"/>
              </a:lnSpc>
              <a:spcBef>
                <a:spcPct val="0"/>
              </a:spcBef>
            </a:pPr>
            <a:r>
              <a:rPr lang="en-US" sz="6000" b="1" spc="-84">
                <a:solidFill>
                  <a:srgbClr val="00595F"/>
                </a:solidFill>
                <a:latin typeface="Raleway"/>
              </a:rPr>
              <a:t>Gestion de </a:t>
            </a:r>
            <a:r>
              <a:rPr lang="en-US" sz="6000" b="1" spc="-84" err="1">
                <a:solidFill>
                  <a:srgbClr val="00595F"/>
                </a:solidFill>
                <a:latin typeface="Raleway"/>
              </a:rPr>
              <a:t>l’eau</a:t>
            </a:r>
            <a:endParaRPr lang="en-US" sz="6000" spc="-84">
              <a:solidFill>
                <a:srgbClr val="00595F"/>
              </a:solidFill>
              <a:latin typeface="Raleway Bold"/>
            </a:endParaRPr>
          </a:p>
        </p:txBody>
      </p:sp>
      <p:sp>
        <p:nvSpPr>
          <p:cNvPr id="20" name="Rectangle 19">
            <a:extLst>
              <a:ext uri="{FF2B5EF4-FFF2-40B4-BE49-F238E27FC236}">
                <a16:creationId xmlns:a16="http://schemas.microsoft.com/office/drawing/2014/main" id="{AC1AEAD1-B234-0EDF-F378-AC88FAF8541B}"/>
              </a:ext>
            </a:extLst>
          </p:cNvPr>
          <p:cNvSpPr/>
          <p:nvPr/>
        </p:nvSpPr>
        <p:spPr>
          <a:xfrm>
            <a:off x="5272465" y="2247899"/>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73279" y="6588332"/>
            <a:ext cx="4867577" cy="3367395"/>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pPr marL="342900" indent="-342900" algn="just">
              <a:buFont typeface="Arial" panose="020B0604020202020204" pitchFamily="34" charset="0"/>
              <a:buChar char="•"/>
            </a:pPr>
            <a:r>
              <a:rPr lang="fr-FR" sz="2000" b="1">
                <a:solidFill>
                  <a:srgbClr val="1F497D"/>
                </a:solidFill>
                <a:latin typeface="Calibri"/>
              </a:rPr>
              <a:t>Favoriser la gestion des eaux pluviales</a:t>
            </a:r>
          </a:p>
          <a:p>
            <a:pPr marL="342900" indent="-342900" algn="just">
              <a:buFont typeface="Arial" panose="020B0604020202020204" pitchFamily="34" charset="0"/>
              <a:buChar char="•"/>
            </a:pPr>
            <a:r>
              <a:rPr lang="fr-FR" sz="2000" b="1">
                <a:solidFill>
                  <a:srgbClr val="1F497D"/>
                </a:solidFill>
                <a:latin typeface="Calibri"/>
              </a:rPr>
              <a:t>Protéger la ressource en eau en limitant les rejets d'eaux non traitées vers les réseaux d'assainissement</a:t>
            </a:r>
          </a:p>
          <a:p>
            <a:pPr marL="342900" indent="-342900" algn="just">
              <a:buFont typeface="Arial" panose="020B0604020202020204" pitchFamily="34" charset="0"/>
              <a:buChar char="•"/>
            </a:pPr>
            <a:r>
              <a:rPr lang="fr-FR" sz="2000" b="1">
                <a:solidFill>
                  <a:srgbClr val="1F497D"/>
                </a:solidFill>
                <a:latin typeface="Calibri"/>
              </a:rPr>
              <a:t>Diminuer les besoins en bassins de rétention et d'écrêtement</a:t>
            </a:r>
          </a:p>
          <a:p>
            <a:pPr marL="342900" indent="-342900" algn="just">
              <a:buFont typeface="Arial" panose="020B0604020202020204" pitchFamily="34" charset="0"/>
              <a:buChar char="•"/>
            </a:pPr>
            <a:r>
              <a:rPr lang="fr-FR" sz="2000" b="1">
                <a:solidFill>
                  <a:srgbClr val="1F497D"/>
                </a:solidFill>
                <a:latin typeface="Calibri"/>
              </a:rPr>
              <a:t>Meilleure prise en compte de la résilience face au changement climatique </a:t>
            </a:r>
          </a:p>
        </p:txBody>
      </p:sp>
      <p:sp>
        <p:nvSpPr>
          <p:cNvPr id="2" name="Rectangle 1">
            <a:extLst>
              <a:ext uri="{FF2B5EF4-FFF2-40B4-BE49-F238E27FC236}">
                <a16:creationId xmlns:a16="http://schemas.microsoft.com/office/drawing/2014/main" id="{153404A9-CA35-6019-F3B1-6C460BFEB107}"/>
              </a:ext>
            </a:extLst>
          </p:cNvPr>
          <p:cNvSpPr/>
          <p:nvPr/>
        </p:nvSpPr>
        <p:spPr>
          <a:xfrm>
            <a:off x="273280" y="2069383"/>
            <a:ext cx="4867577" cy="1159752"/>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Métiers concernés :</a:t>
            </a:r>
            <a:r>
              <a:rPr lang="fr-FR" sz="2000" b="1">
                <a:solidFill>
                  <a:schemeClr val="tx2"/>
                </a:solidFill>
              </a:rPr>
              <a:t> Quais/VRD</a:t>
            </a:r>
            <a:endParaRPr lang="fr-FR" sz="2000" b="1" u="sng">
              <a:solidFill>
                <a:schemeClr val="tx2"/>
              </a:solidFill>
            </a:endParaRPr>
          </a:p>
        </p:txBody>
      </p:sp>
      <p:grpSp>
        <p:nvGrpSpPr>
          <p:cNvPr id="6" name="Groupe 5">
            <a:extLst>
              <a:ext uri="{FF2B5EF4-FFF2-40B4-BE49-F238E27FC236}">
                <a16:creationId xmlns:a16="http://schemas.microsoft.com/office/drawing/2014/main" id="{21B1C2FF-3BB2-8A77-DB7E-982C0F8C4AAA}"/>
              </a:ext>
            </a:extLst>
          </p:cNvPr>
          <p:cNvGrpSpPr/>
          <p:nvPr/>
        </p:nvGrpSpPr>
        <p:grpSpPr>
          <a:xfrm>
            <a:off x="5694921" y="2546361"/>
            <a:ext cx="11938285" cy="6919620"/>
            <a:chOff x="5971126" y="2407511"/>
            <a:chExt cx="10705500" cy="6478704"/>
          </a:xfrm>
        </p:grpSpPr>
        <p:pic>
          <p:nvPicPr>
            <p:cNvPr id="3" name="Image 2">
              <a:extLst>
                <a:ext uri="{FF2B5EF4-FFF2-40B4-BE49-F238E27FC236}">
                  <a16:creationId xmlns:a16="http://schemas.microsoft.com/office/drawing/2014/main" id="{19312349-FFB1-8C4C-B2D8-2282A005E064}"/>
                </a:ext>
              </a:extLst>
            </p:cNvPr>
            <p:cNvPicPr>
              <a:picLocks noChangeAspect="1"/>
            </p:cNvPicPr>
            <p:nvPr/>
          </p:nvPicPr>
          <p:blipFill>
            <a:blip r:embed="rId3"/>
            <a:stretch>
              <a:fillRect/>
            </a:stretch>
          </p:blipFill>
          <p:spPr>
            <a:xfrm>
              <a:off x="5971126" y="2407511"/>
              <a:ext cx="7041156" cy="461830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Image 4">
              <a:extLst>
                <a:ext uri="{FF2B5EF4-FFF2-40B4-BE49-F238E27FC236}">
                  <a16:creationId xmlns:a16="http://schemas.microsoft.com/office/drawing/2014/main" id="{73BCDDF4-1653-4D18-BE98-C91B3A436545}"/>
                </a:ext>
              </a:extLst>
            </p:cNvPr>
            <p:cNvPicPr>
              <a:picLocks noChangeAspect="1"/>
            </p:cNvPicPr>
            <p:nvPr/>
          </p:nvPicPr>
          <p:blipFill>
            <a:blip r:embed="rId4"/>
            <a:stretch>
              <a:fillRect/>
            </a:stretch>
          </p:blipFill>
          <p:spPr>
            <a:xfrm>
              <a:off x="10484008" y="4568227"/>
              <a:ext cx="6192618" cy="431798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sp>
        <p:nvSpPr>
          <p:cNvPr id="7" name="Rectangle 6">
            <a:extLst>
              <a:ext uri="{FF2B5EF4-FFF2-40B4-BE49-F238E27FC236}">
                <a16:creationId xmlns:a16="http://schemas.microsoft.com/office/drawing/2014/main" id="{61FDE10F-15E9-4355-70EE-5AE11B1955A2}"/>
              </a:ext>
            </a:extLst>
          </p:cNvPr>
          <p:cNvSpPr/>
          <p:nvPr/>
        </p:nvSpPr>
        <p:spPr>
          <a:xfrm>
            <a:off x="273279" y="3331323"/>
            <a:ext cx="4867577" cy="3154821"/>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 </a:t>
            </a:r>
          </a:p>
          <a:p>
            <a:r>
              <a:rPr lang="fr-FR" sz="2000" b="1">
                <a:solidFill>
                  <a:schemeClr val="tx2"/>
                </a:solidFill>
              </a:rPr>
              <a:t>La solution de quai infiltrant vise à favoriser l'infiltration des eaux en place par la mise en place de :</a:t>
            </a:r>
          </a:p>
          <a:p>
            <a:pPr marL="342900" indent="-342900">
              <a:buFont typeface="Arial" panose="020B0604020202020204" pitchFamily="34" charset="0"/>
              <a:buChar char="•"/>
            </a:pPr>
            <a:r>
              <a:rPr lang="fr-FR" sz="2000" b="1">
                <a:solidFill>
                  <a:schemeClr val="tx2"/>
                </a:solidFill>
              </a:rPr>
              <a:t>murs en L avec barbacanes;</a:t>
            </a:r>
          </a:p>
          <a:p>
            <a:pPr marL="342900" indent="-342900">
              <a:buFont typeface="Arial" panose="020B0604020202020204" pitchFamily="34" charset="0"/>
              <a:buChar char="•"/>
            </a:pPr>
            <a:r>
              <a:rPr lang="fr-FR" sz="2000" b="1">
                <a:solidFill>
                  <a:schemeClr val="tx2"/>
                </a:solidFill>
              </a:rPr>
              <a:t>structure sous quai d'infiltration (matériaux drainants, drain et géotextile, voire structure de rétention des eaux en nid alvéolaire).</a:t>
            </a:r>
          </a:p>
        </p:txBody>
      </p:sp>
      <p:sp>
        <p:nvSpPr>
          <p:cNvPr id="4" name="ZoneTexte 3">
            <a:extLst>
              <a:ext uri="{FF2B5EF4-FFF2-40B4-BE49-F238E27FC236}">
                <a16:creationId xmlns:a16="http://schemas.microsoft.com/office/drawing/2014/main" id="{A7AF65AD-E24B-E783-1A25-4A3A10E245EA}"/>
              </a:ext>
            </a:extLst>
          </p:cNvPr>
          <p:cNvSpPr txBox="1"/>
          <p:nvPr/>
        </p:nvSpPr>
        <p:spPr>
          <a:xfrm>
            <a:off x="16521193" y="527368"/>
            <a:ext cx="733104" cy="712495"/>
          </a:xfrm>
          <a:prstGeom prst="rect">
            <a:avLst/>
          </a:prstGeom>
          <a:noFill/>
        </p:spPr>
        <p:txBody>
          <a:bodyPr wrap="square" rtlCol="0">
            <a:spAutoFit/>
          </a:bodyPr>
          <a:lstStyle/>
          <a:p>
            <a:r>
              <a:rPr lang="fr-FR" sz="4000"/>
              <a:t>14</a:t>
            </a:r>
          </a:p>
        </p:txBody>
      </p:sp>
    </p:spTree>
    <p:extLst>
      <p:ext uri="{BB962C8B-B14F-4D97-AF65-F5344CB8AC3E}">
        <p14:creationId xmlns:p14="http://schemas.microsoft.com/office/powerpoint/2010/main" val="3538360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5056" y="110372"/>
            <a:ext cx="15688325" cy="1261371"/>
          </a:xfrm>
          <a:prstGeom prst="rect">
            <a:avLst/>
          </a:prstGeom>
        </p:spPr>
        <p:txBody>
          <a:bodyPr wrap="square" lIns="0" tIns="0" rIns="0" bIns="0" rtlCol="0" anchor="t">
            <a:spAutoFit/>
          </a:bodyPr>
          <a:lstStyle/>
          <a:p>
            <a:pPr>
              <a:lnSpc>
                <a:spcPts val="10199"/>
              </a:lnSpc>
              <a:spcBef>
                <a:spcPct val="0"/>
              </a:spcBef>
            </a:pPr>
            <a:r>
              <a:rPr lang="en-US" sz="8450" spc="-84" err="1">
                <a:solidFill>
                  <a:srgbClr val="00595F"/>
                </a:solidFill>
                <a:latin typeface="Raleway Bold"/>
              </a:rPr>
              <a:t>Sommaire</a:t>
            </a:r>
            <a:endParaRPr lang="fr-FR" err="1">
              <a:ea typeface="Calibri"/>
              <a:cs typeface="Calibri"/>
            </a:endParaRPr>
          </a:p>
        </p:txBody>
      </p:sp>
      <p:grpSp>
        <p:nvGrpSpPr>
          <p:cNvPr id="64" name="Groupe 63">
            <a:extLst>
              <a:ext uri="{FF2B5EF4-FFF2-40B4-BE49-F238E27FC236}">
                <a16:creationId xmlns:a16="http://schemas.microsoft.com/office/drawing/2014/main" id="{02EBAD1B-F15B-12E4-2962-1087793E4E7C}"/>
              </a:ext>
            </a:extLst>
          </p:cNvPr>
          <p:cNvGrpSpPr/>
          <p:nvPr/>
        </p:nvGrpSpPr>
        <p:grpSpPr>
          <a:xfrm>
            <a:off x="7732447" y="8804676"/>
            <a:ext cx="10139917" cy="1117855"/>
            <a:chOff x="53697" y="8721183"/>
            <a:chExt cx="10909537" cy="1202700"/>
          </a:xfrm>
        </p:grpSpPr>
        <p:sp>
          <p:nvSpPr>
            <p:cNvPr id="65" name="Freeform 11">
              <a:extLst>
                <a:ext uri="{FF2B5EF4-FFF2-40B4-BE49-F238E27FC236}">
                  <a16:creationId xmlns:a16="http://schemas.microsoft.com/office/drawing/2014/main" id="{227DEC8E-4881-8417-4473-825F7D09CB79}"/>
                </a:ext>
              </a:extLst>
            </p:cNvPr>
            <p:cNvSpPr/>
            <p:nvPr/>
          </p:nvSpPr>
          <p:spPr>
            <a:xfrm>
              <a:off x="53697" y="8931563"/>
              <a:ext cx="1325039" cy="935257"/>
            </a:xfrm>
            <a:custGeom>
              <a:avLst/>
              <a:gdLst/>
              <a:ahLst/>
              <a:cxnLst/>
              <a:rect l="l" t="t" r="r" b="b"/>
              <a:pathLst>
                <a:path w="1325039" h="935257">
                  <a:moveTo>
                    <a:pt x="0" y="0"/>
                  </a:moveTo>
                  <a:lnTo>
                    <a:pt x="1325039" y="0"/>
                  </a:lnTo>
                  <a:lnTo>
                    <a:pt x="1325039" y="935256"/>
                  </a:lnTo>
                  <a:lnTo>
                    <a:pt x="0" y="935256"/>
                  </a:lnTo>
                  <a:lnTo>
                    <a:pt x="0" y="0"/>
                  </a:lnTo>
                  <a:close/>
                </a:path>
              </a:pathLst>
            </a:custGeom>
            <a:blipFill>
              <a:blip r:embed="rId2"/>
              <a:stretch>
                <a:fillRect/>
              </a:stretch>
            </a:blipFill>
          </p:spPr>
          <p:txBody>
            <a:bodyPr/>
            <a:lstStyle/>
            <a:p>
              <a:endParaRPr lang="fr-FR"/>
            </a:p>
          </p:txBody>
        </p:sp>
        <p:sp>
          <p:nvSpPr>
            <p:cNvPr id="66" name="Freeform 12">
              <a:extLst>
                <a:ext uri="{FF2B5EF4-FFF2-40B4-BE49-F238E27FC236}">
                  <a16:creationId xmlns:a16="http://schemas.microsoft.com/office/drawing/2014/main" id="{6644CB8F-D93B-2EF6-A3C0-7F21CA4E15BB}"/>
                </a:ext>
              </a:extLst>
            </p:cNvPr>
            <p:cNvSpPr/>
            <p:nvPr/>
          </p:nvSpPr>
          <p:spPr>
            <a:xfrm>
              <a:off x="5954053" y="9089971"/>
              <a:ext cx="2141517" cy="682609"/>
            </a:xfrm>
            <a:custGeom>
              <a:avLst/>
              <a:gdLst/>
              <a:ahLst/>
              <a:cxnLst/>
              <a:rect l="l" t="t" r="r" b="b"/>
              <a:pathLst>
                <a:path w="2141517" h="682609">
                  <a:moveTo>
                    <a:pt x="0" y="0"/>
                  </a:moveTo>
                  <a:lnTo>
                    <a:pt x="2141517" y="0"/>
                  </a:lnTo>
                  <a:lnTo>
                    <a:pt x="2141517" y="682608"/>
                  </a:lnTo>
                  <a:lnTo>
                    <a:pt x="0" y="682608"/>
                  </a:lnTo>
                  <a:lnTo>
                    <a:pt x="0" y="0"/>
                  </a:lnTo>
                  <a:close/>
                </a:path>
              </a:pathLst>
            </a:custGeom>
            <a:blipFill>
              <a:blip r:embed="rId3"/>
              <a:stretch>
                <a:fillRect/>
              </a:stretch>
            </a:blipFill>
          </p:spPr>
          <p:txBody>
            <a:bodyPr/>
            <a:lstStyle/>
            <a:p>
              <a:endParaRPr lang="fr-FR"/>
            </a:p>
          </p:txBody>
        </p:sp>
        <p:sp>
          <p:nvSpPr>
            <p:cNvPr id="67" name="Freeform 13">
              <a:extLst>
                <a:ext uri="{FF2B5EF4-FFF2-40B4-BE49-F238E27FC236}">
                  <a16:creationId xmlns:a16="http://schemas.microsoft.com/office/drawing/2014/main" id="{6F219C6D-2D16-E41A-9180-0DA730EDD351}"/>
                </a:ext>
              </a:extLst>
            </p:cNvPr>
            <p:cNvSpPr/>
            <p:nvPr/>
          </p:nvSpPr>
          <p:spPr>
            <a:xfrm>
              <a:off x="8800633" y="9057887"/>
              <a:ext cx="2162601" cy="682609"/>
            </a:xfrm>
            <a:custGeom>
              <a:avLst/>
              <a:gdLst/>
              <a:ahLst/>
              <a:cxnLst/>
              <a:rect l="l" t="t" r="r" b="b"/>
              <a:pathLst>
                <a:path w="2162601" h="682609">
                  <a:moveTo>
                    <a:pt x="0" y="0"/>
                  </a:moveTo>
                  <a:lnTo>
                    <a:pt x="2162601" y="0"/>
                  </a:lnTo>
                  <a:lnTo>
                    <a:pt x="2162601" y="682608"/>
                  </a:lnTo>
                  <a:lnTo>
                    <a:pt x="0" y="682608"/>
                  </a:lnTo>
                  <a:lnTo>
                    <a:pt x="0" y="0"/>
                  </a:lnTo>
                  <a:close/>
                </a:path>
              </a:pathLst>
            </a:custGeom>
            <a:blipFill>
              <a:blip r:embed="rId4"/>
              <a:stretch>
                <a:fillRect/>
              </a:stretch>
            </a:blipFill>
          </p:spPr>
          <p:txBody>
            <a:bodyPr/>
            <a:lstStyle/>
            <a:p>
              <a:endParaRPr lang="fr-FR"/>
            </a:p>
          </p:txBody>
        </p:sp>
        <p:sp>
          <p:nvSpPr>
            <p:cNvPr id="68" name="Freeform 14">
              <a:extLst>
                <a:ext uri="{FF2B5EF4-FFF2-40B4-BE49-F238E27FC236}">
                  <a16:creationId xmlns:a16="http://schemas.microsoft.com/office/drawing/2014/main" id="{1CB1B4CB-78F7-DCD0-25B4-C2B97A5CDF36}"/>
                </a:ext>
              </a:extLst>
            </p:cNvPr>
            <p:cNvSpPr/>
            <p:nvPr/>
          </p:nvSpPr>
          <p:spPr>
            <a:xfrm>
              <a:off x="4033685" y="8721183"/>
              <a:ext cx="1391768" cy="1163513"/>
            </a:xfrm>
            <a:custGeom>
              <a:avLst/>
              <a:gdLst/>
              <a:ahLst/>
              <a:cxnLst/>
              <a:rect l="l" t="t" r="r" b="b"/>
              <a:pathLst>
                <a:path w="1391768" h="1391768">
                  <a:moveTo>
                    <a:pt x="0" y="0"/>
                  </a:moveTo>
                  <a:lnTo>
                    <a:pt x="1391768" y="0"/>
                  </a:lnTo>
                  <a:lnTo>
                    <a:pt x="1391768" y="1391768"/>
                  </a:lnTo>
                  <a:lnTo>
                    <a:pt x="0" y="1391768"/>
                  </a:lnTo>
                  <a:lnTo>
                    <a:pt x="0" y="0"/>
                  </a:lnTo>
                  <a:close/>
                </a:path>
              </a:pathLst>
            </a:custGeom>
            <a:blipFill>
              <a:blip r:embed="rId5"/>
              <a:stretch>
                <a:fillRect b="-19618"/>
              </a:stretch>
            </a:blipFill>
          </p:spPr>
          <p:txBody>
            <a:bodyPr/>
            <a:lstStyle/>
            <a:p>
              <a:endParaRPr lang="fr-FR"/>
            </a:p>
          </p:txBody>
        </p:sp>
        <p:sp>
          <p:nvSpPr>
            <p:cNvPr id="69" name="Freeform 8">
              <a:extLst>
                <a:ext uri="{FF2B5EF4-FFF2-40B4-BE49-F238E27FC236}">
                  <a16:creationId xmlns:a16="http://schemas.microsoft.com/office/drawing/2014/main" id="{7942C32B-B77B-C44A-3D6E-4976DED95A29}"/>
                </a:ext>
              </a:extLst>
            </p:cNvPr>
            <p:cNvSpPr/>
            <p:nvPr/>
          </p:nvSpPr>
          <p:spPr>
            <a:xfrm>
              <a:off x="2131922" y="8874499"/>
              <a:ext cx="1325039" cy="1049384"/>
            </a:xfrm>
            <a:custGeom>
              <a:avLst/>
              <a:gdLst/>
              <a:ahLst/>
              <a:cxnLst/>
              <a:rect l="l" t="t" r="r" b="b"/>
              <a:pathLst>
                <a:path w="2217011" h="1926326">
                  <a:moveTo>
                    <a:pt x="0" y="0"/>
                  </a:moveTo>
                  <a:lnTo>
                    <a:pt x="2217010" y="0"/>
                  </a:lnTo>
                  <a:lnTo>
                    <a:pt x="2217010" y="1926326"/>
                  </a:lnTo>
                  <a:lnTo>
                    <a:pt x="0" y="1926326"/>
                  </a:lnTo>
                  <a:lnTo>
                    <a:pt x="0" y="0"/>
                  </a:lnTo>
                  <a:close/>
                </a:path>
              </a:pathLst>
            </a:custGeom>
            <a:blipFill>
              <a:blip r:embed="rId6"/>
              <a:stretch>
                <a:fillRect/>
              </a:stretch>
            </a:blipFill>
          </p:spPr>
          <p:txBody>
            <a:bodyPr/>
            <a:lstStyle/>
            <a:p>
              <a:endParaRPr lang="fr-FR"/>
            </a:p>
          </p:txBody>
        </p:sp>
      </p:grpSp>
      <p:sp>
        <p:nvSpPr>
          <p:cNvPr id="3" name="TextBox 2">
            <a:extLst>
              <a:ext uri="{FF2B5EF4-FFF2-40B4-BE49-F238E27FC236}">
                <a16:creationId xmlns:a16="http://schemas.microsoft.com/office/drawing/2014/main" id="{7DE8BDAB-6B49-0617-8EB8-3C49BC2F2C0F}"/>
              </a:ext>
            </a:extLst>
          </p:cNvPr>
          <p:cNvSpPr txBox="1"/>
          <p:nvPr/>
        </p:nvSpPr>
        <p:spPr>
          <a:xfrm>
            <a:off x="5587006" y="3939684"/>
            <a:ext cx="9900382" cy="2411750"/>
          </a:xfrm>
          <a:prstGeom prst="rect">
            <a:avLst/>
          </a:prstGeom>
        </p:spPr>
        <p:txBody>
          <a:bodyPr wrap="square" lIns="0" tIns="0" rIns="0" bIns="0" rtlCol="0" anchor="t">
            <a:spAutoFit/>
          </a:bodyPr>
          <a:lstStyle/>
          <a:p>
            <a:pPr marL="742950" indent="-742950">
              <a:lnSpc>
                <a:spcPts val="10199"/>
              </a:lnSpc>
              <a:spcBef>
                <a:spcPct val="0"/>
              </a:spcBef>
              <a:buAutoNum type="arabicPeriod"/>
            </a:pPr>
            <a:r>
              <a:rPr lang="en-US" sz="4000" spc="-84">
                <a:solidFill>
                  <a:srgbClr val="00595F"/>
                </a:solidFill>
                <a:latin typeface="Raleway Bold"/>
              </a:rPr>
              <a:t>Solutions Quick Win</a:t>
            </a:r>
            <a:endParaRPr lang="fr-FR"/>
          </a:p>
          <a:p>
            <a:pPr>
              <a:lnSpc>
                <a:spcPts val="10199"/>
              </a:lnSpc>
              <a:spcBef>
                <a:spcPct val="0"/>
              </a:spcBef>
            </a:pPr>
            <a:r>
              <a:rPr lang="en-US" sz="4000" spc="-84">
                <a:solidFill>
                  <a:srgbClr val="00595F"/>
                </a:solidFill>
                <a:latin typeface="Raleway Bold"/>
              </a:rPr>
              <a:t>2. Solutions </a:t>
            </a:r>
            <a:r>
              <a:rPr lang="en-US" sz="4000" spc="-84" err="1">
                <a:solidFill>
                  <a:srgbClr val="00595F"/>
                </a:solidFill>
                <a:latin typeface="Raleway Bold"/>
              </a:rPr>
              <a:t>en</a:t>
            </a:r>
            <a:r>
              <a:rPr lang="en-US" sz="4000" spc="-84">
                <a:solidFill>
                  <a:srgbClr val="00595F"/>
                </a:solidFill>
                <a:latin typeface="Raleway Bold"/>
              </a:rPr>
              <a:t> ruptures</a:t>
            </a:r>
          </a:p>
        </p:txBody>
      </p:sp>
    </p:spTree>
    <p:extLst>
      <p:ext uri="{BB962C8B-B14F-4D97-AF65-F5344CB8AC3E}">
        <p14:creationId xmlns:p14="http://schemas.microsoft.com/office/powerpoint/2010/main" val="1214081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Planifier une gestion optimale de l’eau pour disposer les solutions aux meilleurs endroits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359820"/>
            <a:ext cx="13396530" cy="1165063"/>
          </a:xfrm>
          <a:prstGeom prst="rect">
            <a:avLst/>
          </a:prstGeom>
        </p:spPr>
        <p:txBody>
          <a:bodyPr wrap="square" lIns="0" tIns="0" rIns="0" bIns="0" rtlCol="0" anchor="t">
            <a:spAutoFit/>
          </a:bodyPr>
          <a:lstStyle/>
          <a:p>
            <a:pPr>
              <a:lnSpc>
                <a:spcPts val="10199"/>
              </a:lnSpc>
              <a:spcBef>
                <a:spcPct val="0"/>
              </a:spcBef>
            </a:pPr>
            <a:r>
              <a:rPr lang="en-US" sz="6000" b="1" spc="-84">
                <a:solidFill>
                  <a:srgbClr val="00595F"/>
                </a:solidFill>
                <a:latin typeface="Raleway"/>
              </a:rPr>
              <a:t>Gestion de </a:t>
            </a:r>
            <a:r>
              <a:rPr lang="en-US" sz="6000" b="1" spc="-84" err="1">
                <a:solidFill>
                  <a:srgbClr val="00595F"/>
                </a:solidFill>
                <a:latin typeface="Raleway"/>
              </a:rPr>
              <a:t>l’eau</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73279" y="3331323"/>
            <a:ext cx="4867577" cy="3726543"/>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err="1">
                <a:solidFill>
                  <a:schemeClr val="tx2"/>
                </a:solidFill>
              </a:rPr>
              <a:t>Méthod'O</a:t>
            </a:r>
            <a:r>
              <a:rPr lang="fr-FR" sz="2000" b="1">
                <a:solidFill>
                  <a:schemeClr val="tx2"/>
                </a:solidFill>
              </a:rPr>
              <a:t> est approche novatrice d'éco-planification du territoire, récompensée par le Grand Prix National de l'Ingénierie « climat » 2023. La </a:t>
            </a:r>
            <a:r>
              <a:rPr lang="fr-FR" sz="2000" b="1" err="1">
                <a:solidFill>
                  <a:schemeClr val="tx2"/>
                </a:solidFill>
              </a:rPr>
              <a:t>Méthod’O</a:t>
            </a:r>
            <a:r>
              <a:rPr lang="fr-FR" sz="2000" b="1">
                <a:solidFill>
                  <a:schemeClr val="tx2"/>
                </a:solidFill>
              </a:rPr>
              <a:t> offre une solution unique, adoptant une approche écosystémique et une démarche de co-construction d’une carte de potentialité d'action pour la gestion des eaux pluviales. La méthode est particulièrement adaptée aux projets d’infrastructure linéaire type plateforme ferroviaire.</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73279" y="7160054"/>
            <a:ext cx="4867577" cy="2885283"/>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pPr marL="274320" indent="-274320">
              <a:buFont typeface="Arial" panose="020B0604020202020204" pitchFamily="34" charset="0"/>
              <a:buChar char="•"/>
            </a:pPr>
            <a:r>
              <a:rPr lang="fr-FR" sz="2000" b="1">
                <a:solidFill>
                  <a:srgbClr val="192987"/>
                </a:solidFill>
              </a:rPr>
              <a:t>Disposer d’une cartographie détaillée de la capacité des lieux à gérer l’eau de pluie.</a:t>
            </a:r>
          </a:p>
          <a:p>
            <a:pPr marL="274320" indent="-274320">
              <a:buFont typeface="Arial" panose="020B0604020202020204" pitchFamily="34" charset="0"/>
              <a:buChar char="•"/>
            </a:pPr>
            <a:r>
              <a:rPr lang="fr-FR" sz="2000" b="1">
                <a:solidFill>
                  <a:srgbClr val="192987"/>
                </a:solidFill>
              </a:rPr>
              <a:t>Spécifier les endroits où les solutions de renaturation, biodiversité, hydrologie, sont les plus pertinentes – modéliser puis mesurer leurs effets.</a:t>
            </a:r>
            <a:endParaRPr lang="fr-FR" sz="2000" b="1">
              <a:solidFill>
                <a:srgbClr val="192987"/>
              </a:solidFill>
              <a:ea typeface="Calibri"/>
              <a:cs typeface="Calibri"/>
            </a:endParaRPr>
          </a:p>
        </p:txBody>
      </p:sp>
      <p:sp>
        <p:nvSpPr>
          <p:cNvPr id="4" name="Rectangle 3">
            <a:extLst>
              <a:ext uri="{FF2B5EF4-FFF2-40B4-BE49-F238E27FC236}">
                <a16:creationId xmlns:a16="http://schemas.microsoft.com/office/drawing/2014/main" id="{202713B9-AF6A-02A0-16BA-3B3020A96B96}"/>
              </a:ext>
            </a:extLst>
          </p:cNvPr>
          <p:cNvSpPr/>
          <p:nvPr/>
        </p:nvSpPr>
        <p:spPr>
          <a:xfrm>
            <a:off x="273280" y="2069383"/>
            <a:ext cx="4867577" cy="1159752"/>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Métiers concernés : </a:t>
            </a:r>
            <a:r>
              <a:rPr lang="fr-FR" sz="2000" b="1">
                <a:solidFill>
                  <a:schemeClr val="tx2"/>
                </a:solidFill>
              </a:rPr>
              <a:t>OA, OT, voie et abords et ouvrages hydraulique. </a:t>
            </a:r>
          </a:p>
        </p:txBody>
      </p:sp>
      <p:pic>
        <p:nvPicPr>
          <p:cNvPr id="3" name="Image 2">
            <a:extLst>
              <a:ext uri="{FF2B5EF4-FFF2-40B4-BE49-F238E27FC236}">
                <a16:creationId xmlns:a16="http://schemas.microsoft.com/office/drawing/2014/main" id="{6BDD596B-DCF7-3193-D58E-BAD8A0323E5C}"/>
              </a:ext>
            </a:extLst>
          </p:cNvPr>
          <p:cNvPicPr>
            <a:picLocks noChangeAspect="1"/>
          </p:cNvPicPr>
          <p:nvPr/>
        </p:nvPicPr>
        <p:blipFill>
          <a:blip r:embed="rId2"/>
          <a:stretch>
            <a:fillRect/>
          </a:stretch>
        </p:blipFill>
        <p:spPr>
          <a:xfrm>
            <a:off x="8360084" y="5404839"/>
            <a:ext cx="9709576" cy="4214648"/>
          </a:xfrm>
          <a:prstGeom prst="rect">
            <a:avLst/>
          </a:prstGeom>
        </p:spPr>
      </p:pic>
      <p:pic>
        <p:nvPicPr>
          <p:cNvPr id="2" name="Image 1">
            <a:extLst>
              <a:ext uri="{FF2B5EF4-FFF2-40B4-BE49-F238E27FC236}">
                <a16:creationId xmlns:a16="http://schemas.microsoft.com/office/drawing/2014/main" id="{166F715B-CD02-1F79-F850-733C7DE8C88E}"/>
              </a:ext>
            </a:extLst>
          </p:cNvPr>
          <p:cNvPicPr>
            <a:picLocks noChangeAspect="1"/>
          </p:cNvPicPr>
          <p:nvPr/>
        </p:nvPicPr>
        <p:blipFill>
          <a:blip r:embed="rId3"/>
          <a:stretch>
            <a:fillRect/>
          </a:stretch>
        </p:blipFill>
        <p:spPr>
          <a:xfrm>
            <a:off x="5261601" y="2302208"/>
            <a:ext cx="5907142" cy="3942490"/>
          </a:xfrm>
          <a:prstGeom prst="rect">
            <a:avLst/>
          </a:prstGeom>
        </p:spPr>
      </p:pic>
      <p:sp>
        <p:nvSpPr>
          <p:cNvPr id="5" name="ZoneTexte 4">
            <a:extLst>
              <a:ext uri="{FF2B5EF4-FFF2-40B4-BE49-F238E27FC236}">
                <a16:creationId xmlns:a16="http://schemas.microsoft.com/office/drawing/2014/main" id="{6DEA382C-1BD3-0591-2695-3DB4D7A12C04}"/>
              </a:ext>
            </a:extLst>
          </p:cNvPr>
          <p:cNvSpPr txBox="1"/>
          <p:nvPr/>
        </p:nvSpPr>
        <p:spPr>
          <a:xfrm>
            <a:off x="16521193" y="527368"/>
            <a:ext cx="733104" cy="712495"/>
          </a:xfrm>
          <a:prstGeom prst="rect">
            <a:avLst/>
          </a:prstGeom>
          <a:noFill/>
        </p:spPr>
        <p:txBody>
          <a:bodyPr wrap="square" rtlCol="0">
            <a:spAutoFit/>
          </a:bodyPr>
          <a:lstStyle/>
          <a:p>
            <a:r>
              <a:rPr lang="fr-FR" sz="4000"/>
              <a:t>15</a:t>
            </a:r>
          </a:p>
        </p:txBody>
      </p:sp>
    </p:spTree>
    <p:extLst>
      <p:ext uri="{BB962C8B-B14F-4D97-AF65-F5344CB8AC3E}">
        <p14:creationId xmlns:p14="http://schemas.microsoft.com/office/powerpoint/2010/main" val="1035387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6827902"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Base vie alimentée par panneaux solaires - Inciter aux ENR pour les installations de chantier</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1116945" y="458972"/>
            <a:ext cx="15397805"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Energie</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Alimenter en électricité les installations de chantier de façon autonome par panneaux solaires.</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pPr marL="274320" indent="-274320">
              <a:buFont typeface="Arial" panose="020B0604020202020204" pitchFamily="34" charset="0"/>
              <a:buChar char="•"/>
            </a:pPr>
            <a:r>
              <a:rPr lang="fr-FR" sz="2000" b="1">
                <a:solidFill>
                  <a:srgbClr val="192987"/>
                </a:solidFill>
              </a:rPr>
              <a:t>Autoconsommation</a:t>
            </a:r>
          </a:p>
          <a:p>
            <a:pPr marL="274320" indent="-274320">
              <a:buFont typeface="Arial" panose="020B0604020202020204" pitchFamily="34" charset="0"/>
              <a:buChar char="•"/>
            </a:pPr>
            <a:r>
              <a:rPr lang="fr-FR" sz="2000" b="1">
                <a:solidFill>
                  <a:srgbClr val="192987"/>
                </a:solidFill>
                <a:ea typeface="Calibri"/>
                <a:cs typeface="Calibri"/>
              </a:rPr>
              <a:t>Gain économique substantiel par le non raccordement du chantier au réseau électrique</a:t>
            </a:r>
          </a:p>
          <a:p>
            <a:pPr marL="274320" indent="-274320">
              <a:buFont typeface="Arial" panose="020B0604020202020204" pitchFamily="34" charset="0"/>
              <a:buChar char="•"/>
            </a:pPr>
            <a:r>
              <a:rPr lang="fr-FR" sz="2000" b="1">
                <a:solidFill>
                  <a:srgbClr val="192987"/>
                </a:solidFill>
              </a:rPr>
              <a:t>Réduction de l’empreinte Carbone</a:t>
            </a:r>
          </a:p>
          <a:p>
            <a:pPr marL="274320" indent="-274320">
              <a:buFont typeface="Arial" panose="020B0604020202020204" pitchFamily="34" charset="0"/>
              <a:buChar char="•"/>
            </a:pPr>
            <a:endParaRPr lang="fr-FR" sz="2000" b="1">
              <a:solidFill>
                <a:srgbClr val="192987"/>
              </a:solidFill>
            </a:endParaRPr>
          </a:p>
          <a:p>
            <a:pPr marL="274320" indent="-274320">
              <a:buFont typeface="Arial" panose="020B0604020202020204" pitchFamily="34" charset="0"/>
              <a:buChar char="•"/>
            </a:pPr>
            <a:endParaRPr lang="fr-FR" sz="2000" b="1">
              <a:solidFill>
                <a:srgbClr val="192987"/>
              </a:solidFill>
              <a:ea typeface="Calibri"/>
              <a:cs typeface="Calibri"/>
            </a:endParaRP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Voies et abords</a:t>
            </a:r>
          </a:p>
        </p:txBody>
      </p:sp>
      <p:pic>
        <p:nvPicPr>
          <p:cNvPr id="14" name="Image 13" descr="Une image contenant plein air, ciel, maison, propriété&#10;&#10;Description générée automatiquement">
            <a:extLst>
              <a:ext uri="{FF2B5EF4-FFF2-40B4-BE49-F238E27FC236}">
                <a16:creationId xmlns:a16="http://schemas.microsoft.com/office/drawing/2014/main" id="{0EAD5934-3D75-6E31-38A2-ADB3CE3679EE}"/>
              </a:ext>
            </a:extLst>
          </p:cNvPr>
          <p:cNvPicPr>
            <a:picLocks noChangeAspect="1"/>
          </p:cNvPicPr>
          <p:nvPr/>
        </p:nvPicPr>
        <p:blipFill rotWithShape="1">
          <a:blip r:embed="rId2">
            <a:extLst>
              <a:ext uri="{28A0092B-C50C-407E-A947-70E740481C1C}">
                <a14:useLocalDpi xmlns:a14="http://schemas.microsoft.com/office/drawing/2010/main" val="0"/>
              </a:ext>
            </a:extLst>
          </a:blip>
          <a:srcRect b="17978"/>
          <a:stretch/>
        </p:blipFill>
        <p:spPr>
          <a:xfrm>
            <a:off x="8361272" y="2292503"/>
            <a:ext cx="6414467" cy="3946876"/>
          </a:xfrm>
          <a:prstGeom prst="rect">
            <a:avLst/>
          </a:prstGeom>
        </p:spPr>
      </p:pic>
      <p:pic>
        <p:nvPicPr>
          <p:cNvPr id="3" name="Image 2" descr="Une image contenant plein air, ciel, énergie solaire, panneau solaire&#10;&#10;Description générée automatiquement">
            <a:extLst>
              <a:ext uri="{FF2B5EF4-FFF2-40B4-BE49-F238E27FC236}">
                <a16:creationId xmlns:a16="http://schemas.microsoft.com/office/drawing/2014/main" id="{28B9F3BF-4C25-E8F2-32A6-FC0BCD4FF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202" y="6239380"/>
            <a:ext cx="5838720" cy="3296052"/>
          </a:xfrm>
          <a:prstGeom prst="rect">
            <a:avLst/>
          </a:prstGeom>
        </p:spPr>
      </p:pic>
      <p:pic>
        <p:nvPicPr>
          <p:cNvPr id="12" name="Image 11" descr="Une image contenant plein air, énergie solaire, panneau solaire, Parabole solaire&#10;&#10;Description générée automatiquement">
            <a:extLst>
              <a:ext uri="{FF2B5EF4-FFF2-40B4-BE49-F238E27FC236}">
                <a16:creationId xmlns:a16="http://schemas.microsoft.com/office/drawing/2014/main" id="{8854CA31-60B5-4E9A-7114-3D5D5D4B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7161" y="6239379"/>
            <a:ext cx="4376648" cy="3275192"/>
          </a:xfrm>
          <a:prstGeom prst="rect">
            <a:avLst/>
          </a:prstGeom>
        </p:spPr>
      </p:pic>
      <p:sp>
        <p:nvSpPr>
          <p:cNvPr id="2" name="ZoneTexte 1">
            <a:extLst>
              <a:ext uri="{FF2B5EF4-FFF2-40B4-BE49-F238E27FC236}">
                <a16:creationId xmlns:a16="http://schemas.microsoft.com/office/drawing/2014/main" id="{A7407232-D2CB-3DEC-2943-053F4663CF7F}"/>
              </a:ext>
            </a:extLst>
          </p:cNvPr>
          <p:cNvSpPr txBox="1"/>
          <p:nvPr/>
        </p:nvSpPr>
        <p:spPr>
          <a:xfrm>
            <a:off x="16521193" y="527368"/>
            <a:ext cx="733104" cy="712495"/>
          </a:xfrm>
          <a:prstGeom prst="rect">
            <a:avLst/>
          </a:prstGeom>
          <a:noFill/>
        </p:spPr>
        <p:txBody>
          <a:bodyPr wrap="square" rtlCol="0">
            <a:spAutoFit/>
          </a:bodyPr>
          <a:lstStyle/>
          <a:p>
            <a:r>
              <a:rPr lang="fr-FR" sz="4000"/>
              <a:t>16</a:t>
            </a:r>
          </a:p>
        </p:txBody>
      </p:sp>
    </p:spTree>
    <p:extLst>
      <p:ext uri="{BB962C8B-B14F-4D97-AF65-F5344CB8AC3E}">
        <p14:creationId xmlns:p14="http://schemas.microsoft.com/office/powerpoint/2010/main" val="590626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6497754"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Feu violet de heurtoir alimentée par PV : Le solaire pour certains équipements ferroviaires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0" y="471330"/>
            <a:ext cx="15397805"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Energie</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3882520"/>
            <a:ext cx="4867577" cy="235685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Permet non seulement une alimentation propre mais également d’éviter de grands linéaires de câbles, caniveaux, etc. pour desservir uniquement un seul équipement en bout de voie. </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pPr marL="274320" indent="-274320">
              <a:buFont typeface="Arial" panose="020B0604020202020204" pitchFamily="34" charset="0"/>
              <a:buChar char="•"/>
            </a:pPr>
            <a:r>
              <a:rPr lang="fr-FR" sz="2000" b="1">
                <a:solidFill>
                  <a:srgbClr val="192987"/>
                </a:solidFill>
              </a:rPr>
              <a:t>S’affranchit de consommation de matières premières (câbles, béton de caniveaux, etc.)</a:t>
            </a:r>
          </a:p>
          <a:p>
            <a:pPr marL="274320" indent="-274320">
              <a:buFont typeface="Arial" panose="020B0604020202020204" pitchFamily="34" charset="0"/>
              <a:buChar char="•"/>
            </a:pPr>
            <a:r>
              <a:rPr lang="fr-FR" sz="2000" b="1">
                <a:solidFill>
                  <a:srgbClr val="192987"/>
                </a:solidFill>
                <a:ea typeface="Calibri"/>
                <a:cs typeface="Calibri"/>
              </a:rPr>
              <a:t>Gain économique substantiel</a:t>
            </a:r>
          </a:p>
          <a:p>
            <a:pPr marL="274320" indent="-274320">
              <a:buFont typeface="Arial" panose="020B0604020202020204" pitchFamily="34" charset="0"/>
              <a:buChar char="•"/>
            </a:pPr>
            <a:r>
              <a:rPr lang="fr-FR" sz="2000" b="1">
                <a:solidFill>
                  <a:srgbClr val="192987"/>
                </a:solidFill>
              </a:rPr>
              <a:t>Réduction de l’empreinte Carbone</a:t>
            </a:r>
          </a:p>
          <a:p>
            <a:pPr marL="274320" indent="-274320">
              <a:buFont typeface="Arial" panose="020B0604020202020204" pitchFamily="34" charset="0"/>
              <a:buChar char="•"/>
            </a:pPr>
            <a:endParaRPr lang="fr-FR" sz="2000" b="1">
              <a:solidFill>
                <a:srgbClr val="192987"/>
              </a:solidFill>
            </a:endParaRPr>
          </a:p>
          <a:p>
            <a:pPr marL="274320" indent="-274320">
              <a:buFont typeface="Arial" panose="020B0604020202020204" pitchFamily="34" charset="0"/>
              <a:buChar char="•"/>
            </a:pPr>
            <a:endParaRPr lang="fr-FR" sz="2000" b="1">
              <a:solidFill>
                <a:srgbClr val="192987"/>
              </a:solidFill>
              <a:ea typeface="Calibri"/>
              <a:cs typeface="Calibri"/>
            </a:endParaRP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4830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Voies et abords</a:t>
            </a:r>
          </a:p>
        </p:txBody>
      </p:sp>
      <p:pic>
        <p:nvPicPr>
          <p:cNvPr id="3" name="Image 2" descr="Une image contenant plein air, ciel, plante, arbre&#10;&#10;Description générée automatiquement">
            <a:extLst>
              <a:ext uri="{FF2B5EF4-FFF2-40B4-BE49-F238E27FC236}">
                <a16:creationId xmlns:a16="http://schemas.microsoft.com/office/drawing/2014/main" id="{50428D95-EA57-595A-C6A5-FB3EFB1C27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1720" y="2627948"/>
            <a:ext cx="4983241" cy="6644321"/>
          </a:xfrm>
          <a:prstGeom prst="rect">
            <a:avLst/>
          </a:prstGeom>
        </p:spPr>
      </p:pic>
      <p:pic>
        <p:nvPicPr>
          <p:cNvPr id="6" name="Image 5" descr="Une image contenant plein air, ciel, herbe, canon&#10;&#10;Description générée automatiquement">
            <a:extLst>
              <a:ext uri="{FF2B5EF4-FFF2-40B4-BE49-F238E27FC236}">
                <a16:creationId xmlns:a16="http://schemas.microsoft.com/office/drawing/2014/main" id="{929567B9-77B2-E775-78EF-401940D32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1041" y="2627949"/>
            <a:ext cx="4983241" cy="6644321"/>
          </a:xfrm>
          <a:prstGeom prst="rect">
            <a:avLst/>
          </a:prstGeom>
        </p:spPr>
      </p:pic>
      <p:sp>
        <p:nvSpPr>
          <p:cNvPr id="2" name="ZoneTexte 1">
            <a:extLst>
              <a:ext uri="{FF2B5EF4-FFF2-40B4-BE49-F238E27FC236}">
                <a16:creationId xmlns:a16="http://schemas.microsoft.com/office/drawing/2014/main" id="{9C4B6211-6FED-2B7C-FE3E-6CC81ABD783C}"/>
              </a:ext>
            </a:extLst>
          </p:cNvPr>
          <p:cNvSpPr txBox="1"/>
          <p:nvPr/>
        </p:nvSpPr>
        <p:spPr>
          <a:xfrm>
            <a:off x="16521193" y="527368"/>
            <a:ext cx="733104" cy="712495"/>
          </a:xfrm>
          <a:prstGeom prst="rect">
            <a:avLst/>
          </a:prstGeom>
          <a:noFill/>
        </p:spPr>
        <p:txBody>
          <a:bodyPr wrap="square" rtlCol="0">
            <a:spAutoFit/>
          </a:bodyPr>
          <a:lstStyle/>
          <a:p>
            <a:r>
              <a:rPr lang="fr-FR" sz="4000"/>
              <a:t>17</a:t>
            </a:r>
          </a:p>
        </p:txBody>
      </p:sp>
    </p:spTree>
    <p:extLst>
      <p:ext uri="{BB962C8B-B14F-4D97-AF65-F5344CB8AC3E}">
        <p14:creationId xmlns:p14="http://schemas.microsoft.com/office/powerpoint/2010/main" val="222459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Bornes de recharges pour vélos et VE : Intégrer les nouvelles mobilités décarbonées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0" y="471330"/>
            <a:ext cx="15397805"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Energie</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Développer les points de recharge des mobilités alternatives dans les centres d’attractivité </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pPr marL="274320" indent="-274320">
              <a:buFont typeface="Arial" panose="020B0604020202020204" pitchFamily="34" charset="0"/>
              <a:buChar char="•"/>
            </a:pPr>
            <a:r>
              <a:rPr lang="fr-FR" sz="2000" b="1">
                <a:solidFill>
                  <a:srgbClr val="192987"/>
                </a:solidFill>
              </a:rPr>
              <a:t>Favorise les mobilités décarbonées</a:t>
            </a:r>
          </a:p>
          <a:p>
            <a:pPr marL="274320" indent="-274320">
              <a:buFont typeface="Arial" panose="020B0604020202020204" pitchFamily="34" charset="0"/>
              <a:buChar char="•"/>
            </a:pPr>
            <a:r>
              <a:rPr lang="fr-FR" sz="2000" b="1">
                <a:solidFill>
                  <a:srgbClr val="192987"/>
                </a:solidFill>
              </a:rPr>
              <a:t>Réduction de l’empreinte Carbone</a:t>
            </a:r>
          </a:p>
          <a:p>
            <a:pPr marL="274320" indent="-274320">
              <a:buFont typeface="Arial" panose="020B0604020202020204" pitchFamily="34" charset="0"/>
              <a:buChar char="•"/>
            </a:pPr>
            <a:r>
              <a:rPr lang="fr-FR" sz="2000" b="1">
                <a:solidFill>
                  <a:srgbClr val="192987"/>
                </a:solidFill>
              </a:rPr>
              <a:t>Renforce l’attractivité du site</a:t>
            </a:r>
          </a:p>
          <a:p>
            <a:pPr marL="274320" indent="-274320">
              <a:buFont typeface="Arial" panose="020B0604020202020204" pitchFamily="34" charset="0"/>
              <a:buChar char="•"/>
            </a:pPr>
            <a:endParaRPr lang="fr-FR" sz="2000" b="1">
              <a:solidFill>
                <a:srgbClr val="192987"/>
              </a:solidFill>
            </a:endParaRPr>
          </a:p>
          <a:p>
            <a:pPr marL="274320" indent="-274320">
              <a:buFont typeface="Arial" panose="020B0604020202020204" pitchFamily="34" charset="0"/>
              <a:buChar char="•"/>
            </a:pPr>
            <a:endParaRPr lang="fr-FR" sz="2000" b="1">
              <a:solidFill>
                <a:srgbClr val="192987"/>
              </a:solidFill>
              <a:ea typeface="Calibri"/>
              <a:cs typeface="Calibri"/>
            </a:endParaRP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Bâtiment</a:t>
            </a:r>
          </a:p>
        </p:txBody>
      </p:sp>
      <p:pic>
        <p:nvPicPr>
          <p:cNvPr id="6" name="Image 5" descr="Une image contenant acier, fer, fils électriques, machine&#10;&#10;Description générée automatiquement">
            <a:extLst>
              <a:ext uri="{FF2B5EF4-FFF2-40B4-BE49-F238E27FC236}">
                <a16:creationId xmlns:a16="http://schemas.microsoft.com/office/drawing/2014/main" id="{D19FB2CE-4362-B03E-6CB5-B80A5BE0B8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1160" y="2476500"/>
            <a:ext cx="6964680" cy="5223510"/>
          </a:xfrm>
          <a:prstGeom prst="rect">
            <a:avLst/>
          </a:prstGeom>
        </p:spPr>
      </p:pic>
      <p:pic>
        <p:nvPicPr>
          <p:cNvPr id="12" name="Image 11" descr="Une image contenant véhicule, Véhicule terrestre, roue, plein air&#10;&#10;Description générée automatiquement">
            <a:extLst>
              <a:ext uri="{FF2B5EF4-FFF2-40B4-BE49-F238E27FC236}">
                <a16:creationId xmlns:a16="http://schemas.microsoft.com/office/drawing/2014/main" id="{7AE3B9F1-07A6-7A47-9B2B-82BEDBA2E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7120" y="5057140"/>
            <a:ext cx="6614160" cy="4409440"/>
          </a:xfrm>
          <a:prstGeom prst="rect">
            <a:avLst/>
          </a:prstGeom>
        </p:spPr>
      </p:pic>
      <p:sp>
        <p:nvSpPr>
          <p:cNvPr id="2" name="ZoneTexte 1">
            <a:extLst>
              <a:ext uri="{FF2B5EF4-FFF2-40B4-BE49-F238E27FC236}">
                <a16:creationId xmlns:a16="http://schemas.microsoft.com/office/drawing/2014/main" id="{E4E26985-A989-CEAA-33AF-1DB3987CB85C}"/>
              </a:ext>
            </a:extLst>
          </p:cNvPr>
          <p:cNvSpPr txBox="1"/>
          <p:nvPr/>
        </p:nvSpPr>
        <p:spPr>
          <a:xfrm>
            <a:off x="16521193" y="527368"/>
            <a:ext cx="733104" cy="712495"/>
          </a:xfrm>
          <a:prstGeom prst="rect">
            <a:avLst/>
          </a:prstGeom>
          <a:noFill/>
        </p:spPr>
        <p:txBody>
          <a:bodyPr wrap="square" rtlCol="0">
            <a:spAutoFit/>
          </a:bodyPr>
          <a:lstStyle/>
          <a:p>
            <a:r>
              <a:rPr lang="fr-FR" sz="4000"/>
              <a:t>18</a:t>
            </a:r>
          </a:p>
        </p:txBody>
      </p:sp>
    </p:spTree>
    <p:extLst>
      <p:ext uri="{BB962C8B-B14F-4D97-AF65-F5344CB8AC3E}">
        <p14:creationId xmlns:p14="http://schemas.microsoft.com/office/powerpoint/2010/main" val="2717599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Réemploi d’équipements énergétiques existants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Energie</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a:solidFill>
                  <a:schemeClr val="tx2"/>
                </a:solidFill>
              </a:rPr>
              <a:t>Etude de la réutilisation des équipements existants (</a:t>
            </a:r>
            <a:r>
              <a:rPr lang="fr-FR" sz="2400" b="1" err="1">
                <a:solidFill>
                  <a:schemeClr val="tx2"/>
                </a:solidFill>
              </a:rPr>
              <a:t>retrofit</a:t>
            </a:r>
            <a:r>
              <a:rPr lang="fr-FR" sz="2400" b="1">
                <a:solidFill>
                  <a:schemeClr val="tx2"/>
                </a:solidFill>
              </a:rPr>
              <a:t> Pompe à chaleur ou Groupes frigorifiques) suivant leur vétusté</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400" b="1">
              <a:solidFill>
                <a:schemeClr val="tx2"/>
              </a:solidFill>
            </a:endParaRPr>
          </a:p>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Prolongement de l’utilisation d’un équipement plutôt que création d’un déchet et consommation de ressources pour un équipement neuf</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Bâtiment</a:t>
            </a:r>
          </a:p>
        </p:txBody>
      </p:sp>
      <p:pic>
        <p:nvPicPr>
          <p:cNvPr id="1026" name="Picture 2">
            <a:extLst>
              <a:ext uri="{FF2B5EF4-FFF2-40B4-BE49-F238E27FC236}">
                <a16:creationId xmlns:a16="http://schemas.microsoft.com/office/drawing/2014/main" id="{86B66B59-9B53-6DA8-AF0E-15FFF8087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6740" y="2405142"/>
            <a:ext cx="3996812" cy="5330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8BDC7BC-4FFE-C637-4A95-F1A17F688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6637" y="2405142"/>
            <a:ext cx="3996812" cy="53301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7425DC3-3DFC-B1F4-4629-7538CD671F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72849" y="2405142"/>
            <a:ext cx="3996811" cy="533017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EA13D9D8-2FAC-8C2F-9B0C-2B2A4B2100BA}"/>
              </a:ext>
            </a:extLst>
          </p:cNvPr>
          <p:cNvSpPr txBox="1"/>
          <p:nvPr/>
        </p:nvSpPr>
        <p:spPr>
          <a:xfrm>
            <a:off x="7329268" y="8331779"/>
            <a:ext cx="10044332" cy="369332"/>
          </a:xfrm>
          <a:prstGeom prst="rect">
            <a:avLst/>
          </a:prstGeom>
          <a:noFill/>
        </p:spPr>
        <p:txBody>
          <a:bodyPr wrap="square" rtlCol="0">
            <a:spAutoFit/>
          </a:bodyPr>
          <a:lstStyle/>
          <a:p>
            <a:r>
              <a:rPr lang="fr-FR"/>
              <a:t>Groupes froids remis à niveau et réemployés sur des bâtiments industriels</a:t>
            </a:r>
          </a:p>
        </p:txBody>
      </p:sp>
      <p:sp>
        <p:nvSpPr>
          <p:cNvPr id="2" name="ZoneTexte 1">
            <a:extLst>
              <a:ext uri="{FF2B5EF4-FFF2-40B4-BE49-F238E27FC236}">
                <a16:creationId xmlns:a16="http://schemas.microsoft.com/office/drawing/2014/main" id="{D054238E-31B1-4D4C-F931-D910BFD1046B}"/>
              </a:ext>
            </a:extLst>
          </p:cNvPr>
          <p:cNvSpPr txBox="1"/>
          <p:nvPr/>
        </p:nvSpPr>
        <p:spPr>
          <a:xfrm>
            <a:off x="16521193" y="527368"/>
            <a:ext cx="733104" cy="707886"/>
          </a:xfrm>
          <a:prstGeom prst="rect">
            <a:avLst/>
          </a:prstGeom>
          <a:noFill/>
        </p:spPr>
        <p:txBody>
          <a:bodyPr wrap="square" rtlCol="0">
            <a:spAutoFit/>
          </a:bodyPr>
          <a:lstStyle/>
          <a:p>
            <a:r>
              <a:rPr lang="fr-FR" sz="4000"/>
              <a:t>19</a:t>
            </a:r>
          </a:p>
        </p:txBody>
      </p:sp>
    </p:spTree>
    <p:extLst>
      <p:ext uri="{BB962C8B-B14F-4D97-AF65-F5344CB8AC3E}">
        <p14:creationId xmlns:p14="http://schemas.microsoft.com/office/powerpoint/2010/main" val="2751227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Pilotage automatique du chauffage des centres de maintenance</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Energie</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a:solidFill>
                  <a:schemeClr val="tx2"/>
                </a:solidFill>
              </a:rPr>
              <a:t>Asservissement du fonctionnement des systèmes de chauffage à l’ouverture des portes des hangars</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304884"/>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r>
              <a:rPr lang="fr-FR" b="1">
                <a:solidFill>
                  <a:schemeClr val="tx2"/>
                </a:solidFill>
              </a:rPr>
              <a:t>v</a:t>
            </a: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Baisse de la consommation énergétique</a:t>
            </a:r>
          </a:p>
          <a:p>
            <a:pPr marL="274638" indent="-274638">
              <a:buFont typeface="Arial" panose="020B0604020202020204" pitchFamily="34" charset="0"/>
              <a:buChar char="•"/>
            </a:pPr>
            <a:r>
              <a:rPr lang="fr-FR" sz="2400" b="1">
                <a:solidFill>
                  <a:srgbClr val="192987"/>
                </a:solidFill>
              </a:rPr>
              <a:t>Diminution des émissions de CO</a:t>
            </a:r>
            <a:r>
              <a:rPr lang="fr-FR" sz="2400" b="1" baseline="-25000">
                <a:solidFill>
                  <a:srgbClr val="192987"/>
                </a:solidFill>
              </a:rPr>
              <a:t>2</a:t>
            </a:r>
          </a:p>
          <a:p>
            <a:pPr marL="274638" indent="-274638">
              <a:buFont typeface="Arial" panose="020B0604020202020204" pitchFamily="34" charset="0"/>
              <a:buChar char="•"/>
            </a:pPr>
            <a:r>
              <a:rPr lang="fr-FR" sz="2400" b="1">
                <a:solidFill>
                  <a:srgbClr val="192987"/>
                </a:solidFill>
              </a:rPr>
              <a:t>Confort thermique du bâtiment</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Bâtiment</a:t>
            </a:r>
          </a:p>
        </p:txBody>
      </p:sp>
      <p:pic>
        <p:nvPicPr>
          <p:cNvPr id="1026" name="Image 0" descr="SET_image_3col_142x60mm.jpg">
            <a:extLst>
              <a:ext uri="{FF2B5EF4-FFF2-40B4-BE49-F238E27FC236}">
                <a16:creationId xmlns:a16="http://schemas.microsoft.com/office/drawing/2014/main" id="{C2C7A764-468F-CC96-2B82-91B86B275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3072" y="2757060"/>
            <a:ext cx="12439898" cy="524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7151DD74-3ECC-FC41-EE96-986E3D25024F}"/>
              </a:ext>
            </a:extLst>
          </p:cNvPr>
          <p:cNvSpPr txBox="1"/>
          <p:nvPr/>
        </p:nvSpPr>
        <p:spPr>
          <a:xfrm>
            <a:off x="7329268" y="8331779"/>
            <a:ext cx="10044332" cy="369332"/>
          </a:xfrm>
          <a:prstGeom prst="rect">
            <a:avLst/>
          </a:prstGeom>
          <a:noFill/>
        </p:spPr>
        <p:txBody>
          <a:bodyPr wrap="square" rtlCol="0">
            <a:spAutoFit/>
          </a:bodyPr>
          <a:lstStyle/>
          <a:p>
            <a:r>
              <a:rPr lang="fr-FR"/>
              <a:t>Le C2MI de Béziers, équipé par un système d’asservissement des systèmes de chauffage</a:t>
            </a:r>
          </a:p>
        </p:txBody>
      </p:sp>
      <p:sp>
        <p:nvSpPr>
          <p:cNvPr id="2" name="ZoneTexte 1">
            <a:extLst>
              <a:ext uri="{FF2B5EF4-FFF2-40B4-BE49-F238E27FC236}">
                <a16:creationId xmlns:a16="http://schemas.microsoft.com/office/drawing/2014/main" id="{032B638A-E15F-8DE8-7AC1-2CA368B48E6C}"/>
              </a:ext>
            </a:extLst>
          </p:cNvPr>
          <p:cNvSpPr txBox="1"/>
          <p:nvPr/>
        </p:nvSpPr>
        <p:spPr>
          <a:xfrm>
            <a:off x="16521193" y="527368"/>
            <a:ext cx="733104" cy="712495"/>
          </a:xfrm>
          <a:prstGeom prst="rect">
            <a:avLst/>
          </a:prstGeom>
          <a:noFill/>
        </p:spPr>
        <p:txBody>
          <a:bodyPr wrap="square" rtlCol="0">
            <a:spAutoFit/>
          </a:bodyPr>
          <a:lstStyle/>
          <a:p>
            <a:r>
              <a:rPr lang="fr-FR" sz="4000"/>
              <a:t>20</a:t>
            </a:r>
          </a:p>
        </p:txBody>
      </p:sp>
    </p:spTree>
    <p:extLst>
      <p:ext uri="{BB962C8B-B14F-4D97-AF65-F5344CB8AC3E}">
        <p14:creationId xmlns:p14="http://schemas.microsoft.com/office/powerpoint/2010/main" val="1653170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Récupération et réutilisation des eaux grises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a:solidFill>
                  <a:srgbClr val="00595F"/>
                </a:solidFill>
                <a:latin typeface="Raleway"/>
              </a:rPr>
              <a:t>Eau</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a:solidFill>
                  <a:schemeClr val="tx2"/>
                </a:solidFill>
              </a:rPr>
              <a:t>Récupération et réutilisation des eaux grises</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a typeface="Calibri"/>
              <a:cs typeface="Calibri"/>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Réduction des consommations d’eau potable pour les usages qui le permettent</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Bâtiment</a:t>
            </a:r>
          </a:p>
        </p:txBody>
      </p:sp>
      <p:pic>
        <p:nvPicPr>
          <p:cNvPr id="2" name="Image 1" descr="Une image contenant machine, intérieur, mur, ingénierie&#10;&#10;Description générée automatiquement">
            <a:extLst>
              <a:ext uri="{FF2B5EF4-FFF2-40B4-BE49-F238E27FC236}">
                <a16:creationId xmlns:a16="http://schemas.microsoft.com/office/drawing/2014/main" id="{0C0A2E52-0723-6FF9-E743-3C4D7BB7A0DE}"/>
              </a:ext>
            </a:extLst>
          </p:cNvPr>
          <p:cNvPicPr>
            <a:picLocks noChangeAspect="1"/>
          </p:cNvPicPr>
          <p:nvPr/>
        </p:nvPicPr>
        <p:blipFill>
          <a:blip r:embed="rId2"/>
          <a:stretch>
            <a:fillRect/>
          </a:stretch>
        </p:blipFill>
        <p:spPr>
          <a:xfrm>
            <a:off x="7546075" y="2294530"/>
            <a:ext cx="8279641" cy="6346208"/>
          </a:xfrm>
          <a:prstGeom prst="rect">
            <a:avLst/>
          </a:prstGeom>
        </p:spPr>
      </p:pic>
      <p:sp>
        <p:nvSpPr>
          <p:cNvPr id="6" name="ZoneTexte 5">
            <a:extLst>
              <a:ext uri="{FF2B5EF4-FFF2-40B4-BE49-F238E27FC236}">
                <a16:creationId xmlns:a16="http://schemas.microsoft.com/office/drawing/2014/main" id="{2465BF45-4CCD-D493-17C2-D02A5AEEA5C2}"/>
              </a:ext>
            </a:extLst>
          </p:cNvPr>
          <p:cNvSpPr txBox="1"/>
          <p:nvPr/>
        </p:nvSpPr>
        <p:spPr>
          <a:xfrm>
            <a:off x="6922883" y="8919799"/>
            <a:ext cx="9819982" cy="369332"/>
          </a:xfrm>
          <a:prstGeom prst="rect">
            <a:avLst/>
          </a:prstGeom>
          <a:noFill/>
        </p:spPr>
        <p:txBody>
          <a:bodyPr wrap="square" lIns="91440" tIns="45720" rIns="91440" bIns="45720" rtlCol="0" anchor="t">
            <a:spAutoFit/>
          </a:bodyPr>
          <a:lstStyle/>
          <a:p>
            <a:r>
              <a:rPr lang="fr-FR"/>
              <a:t>Installation de traitement des eaux grises - </a:t>
            </a:r>
            <a:r>
              <a:rPr lang="fr-FR" err="1"/>
              <a:t>Sustainable</a:t>
            </a:r>
            <a:r>
              <a:rPr lang="fr-FR"/>
              <a:t> </a:t>
            </a:r>
            <a:r>
              <a:rPr lang="fr-FR" err="1"/>
              <a:t>Sanitation</a:t>
            </a:r>
            <a:r>
              <a:rPr lang="fr-FR"/>
              <a:t> Alliance, mai 2011</a:t>
            </a:r>
          </a:p>
        </p:txBody>
      </p:sp>
      <p:sp>
        <p:nvSpPr>
          <p:cNvPr id="3" name="ZoneTexte 2">
            <a:extLst>
              <a:ext uri="{FF2B5EF4-FFF2-40B4-BE49-F238E27FC236}">
                <a16:creationId xmlns:a16="http://schemas.microsoft.com/office/drawing/2014/main" id="{91E1955E-3E5D-C9BA-1DAB-5FA4014E7A66}"/>
              </a:ext>
            </a:extLst>
          </p:cNvPr>
          <p:cNvSpPr txBox="1"/>
          <p:nvPr/>
        </p:nvSpPr>
        <p:spPr>
          <a:xfrm>
            <a:off x="16521193" y="527368"/>
            <a:ext cx="733104" cy="712495"/>
          </a:xfrm>
          <a:prstGeom prst="rect">
            <a:avLst/>
          </a:prstGeom>
          <a:noFill/>
        </p:spPr>
        <p:txBody>
          <a:bodyPr wrap="square" rtlCol="0">
            <a:spAutoFit/>
          </a:bodyPr>
          <a:lstStyle/>
          <a:p>
            <a:r>
              <a:rPr lang="fr-FR" sz="4000"/>
              <a:t>21</a:t>
            </a:r>
          </a:p>
        </p:txBody>
      </p:sp>
    </p:spTree>
    <p:extLst>
      <p:ext uri="{BB962C8B-B14F-4D97-AF65-F5344CB8AC3E}">
        <p14:creationId xmlns:p14="http://schemas.microsoft.com/office/powerpoint/2010/main" val="366722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Récupération de chaleur fatale</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Energie</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a:solidFill>
                  <a:schemeClr val="tx2"/>
                </a:solidFill>
              </a:rPr>
              <a:t>Récupération de calories sur équipements process (aspiration centralisée, air comprimé, …)</a:t>
            </a:r>
          </a:p>
        </p:txBody>
      </p:sp>
      <p:sp>
        <p:nvSpPr>
          <p:cNvPr id="20" name="Rectangle 19">
            <a:extLst>
              <a:ext uri="{FF2B5EF4-FFF2-40B4-BE49-F238E27FC236}">
                <a16:creationId xmlns:a16="http://schemas.microsoft.com/office/drawing/2014/main" id="{AC1AEAD1-B234-0EDF-F378-AC88FAF8541B}"/>
              </a:ext>
            </a:extLst>
          </p:cNvPr>
          <p:cNvSpPr/>
          <p:nvPr/>
        </p:nvSpPr>
        <p:spPr>
          <a:xfrm>
            <a:off x="5391574" y="2288843"/>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r>
              <a:rPr lang="fr-FR" b="1">
                <a:solidFill>
                  <a:schemeClr val="tx2"/>
                </a:solidFill>
              </a:rPr>
              <a:t>v</a:t>
            </a: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Economie d’énergies</a:t>
            </a:r>
          </a:p>
          <a:p>
            <a:pPr marL="274638" indent="-274638">
              <a:buFont typeface="Arial" panose="020B0604020202020204" pitchFamily="34" charset="0"/>
              <a:buChar char="•"/>
            </a:pPr>
            <a:r>
              <a:rPr lang="fr-FR" sz="2400" b="1">
                <a:solidFill>
                  <a:srgbClr val="192987"/>
                </a:solidFill>
              </a:rPr>
              <a:t>Diminution des émissions carbone</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bâtiment</a:t>
            </a:r>
          </a:p>
        </p:txBody>
      </p:sp>
      <p:pic>
        <p:nvPicPr>
          <p:cNvPr id="5" name="Image 4">
            <a:extLst>
              <a:ext uri="{FF2B5EF4-FFF2-40B4-BE49-F238E27FC236}">
                <a16:creationId xmlns:a16="http://schemas.microsoft.com/office/drawing/2014/main" id="{EE0B0CD8-2A7F-B5E0-7F00-ABE8602FF084}"/>
              </a:ext>
            </a:extLst>
          </p:cNvPr>
          <p:cNvPicPr>
            <a:picLocks noChangeAspect="1"/>
          </p:cNvPicPr>
          <p:nvPr/>
        </p:nvPicPr>
        <p:blipFill>
          <a:blip r:embed="rId3"/>
          <a:stretch>
            <a:fillRect/>
          </a:stretch>
        </p:blipFill>
        <p:spPr>
          <a:xfrm>
            <a:off x="7761545" y="2724874"/>
            <a:ext cx="8280560" cy="5548653"/>
          </a:xfrm>
          <a:prstGeom prst="rect">
            <a:avLst/>
          </a:prstGeom>
        </p:spPr>
      </p:pic>
      <p:sp>
        <p:nvSpPr>
          <p:cNvPr id="6" name="ZoneTexte 5">
            <a:extLst>
              <a:ext uri="{FF2B5EF4-FFF2-40B4-BE49-F238E27FC236}">
                <a16:creationId xmlns:a16="http://schemas.microsoft.com/office/drawing/2014/main" id="{6223C04F-9CD9-0F3D-2A16-6202FB3D42E6}"/>
              </a:ext>
            </a:extLst>
          </p:cNvPr>
          <p:cNvSpPr txBox="1"/>
          <p:nvPr/>
        </p:nvSpPr>
        <p:spPr>
          <a:xfrm>
            <a:off x="7722277" y="8516445"/>
            <a:ext cx="8430091" cy="369332"/>
          </a:xfrm>
          <a:prstGeom prst="rect">
            <a:avLst/>
          </a:prstGeom>
          <a:noFill/>
        </p:spPr>
        <p:txBody>
          <a:bodyPr wrap="square" rtlCol="0">
            <a:spAutoFit/>
          </a:bodyPr>
          <a:lstStyle/>
          <a:p>
            <a:r>
              <a:rPr lang="fr-FR"/>
              <a:t>Intégration d'une batterie d'échange sur le rejet de l'installation d'aspiration centralisée</a:t>
            </a:r>
          </a:p>
        </p:txBody>
      </p:sp>
      <p:sp>
        <p:nvSpPr>
          <p:cNvPr id="2" name="ZoneTexte 1">
            <a:extLst>
              <a:ext uri="{FF2B5EF4-FFF2-40B4-BE49-F238E27FC236}">
                <a16:creationId xmlns:a16="http://schemas.microsoft.com/office/drawing/2014/main" id="{9121CDC9-AA35-0502-FA14-1BABA7F335A2}"/>
              </a:ext>
            </a:extLst>
          </p:cNvPr>
          <p:cNvSpPr txBox="1"/>
          <p:nvPr/>
        </p:nvSpPr>
        <p:spPr>
          <a:xfrm>
            <a:off x="16521193" y="527368"/>
            <a:ext cx="733104" cy="712495"/>
          </a:xfrm>
          <a:prstGeom prst="rect">
            <a:avLst/>
          </a:prstGeom>
          <a:noFill/>
        </p:spPr>
        <p:txBody>
          <a:bodyPr wrap="square" rtlCol="0">
            <a:spAutoFit/>
          </a:bodyPr>
          <a:lstStyle/>
          <a:p>
            <a:r>
              <a:rPr lang="fr-FR" sz="4000"/>
              <a:t>22</a:t>
            </a:r>
          </a:p>
        </p:txBody>
      </p:sp>
    </p:spTree>
    <p:extLst>
      <p:ext uri="{BB962C8B-B14F-4D97-AF65-F5344CB8AC3E}">
        <p14:creationId xmlns:p14="http://schemas.microsoft.com/office/powerpoint/2010/main" val="3812161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Limitation du recours au rafraichissement actif</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Energie</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a:solidFill>
                  <a:schemeClr val="tx2"/>
                </a:solidFill>
              </a:rPr>
              <a:t>Utilisation de brasseurs d’air ou d’humidificateurs adiabatiques</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6" y="2288843"/>
            <a:ext cx="12196714" cy="7268716"/>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Réduction des consommations énergétiques liée à la consommation de froid</a:t>
            </a:r>
          </a:p>
          <a:p>
            <a:pPr marL="274638" indent="-274638">
              <a:buFont typeface="Arial" panose="020B0604020202020204" pitchFamily="34" charset="0"/>
              <a:buChar char="•"/>
            </a:pPr>
            <a:r>
              <a:rPr lang="fr-FR" sz="2400" b="1">
                <a:solidFill>
                  <a:srgbClr val="192987"/>
                </a:solidFill>
              </a:rPr>
              <a:t>Confort dans les bâtiments</a:t>
            </a:r>
          </a:p>
          <a:p>
            <a:pPr marL="274638" indent="-274638">
              <a:buFont typeface="Arial" panose="020B0604020202020204" pitchFamily="34" charset="0"/>
              <a:buChar char="•"/>
            </a:pPr>
            <a:r>
              <a:rPr lang="fr-FR" sz="2400" b="1">
                <a:solidFill>
                  <a:srgbClr val="192987"/>
                </a:solidFill>
              </a:rPr>
              <a:t>Evitement du recours aux fluides frigorigènes nocifs pour la couche d’ozone</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bâtiment</a:t>
            </a:r>
          </a:p>
        </p:txBody>
      </p:sp>
      <p:pic>
        <p:nvPicPr>
          <p:cNvPr id="6" name="Image 5" descr="Une image contenant diagramme, ligne, texte, Plan&#10;&#10;Description générée automatiquement">
            <a:extLst>
              <a:ext uri="{FF2B5EF4-FFF2-40B4-BE49-F238E27FC236}">
                <a16:creationId xmlns:a16="http://schemas.microsoft.com/office/drawing/2014/main" id="{22F56AC1-2E66-644D-4E75-5FB151FF0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1807" y="2883057"/>
            <a:ext cx="11907912" cy="4801270"/>
          </a:xfrm>
          <a:prstGeom prst="rect">
            <a:avLst/>
          </a:prstGeom>
        </p:spPr>
      </p:pic>
      <p:sp>
        <p:nvSpPr>
          <p:cNvPr id="7" name="ZoneTexte 6">
            <a:extLst>
              <a:ext uri="{FF2B5EF4-FFF2-40B4-BE49-F238E27FC236}">
                <a16:creationId xmlns:a16="http://schemas.microsoft.com/office/drawing/2014/main" id="{D24F36EB-A39C-F4EB-9780-28D4900C4149}"/>
              </a:ext>
            </a:extLst>
          </p:cNvPr>
          <p:cNvSpPr txBox="1"/>
          <p:nvPr/>
        </p:nvSpPr>
        <p:spPr>
          <a:xfrm>
            <a:off x="7892716" y="8185558"/>
            <a:ext cx="8946312" cy="369332"/>
          </a:xfrm>
          <a:prstGeom prst="rect">
            <a:avLst/>
          </a:prstGeom>
          <a:noFill/>
        </p:spPr>
        <p:txBody>
          <a:bodyPr wrap="square" rtlCol="0">
            <a:spAutoFit/>
          </a:bodyPr>
          <a:lstStyle/>
          <a:p>
            <a:r>
              <a:rPr lang="fr-FR"/>
              <a:t>Module de refroidissement adiabatique (en jaune) couplé à une centrale de traitement d’air</a:t>
            </a:r>
          </a:p>
        </p:txBody>
      </p:sp>
      <p:sp>
        <p:nvSpPr>
          <p:cNvPr id="2" name="ZoneTexte 1">
            <a:extLst>
              <a:ext uri="{FF2B5EF4-FFF2-40B4-BE49-F238E27FC236}">
                <a16:creationId xmlns:a16="http://schemas.microsoft.com/office/drawing/2014/main" id="{9BB63CF9-CB09-3D60-15A4-5F622E909A40}"/>
              </a:ext>
            </a:extLst>
          </p:cNvPr>
          <p:cNvSpPr txBox="1"/>
          <p:nvPr/>
        </p:nvSpPr>
        <p:spPr>
          <a:xfrm>
            <a:off x="16521193" y="527368"/>
            <a:ext cx="733104" cy="712495"/>
          </a:xfrm>
          <a:prstGeom prst="rect">
            <a:avLst/>
          </a:prstGeom>
          <a:noFill/>
        </p:spPr>
        <p:txBody>
          <a:bodyPr wrap="square" rtlCol="0">
            <a:spAutoFit/>
          </a:bodyPr>
          <a:lstStyle/>
          <a:p>
            <a:r>
              <a:rPr lang="fr-FR" sz="4000"/>
              <a:t>23</a:t>
            </a:r>
          </a:p>
        </p:txBody>
      </p:sp>
    </p:spTree>
    <p:extLst>
      <p:ext uri="{BB962C8B-B14F-4D97-AF65-F5344CB8AC3E}">
        <p14:creationId xmlns:p14="http://schemas.microsoft.com/office/powerpoint/2010/main" val="1138986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Labellisation bâtiment régionale</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Energie</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a:solidFill>
                  <a:schemeClr val="tx2"/>
                </a:solidFill>
              </a:rPr>
              <a:t>Recherche d’une labellisation régionale type « Bâtiment Durable Occitanie », « Bâtiment Durable </a:t>
            </a:r>
            <a:r>
              <a:rPr lang="fr-FR" sz="2400" b="1" err="1">
                <a:solidFill>
                  <a:schemeClr val="tx2"/>
                </a:solidFill>
              </a:rPr>
              <a:t>Méditerrannéen</a:t>
            </a:r>
            <a:r>
              <a:rPr lang="fr-FR" sz="2400" b="1">
                <a:solidFill>
                  <a:schemeClr val="tx2"/>
                </a:solidFill>
              </a:rPr>
              <a:t> »</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r>
              <a:rPr lang="fr-FR" b="1">
                <a:solidFill>
                  <a:schemeClr val="tx2"/>
                </a:solidFill>
              </a:rPr>
              <a:t>v</a:t>
            </a: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Vision globale de la stratégie énergétique et environnementale du bâtiment</a:t>
            </a:r>
          </a:p>
          <a:p>
            <a:pPr marL="274638" indent="-274638">
              <a:buFont typeface="Arial" panose="020B0604020202020204" pitchFamily="34" charset="0"/>
              <a:buChar char="•"/>
            </a:pPr>
            <a:r>
              <a:rPr lang="fr-FR" sz="2400" b="1">
                <a:solidFill>
                  <a:srgbClr val="192987"/>
                </a:solidFill>
              </a:rPr>
              <a:t>Réduction des consommations énergétiques</a:t>
            </a:r>
          </a:p>
          <a:p>
            <a:pPr marL="274638" indent="-274638">
              <a:buFont typeface="Arial" panose="020B0604020202020204" pitchFamily="34" charset="0"/>
              <a:buChar char="•"/>
            </a:pPr>
            <a:r>
              <a:rPr lang="fr-FR" sz="2400" b="1">
                <a:solidFill>
                  <a:srgbClr val="192987"/>
                </a:solidFill>
              </a:rPr>
              <a:t>Valorisation des actions menées et retour d’expérience.</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bâtiment</a:t>
            </a:r>
          </a:p>
        </p:txBody>
      </p:sp>
      <p:pic>
        <p:nvPicPr>
          <p:cNvPr id="1026" name="Picture 2">
            <a:extLst>
              <a:ext uri="{FF2B5EF4-FFF2-40B4-BE49-F238E27FC236}">
                <a16:creationId xmlns:a16="http://schemas.microsoft.com/office/drawing/2014/main" id="{7BE2EF5B-1A54-BE8B-58C6-634DF373B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389" y="2547961"/>
            <a:ext cx="9963150" cy="615315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F6A09C0A-3DDA-7D17-5B93-103272E35E83}"/>
              </a:ext>
            </a:extLst>
          </p:cNvPr>
          <p:cNvPicPr>
            <a:picLocks noChangeAspect="1"/>
          </p:cNvPicPr>
          <p:nvPr/>
        </p:nvPicPr>
        <p:blipFill>
          <a:blip r:embed="rId3"/>
          <a:stretch>
            <a:fillRect/>
          </a:stretch>
        </p:blipFill>
        <p:spPr>
          <a:xfrm>
            <a:off x="5750858" y="2724874"/>
            <a:ext cx="1574882" cy="1422921"/>
          </a:xfrm>
          <a:prstGeom prst="rect">
            <a:avLst/>
          </a:prstGeom>
        </p:spPr>
      </p:pic>
      <p:sp>
        <p:nvSpPr>
          <p:cNvPr id="6" name="ZoneTexte 5">
            <a:extLst>
              <a:ext uri="{FF2B5EF4-FFF2-40B4-BE49-F238E27FC236}">
                <a16:creationId xmlns:a16="http://schemas.microsoft.com/office/drawing/2014/main" id="{0E42AA19-28E7-4FE9-B2DE-7C9989285EE0}"/>
              </a:ext>
            </a:extLst>
          </p:cNvPr>
          <p:cNvSpPr txBox="1"/>
          <p:nvPr/>
        </p:nvSpPr>
        <p:spPr>
          <a:xfrm>
            <a:off x="5984077" y="8952477"/>
            <a:ext cx="11967411" cy="369332"/>
          </a:xfrm>
          <a:prstGeom prst="rect">
            <a:avLst/>
          </a:prstGeom>
          <a:noFill/>
        </p:spPr>
        <p:txBody>
          <a:bodyPr wrap="square" rtlCol="0">
            <a:spAutoFit/>
          </a:bodyPr>
          <a:lstStyle/>
          <a:p>
            <a:r>
              <a:rPr lang="fr-FR"/>
              <a:t>Bâtiment de commande centralisée du réseau – Toulouse. Labellisé bâtiment durable Occitanie bronze en novembre 2022</a:t>
            </a:r>
          </a:p>
        </p:txBody>
      </p:sp>
      <p:sp>
        <p:nvSpPr>
          <p:cNvPr id="2" name="ZoneTexte 1">
            <a:extLst>
              <a:ext uri="{FF2B5EF4-FFF2-40B4-BE49-F238E27FC236}">
                <a16:creationId xmlns:a16="http://schemas.microsoft.com/office/drawing/2014/main" id="{81B56F28-47BD-7E77-79B3-A22728B98BEC}"/>
              </a:ext>
            </a:extLst>
          </p:cNvPr>
          <p:cNvSpPr txBox="1"/>
          <p:nvPr/>
        </p:nvSpPr>
        <p:spPr>
          <a:xfrm>
            <a:off x="16521193" y="527368"/>
            <a:ext cx="733104" cy="712495"/>
          </a:xfrm>
          <a:prstGeom prst="rect">
            <a:avLst/>
          </a:prstGeom>
          <a:noFill/>
        </p:spPr>
        <p:txBody>
          <a:bodyPr wrap="square" rtlCol="0">
            <a:spAutoFit/>
          </a:bodyPr>
          <a:lstStyle/>
          <a:p>
            <a:r>
              <a:rPr lang="fr-FR" sz="4000"/>
              <a:t>24</a:t>
            </a:r>
          </a:p>
        </p:txBody>
      </p:sp>
    </p:spTree>
    <p:extLst>
      <p:ext uri="{BB962C8B-B14F-4D97-AF65-F5344CB8AC3E}">
        <p14:creationId xmlns:p14="http://schemas.microsoft.com/office/powerpoint/2010/main" val="28272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5056" y="110372"/>
            <a:ext cx="15688325" cy="1240276"/>
          </a:xfrm>
          <a:prstGeom prst="rect">
            <a:avLst/>
          </a:prstGeom>
        </p:spPr>
        <p:txBody>
          <a:bodyPr wrap="square" lIns="0" tIns="0" rIns="0" bIns="0" rtlCol="0" anchor="t">
            <a:spAutoFit/>
          </a:bodyPr>
          <a:lstStyle/>
          <a:p>
            <a:pPr algn="ctr">
              <a:lnSpc>
                <a:spcPts val="10199"/>
              </a:lnSpc>
              <a:spcBef>
                <a:spcPct val="0"/>
              </a:spcBef>
            </a:pPr>
            <a:r>
              <a:rPr lang="en-US" sz="8450" spc="-84">
                <a:solidFill>
                  <a:srgbClr val="00595F"/>
                </a:solidFill>
                <a:latin typeface="Raleway Bold"/>
              </a:rPr>
              <a:t>Un </a:t>
            </a:r>
            <a:r>
              <a:rPr lang="en-US" sz="8450" spc="-84" err="1">
                <a:solidFill>
                  <a:srgbClr val="00595F"/>
                </a:solidFill>
                <a:latin typeface="Raleway Bold"/>
              </a:rPr>
              <a:t>outil</a:t>
            </a:r>
            <a:r>
              <a:rPr lang="en-US" sz="8450" spc="-84">
                <a:solidFill>
                  <a:srgbClr val="00595F"/>
                </a:solidFill>
                <a:latin typeface="Raleway Bold"/>
              </a:rPr>
              <a:t> </a:t>
            </a:r>
            <a:r>
              <a:rPr lang="en-US" sz="8450" spc="-84" err="1">
                <a:solidFill>
                  <a:srgbClr val="00595F"/>
                </a:solidFill>
                <a:latin typeface="Raleway Bold"/>
              </a:rPr>
              <a:t>d'aide</a:t>
            </a:r>
            <a:r>
              <a:rPr lang="en-US" sz="8450" spc="-84">
                <a:solidFill>
                  <a:srgbClr val="00595F"/>
                </a:solidFill>
                <a:latin typeface="Raleway Bold"/>
              </a:rPr>
              <a:t> à la </a:t>
            </a:r>
            <a:r>
              <a:rPr lang="en-US" sz="8450" spc="-84" err="1">
                <a:solidFill>
                  <a:srgbClr val="00595F"/>
                </a:solidFill>
                <a:latin typeface="Raleway Bold"/>
              </a:rPr>
              <a:t>réfléxion</a:t>
            </a:r>
          </a:p>
        </p:txBody>
      </p:sp>
      <p:grpSp>
        <p:nvGrpSpPr>
          <p:cNvPr id="64" name="Groupe 63">
            <a:extLst>
              <a:ext uri="{FF2B5EF4-FFF2-40B4-BE49-F238E27FC236}">
                <a16:creationId xmlns:a16="http://schemas.microsoft.com/office/drawing/2014/main" id="{02EBAD1B-F15B-12E4-2962-1087793E4E7C}"/>
              </a:ext>
            </a:extLst>
          </p:cNvPr>
          <p:cNvGrpSpPr/>
          <p:nvPr/>
        </p:nvGrpSpPr>
        <p:grpSpPr>
          <a:xfrm>
            <a:off x="7732447" y="8804676"/>
            <a:ext cx="10139917" cy="1117855"/>
            <a:chOff x="53697" y="8721183"/>
            <a:chExt cx="10909537" cy="1202700"/>
          </a:xfrm>
        </p:grpSpPr>
        <p:sp>
          <p:nvSpPr>
            <p:cNvPr id="65" name="Freeform 11">
              <a:extLst>
                <a:ext uri="{FF2B5EF4-FFF2-40B4-BE49-F238E27FC236}">
                  <a16:creationId xmlns:a16="http://schemas.microsoft.com/office/drawing/2014/main" id="{227DEC8E-4881-8417-4473-825F7D09CB79}"/>
                </a:ext>
              </a:extLst>
            </p:cNvPr>
            <p:cNvSpPr/>
            <p:nvPr/>
          </p:nvSpPr>
          <p:spPr>
            <a:xfrm>
              <a:off x="53697" y="8931563"/>
              <a:ext cx="1325039" cy="935257"/>
            </a:xfrm>
            <a:custGeom>
              <a:avLst/>
              <a:gdLst/>
              <a:ahLst/>
              <a:cxnLst/>
              <a:rect l="l" t="t" r="r" b="b"/>
              <a:pathLst>
                <a:path w="1325039" h="935257">
                  <a:moveTo>
                    <a:pt x="0" y="0"/>
                  </a:moveTo>
                  <a:lnTo>
                    <a:pt x="1325039" y="0"/>
                  </a:lnTo>
                  <a:lnTo>
                    <a:pt x="1325039" y="935256"/>
                  </a:lnTo>
                  <a:lnTo>
                    <a:pt x="0" y="935256"/>
                  </a:lnTo>
                  <a:lnTo>
                    <a:pt x="0" y="0"/>
                  </a:lnTo>
                  <a:close/>
                </a:path>
              </a:pathLst>
            </a:custGeom>
            <a:blipFill>
              <a:blip r:embed="rId2"/>
              <a:stretch>
                <a:fillRect/>
              </a:stretch>
            </a:blipFill>
          </p:spPr>
          <p:txBody>
            <a:bodyPr/>
            <a:lstStyle/>
            <a:p>
              <a:endParaRPr lang="fr-FR"/>
            </a:p>
          </p:txBody>
        </p:sp>
        <p:sp>
          <p:nvSpPr>
            <p:cNvPr id="66" name="Freeform 12">
              <a:extLst>
                <a:ext uri="{FF2B5EF4-FFF2-40B4-BE49-F238E27FC236}">
                  <a16:creationId xmlns:a16="http://schemas.microsoft.com/office/drawing/2014/main" id="{6644CB8F-D93B-2EF6-A3C0-7F21CA4E15BB}"/>
                </a:ext>
              </a:extLst>
            </p:cNvPr>
            <p:cNvSpPr/>
            <p:nvPr/>
          </p:nvSpPr>
          <p:spPr>
            <a:xfrm>
              <a:off x="5954053" y="9089971"/>
              <a:ext cx="2141517" cy="682609"/>
            </a:xfrm>
            <a:custGeom>
              <a:avLst/>
              <a:gdLst/>
              <a:ahLst/>
              <a:cxnLst/>
              <a:rect l="l" t="t" r="r" b="b"/>
              <a:pathLst>
                <a:path w="2141517" h="682609">
                  <a:moveTo>
                    <a:pt x="0" y="0"/>
                  </a:moveTo>
                  <a:lnTo>
                    <a:pt x="2141517" y="0"/>
                  </a:lnTo>
                  <a:lnTo>
                    <a:pt x="2141517" y="682608"/>
                  </a:lnTo>
                  <a:lnTo>
                    <a:pt x="0" y="682608"/>
                  </a:lnTo>
                  <a:lnTo>
                    <a:pt x="0" y="0"/>
                  </a:lnTo>
                  <a:close/>
                </a:path>
              </a:pathLst>
            </a:custGeom>
            <a:blipFill>
              <a:blip r:embed="rId3"/>
              <a:stretch>
                <a:fillRect/>
              </a:stretch>
            </a:blipFill>
          </p:spPr>
          <p:txBody>
            <a:bodyPr/>
            <a:lstStyle/>
            <a:p>
              <a:endParaRPr lang="fr-FR"/>
            </a:p>
          </p:txBody>
        </p:sp>
        <p:sp>
          <p:nvSpPr>
            <p:cNvPr id="67" name="Freeform 13">
              <a:extLst>
                <a:ext uri="{FF2B5EF4-FFF2-40B4-BE49-F238E27FC236}">
                  <a16:creationId xmlns:a16="http://schemas.microsoft.com/office/drawing/2014/main" id="{6F219C6D-2D16-E41A-9180-0DA730EDD351}"/>
                </a:ext>
              </a:extLst>
            </p:cNvPr>
            <p:cNvSpPr/>
            <p:nvPr/>
          </p:nvSpPr>
          <p:spPr>
            <a:xfrm>
              <a:off x="8800633" y="9057887"/>
              <a:ext cx="2162601" cy="682609"/>
            </a:xfrm>
            <a:custGeom>
              <a:avLst/>
              <a:gdLst/>
              <a:ahLst/>
              <a:cxnLst/>
              <a:rect l="l" t="t" r="r" b="b"/>
              <a:pathLst>
                <a:path w="2162601" h="682609">
                  <a:moveTo>
                    <a:pt x="0" y="0"/>
                  </a:moveTo>
                  <a:lnTo>
                    <a:pt x="2162601" y="0"/>
                  </a:lnTo>
                  <a:lnTo>
                    <a:pt x="2162601" y="682608"/>
                  </a:lnTo>
                  <a:lnTo>
                    <a:pt x="0" y="682608"/>
                  </a:lnTo>
                  <a:lnTo>
                    <a:pt x="0" y="0"/>
                  </a:lnTo>
                  <a:close/>
                </a:path>
              </a:pathLst>
            </a:custGeom>
            <a:blipFill>
              <a:blip r:embed="rId4"/>
              <a:stretch>
                <a:fillRect/>
              </a:stretch>
            </a:blipFill>
          </p:spPr>
          <p:txBody>
            <a:bodyPr/>
            <a:lstStyle/>
            <a:p>
              <a:endParaRPr lang="fr-FR"/>
            </a:p>
          </p:txBody>
        </p:sp>
        <p:sp>
          <p:nvSpPr>
            <p:cNvPr id="68" name="Freeform 14">
              <a:extLst>
                <a:ext uri="{FF2B5EF4-FFF2-40B4-BE49-F238E27FC236}">
                  <a16:creationId xmlns:a16="http://schemas.microsoft.com/office/drawing/2014/main" id="{1CB1B4CB-78F7-DCD0-25B4-C2B97A5CDF36}"/>
                </a:ext>
              </a:extLst>
            </p:cNvPr>
            <p:cNvSpPr/>
            <p:nvPr/>
          </p:nvSpPr>
          <p:spPr>
            <a:xfrm>
              <a:off x="4033685" y="8721183"/>
              <a:ext cx="1391768" cy="1163513"/>
            </a:xfrm>
            <a:custGeom>
              <a:avLst/>
              <a:gdLst/>
              <a:ahLst/>
              <a:cxnLst/>
              <a:rect l="l" t="t" r="r" b="b"/>
              <a:pathLst>
                <a:path w="1391768" h="1391768">
                  <a:moveTo>
                    <a:pt x="0" y="0"/>
                  </a:moveTo>
                  <a:lnTo>
                    <a:pt x="1391768" y="0"/>
                  </a:lnTo>
                  <a:lnTo>
                    <a:pt x="1391768" y="1391768"/>
                  </a:lnTo>
                  <a:lnTo>
                    <a:pt x="0" y="1391768"/>
                  </a:lnTo>
                  <a:lnTo>
                    <a:pt x="0" y="0"/>
                  </a:lnTo>
                  <a:close/>
                </a:path>
              </a:pathLst>
            </a:custGeom>
            <a:blipFill>
              <a:blip r:embed="rId5"/>
              <a:stretch>
                <a:fillRect b="-19618"/>
              </a:stretch>
            </a:blipFill>
          </p:spPr>
          <p:txBody>
            <a:bodyPr/>
            <a:lstStyle/>
            <a:p>
              <a:endParaRPr lang="fr-FR"/>
            </a:p>
          </p:txBody>
        </p:sp>
        <p:sp>
          <p:nvSpPr>
            <p:cNvPr id="69" name="Freeform 8">
              <a:extLst>
                <a:ext uri="{FF2B5EF4-FFF2-40B4-BE49-F238E27FC236}">
                  <a16:creationId xmlns:a16="http://schemas.microsoft.com/office/drawing/2014/main" id="{7942C32B-B77B-C44A-3D6E-4976DED95A29}"/>
                </a:ext>
              </a:extLst>
            </p:cNvPr>
            <p:cNvSpPr/>
            <p:nvPr/>
          </p:nvSpPr>
          <p:spPr>
            <a:xfrm>
              <a:off x="2131922" y="8874499"/>
              <a:ext cx="1325039" cy="1049384"/>
            </a:xfrm>
            <a:custGeom>
              <a:avLst/>
              <a:gdLst/>
              <a:ahLst/>
              <a:cxnLst/>
              <a:rect l="l" t="t" r="r" b="b"/>
              <a:pathLst>
                <a:path w="2217011" h="1926326">
                  <a:moveTo>
                    <a:pt x="0" y="0"/>
                  </a:moveTo>
                  <a:lnTo>
                    <a:pt x="2217010" y="0"/>
                  </a:lnTo>
                  <a:lnTo>
                    <a:pt x="2217010" y="1926326"/>
                  </a:lnTo>
                  <a:lnTo>
                    <a:pt x="0" y="1926326"/>
                  </a:lnTo>
                  <a:lnTo>
                    <a:pt x="0" y="0"/>
                  </a:lnTo>
                  <a:close/>
                </a:path>
              </a:pathLst>
            </a:custGeom>
            <a:blipFill>
              <a:blip r:embed="rId6"/>
              <a:stretch>
                <a:fillRect/>
              </a:stretch>
            </a:blipFill>
          </p:spPr>
          <p:txBody>
            <a:bodyPr/>
            <a:lstStyle/>
            <a:p>
              <a:endParaRPr lang="fr-FR"/>
            </a:p>
          </p:txBody>
        </p:sp>
      </p:grpSp>
      <p:sp>
        <p:nvSpPr>
          <p:cNvPr id="3" name="TextBox 2">
            <a:extLst>
              <a:ext uri="{FF2B5EF4-FFF2-40B4-BE49-F238E27FC236}">
                <a16:creationId xmlns:a16="http://schemas.microsoft.com/office/drawing/2014/main" id="{7DE8BDAB-6B49-0617-8EB8-3C49BC2F2C0F}"/>
              </a:ext>
            </a:extLst>
          </p:cNvPr>
          <p:cNvSpPr txBox="1"/>
          <p:nvPr/>
        </p:nvSpPr>
        <p:spPr>
          <a:xfrm>
            <a:off x="3927813" y="1745861"/>
            <a:ext cx="14509252" cy="1103700"/>
          </a:xfrm>
          <a:prstGeom prst="rect">
            <a:avLst/>
          </a:prstGeom>
        </p:spPr>
        <p:txBody>
          <a:bodyPr wrap="square" lIns="0" tIns="0" rIns="0" bIns="0" rtlCol="0" anchor="t">
            <a:spAutoFit/>
          </a:bodyPr>
          <a:lstStyle/>
          <a:p>
            <a:pPr>
              <a:lnSpc>
                <a:spcPts val="10199"/>
              </a:lnSpc>
              <a:spcBef>
                <a:spcPct val="0"/>
              </a:spcBef>
            </a:pPr>
            <a:r>
              <a:rPr lang="en-US" sz="4000" spc="-84">
                <a:solidFill>
                  <a:srgbClr val="00595F"/>
                </a:solidFill>
                <a:latin typeface="Raleway Bold"/>
              </a:rPr>
              <a:t>Comment </a:t>
            </a:r>
            <a:r>
              <a:rPr lang="en-US" sz="4000" spc="-84" err="1">
                <a:solidFill>
                  <a:srgbClr val="00595F"/>
                </a:solidFill>
                <a:latin typeface="Raleway Bold"/>
              </a:rPr>
              <a:t>utiliser</a:t>
            </a:r>
            <a:r>
              <a:rPr lang="en-US" sz="4000" spc="-84">
                <a:solidFill>
                  <a:srgbClr val="00595F"/>
                </a:solidFill>
                <a:latin typeface="Raleway Bold"/>
              </a:rPr>
              <a:t> le catalogue?</a:t>
            </a:r>
          </a:p>
        </p:txBody>
      </p:sp>
      <p:sp>
        <p:nvSpPr>
          <p:cNvPr id="4" name="TextBox 2">
            <a:extLst>
              <a:ext uri="{FF2B5EF4-FFF2-40B4-BE49-F238E27FC236}">
                <a16:creationId xmlns:a16="http://schemas.microsoft.com/office/drawing/2014/main" id="{8283DF1A-C4D5-A37C-4B19-1BB7B3F7DE09}"/>
              </a:ext>
            </a:extLst>
          </p:cNvPr>
          <p:cNvSpPr txBox="1"/>
          <p:nvPr/>
        </p:nvSpPr>
        <p:spPr>
          <a:xfrm>
            <a:off x="5049247" y="3428011"/>
            <a:ext cx="13236856" cy="3447098"/>
          </a:xfrm>
          <a:prstGeom prst="rect">
            <a:avLst/>
          </a:prstGeom>
        </p:spPr>
        <p:txBody>
          <a:bodyPr wrap="square" lIns="0" tIns="0" rIns="0" bIns="0" rtlCol="0" anchor="t">
            <a:spAutoFit/>
          </a:bodyPr>
          <a:lstStyle/>
          <a:p>
            <a:pPr marL="457200" indent="-457200">
              <a:spcBef>
                <a:spcPct val="0"/>
              </a:spcBef>
              <a:buFont typeface="Wingdings"/>
              <a:buChar char="q"/>
            </a:pPr>
            <a:r>
              <a:rPr lang="en-US" sz="3200" spc="-84">
                <a:solidFill>
                  <a:srgbClr val="00595F"/>
                </a:solidFill>
                <a:latin typeface="Raleway Bold"/>
              </a:rPr>
              <a:t>Je </a:t>
            </a:r>
            <a:r>
              <a:rPr lang="en-US" sz="3200" spc="-84" err="1">
                <a:solidFill>
                  <a:srgbClr val="00595F"/>
                </a:solidFill>
                <a:latin typeface="Raleway Bold"/>
              </a:rPr>
              <a:t>consulte</a:t>
            </a:r>
            <a:r>
              <a:rPr lang="en-US" sz="3200" spc="-84">
                <a:solidFill>
                  <a:srgbClr val="00595F"/>
                </a:solidFill>
                <a:latin typeface="Raleway Bold"/>
              </a:rPr>
              <a:t> le document Excel joint</a:t>
            </a:r>
            <a:endParaRPr lang="fr-FR">
              <a:ea typeface="Calibri"/>
              <a:cs typeface="Calibri"/>
            </a:endParaRPr>
          </a:p>
          <a:p>
            <a:pPr marL="457200" indent="-457200">
              <a:spcBef>
                <a:spcPct val="0"/>
              </a:spcBef>
              <a:buFont typeface="Wingdings"/>
              <a:buChar char="q"/>
            </a:pPr>
            <a:endParaRPr lang="en-US" sz="3200" spc="-84">
              <a:latin typeface="Raleway Bold"/>
              <a:ea typeface="Calibri"/>
              <a:cs typeface="Calibri"/>
            </a:endParaRPr>
          </a:p>
          <a:p>
            <a:pPr marL="457200" indent="-457200">
              <a:spcBef>
                <a:spcPct val="0"/>
              </a:spcBef>
              <a:buFont typeface="Wingdings"/>
              <a:buChar char="q"/>
            </a:pPr>
            <a:r>
              <a:rPr lang="en-US" sz="3200" spc="-84">
                <a:latin typeface="Raleway Bold"/>
                <a:ea typeface="Calibri"/>
                <a:cs typeface="Calibri"/>
              </a:rPr>
              <a:t>Je </a:t>
            </a:r>
            <a:r>
              <a:rPr lang="en-US" sz="3200" spc="-84" err="1">
                <a:latin typeface="Raleway Bold"/>
                <a:ea typeface="Calibri"/>
                <a:cs typeface="Calibri"/>
              </a:rPr>
              <a:t>réalise</a:t>
            </a:r>
            <a:r>
              <a:rPr lang="en-US" sz="3200" spc="-84">
                <a:latin typeface="Raleway Bold"/>
                <a:ea typeface="Calibri"/>
                <a:cs typeface="Calibri"/>
              </a:rPr>
              <a:t> les </a:t>
            </a:r>
            <a:r>
              <a:rPr lang="en-US" sz="3200" spc="-84" err="1">
                <a:latin typeface="Raleway Bold"/>
                <a:ea typeface="Calibri"/>
                <a:cs typeface="Calibri"/>
              </a:rPr>
              <a:t>filtres</a:t>
            </a:r>
            <a:r>
              <a:rPr lang="en-US" sz="3200" spc="-84">
                <a:latin typeface="Raleway Bold"/>
                <a:ea typeface="Calibri"/>
                <a:cs typeface="Calibri"/>
              </a:rPr>
              <a:t> </a:t>
            </a:r>
            <a:r>
              <a:rPr lang="en-US" sz="3200" spc="-84" err="1">
                <a:latin typeface="Raleway Bold"/>
                <a:ea typeface="Calibri"/>
                <a:cs typeface="Calibri"/>
              </a:rPr>
              <a:t>nécessaires</a:t>
            </a:r>
            <a:r>
              <a:rPr lang="en-US" sz="3200" spc="-84">
                <a:latin typeface="Raleway Bold"/>
                <a:ea typeface="Calibri"/>
                <a:cs typeface="Calibri"/>
              </a:rPr>
              <a:t> à ma recherche : Par </a:t>
            </a:r>
            <a:r>
              <a:rPr lang="en-US" sz="3200" spc="-84" err="1">
                <a:latin typeface="Raleway Bold"/>
                <a:ea typeface="Calibri"/>
                <a:cs typeface="Calibri"/>
              </a:rPr>
              <a:t>thèmatique</a:t>
            </a:r>
            <a:r>
              <a:rPr lang="en-US" sz="3200" spc="-84">
                <a:latin typeface="Raleway Bold"/>
                <a:ea typeface="Calibri"/>
                <a:cs typeface="Calibri"/>
              </a:rPr>
              <a:t> </a:t>
            </a:r>
            <a:r>
              <a:rPr lang="en-US" sz="3200" spc="-84" err="1">
                <a:latin typeface="Raleway Bold"/>
                <a:ea typeface="Calibri"/>
                <a:cs typeface="Calibri"/>
              </a:rPr>
              <a:t>environnementale</a:t>
            </a:r>
            <a:r>
              <a:rPr lang="en-US" sz="3200" spc="-84">
                <a:latin typeface="Raleway Bold"/>
                <a:ea typeface="Calibri"/>
                <a:cs typeface="Calibri"/>
              </a:rPr>
              <a:t>, métiers...</a:t>
            </a:r>
          </a:p>
          <a:p>
            <a:pPr marL="457200" indent="-457200">
              <a:spcBef>
                <a:spcPct val="0"/>
              </a:spcBef>
              <a:buFont typeface="Wingdings"/>
              <a:buChar char="q"/>
            </a:pPr>
            <a:endParaRPr lang="en-US" sz="3200" spc="-84">
              <a:latin typeface="Raleway Bold"/>
              <a:ea typeface="Calibri"/>
              <a:cs typeface="Calibri"/>
            </a:endParaRPr>
          </a:p>
          <a:p>
            <a:pPr marL="457200" indent="-457200">
              <a:spcBef>
                <a:spcPct val="0"/>
              </a:spcBef>
              <a:buFont typeface="Wingdings"/>
              <a:buChar char="q"/>
            </a:pPr>
            <a:r>
              <a:rPr lang="en-US" sz="3200" spc="-84" err="1">
                <a:latin typeface="Raleway Bold"/>
                <a:ea typeface="Calibri"/>
                <a:cs typeface="Calibri"/>
              </a:rPr>
              <a:t>J'identifie</a:t>
            </a:r>
            <a:r>
              <a:rPr lang="en-US" sz="3200" spc="-84">
                <a:latin typeface="Raleway Bold"/>
                <a:ea typeface="Calibri"/>
                <a:cs typeface="Calibri"/>
              </a:rPr>
              <a:t> </a:t>
            </a:r>
            <a:r>
              <a:rPr lang="en-US" sz="3200" spc="-84" err="1">
                <a:latin typeface="Raleway Bold"/>
                <a:ea typeface="Calibri"/>
                <a:cs typeface="Calibri"/>
              </a:rPr>
              <a:t>colonne</a:t>
            </a:r>
            <a:r>
              <a:rPr lang="en-US" sz="3200" spc="-84">
                <a:latin typeface="Raleway Bold"/>
                <a:ea typeface="Calibri"/>
                <a:cs typeface="Calibri"/>
              </a:rPr>
              <a:t> V le(s) </a:t>
            </a:r>
            <a:r>
              <a:rPr lang="en-US" sz="3200" spc="-84" err="1">
                <a:latin typeface="Raleway Bold"/>
                <a:ea typeface="Calibri"/>
                <a:cs typeface="Calibri"/>
              </a:rPr>
              <a:t>numéro</a:t>
            </a:r>
            <a:r>
              <a:rPr lang="en-US" sz="3200" spc="-84">
                <a:latin typeface="Raleway Bold"/>
                <a:ea typeface="Calibri"/>
                <a:cs typeface="Calibri"/>
              </a:rPr>
              <a:t>(s) de slide(s) </a:t>
            </a:r>
            <a:r>
              <a:rPr lang="en-US" sz="3200" spc="-84" err="1">
                <a:latin typeface="Raleway Bold"/>
                <a:ea typeface="Calibri"/>
                <a:cs typeface="Calibri"/>
              </a:rPr>
              <a:t>reprenant</a:t>
            </a:r>
            <a:r>
              <a:rPr lang="en-US" sz="3200" spc="-84">
                <a:latin typeface="Raleway Bold"/>
                <a:ea typeface="Calibri"/>
                <a:cs typeface="Calibri"/>
              </a:rPr>
              <a:t> les solutions </a:t>
            </a:r>
            <a:r>
              <a:rPr lang="en-US" sz="3200" spc="-84" err="1">
                <a:latin typeface="Raleway Bold"/>
                <a:ea typeface="Calibri"/>
                <a:cs typeface="Calibri"/>
              </a:rPr>
              <a:t>envisagées</a:t>
            </a:r>
            <a:r>
              <a:rPr lang="en-US" sz="3200" spc="-84">
                <a:latin typeface="Raleway Bold"/>
                <a:ea typeface="Calibri"/>
                <a:cs typeface="Calibri"/>
              </a:rPr>
              <a:t> pour </a:t>
            </a:r>
            <a:r>
              <a:rPr lang="en-US" sz="3200" spc="-84" err="1">
                <a:latin typeface="Raleway Bold"/>
                <a:ea typeface="Calibri"/>
                <a:cs typeface="Calibri"/>
              </a:rPr>
              <a:t>mon</a:t>
            </a:r>
            <a:r>
              <a:rPr lang="en-US" sz="3200" spc="-84">
                <a:latin typeface="Raleway Bold"/>
                <a:ea typeface="Calibri"/>
                <a:cs typeface="Calibri"/>
              </a:rPr>
              <a:t> </a:t>
            </a:r>
            <a:r>
              <a:rPr lang="en-US" sz="3200" spc="-84" err="1">
                <a:latin typeface="Raleway Bold"/>
                <a:ea typeface="Calibri"/>
                <a:cs typeface="Calibri"/>
              </a:rPr>
              <a:t>besoin</a:t>
            </a:r>
            <a:endParaRPr lang="en-US" sz="3200" spc="-84">
              <a:latin typeface="Raleway Bold"/>
              <a:ea typeface="Calibri"/>
              <a:cs typeface="Calibri"/>
            </a:endParaRPr>
          </a:p>
        </p:txBody>
      </p:sp>
    </p:spTree>
    <p:extLst>
      <p:ext uri="{BB962C8B-B14F-4D97-AF65-F5344CB8AC3E}">
        <p14:creationId xmlns:p14="http://schemas.microsoft.com/office/powerpoint/2010/main" val="1003615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 Tropicaliser » les guérites et </a:t>
            </a:r>
            <a:r>
              <a:rPr lang="fr-FR" sz="2800" b="1" err="1">
                <a:solidFill>
                  <a:srgbClr val="57A89A"/>
                </a:solidFill>
                <a:latin typeface="Raleway"/>
              </a:rPr>
              <a:t>shelters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spc="-84" err="1">
                <a:solidFill>
                  <a:srgbClr val="00595F"/>
                </a:solidFill>
                <a:latin typeface="Raleway Bold"/>
              </a:rPr>
              <a:t>Energie</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144815"/>
            <a:ext cx="4867577" cy="2878064"/>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pPr marL="342900" indent="-342900">
              <a:buFont typeface="Arial" panose="020B0604020202020204" pitchFamily="34" charset="0"/>
              <a:buChar char="•"/>
            </a:pPr>
            <a:r>
              <a:rPr lang="fr-FR" sz="2000" b="1">
                <a:solidFill>
                  <a:schemeClr val="tx2"/>
                </a:solidFill>
              </a:rPr>
              <a:t>Conception optimisée de l’enveloppe et des fonctions Chauffage, Ventilation, Climatisation dans les </a:t>
            </a:r>
            <a:r>
              <a:rPr lang="fr-FR" sz="2000" b="1" err="1">
                <a:solidFill>
                  <a:schemeClr val="tx2"/>
                </a:solidFill>
              </a:rPr>
              <a:t>shelters</a:t>
            </a:r>
            <a:r>
              <a:rPr lang="fr-FR" sz="2000" b="1">
                <a:solidFill>
                  <a:schemeClr val="tx2"/>
                </a:solidFill>
              </a:rPr>
              <a:t> et guérites, voire production photovoltaïque : </a:t>
            </a:r>
          </a:p>
          <a:p>
            <a:pPr marL="360363"/>
            <a:r>
              <a:rPr lang="fr-FR" sz="2000" b="1">
                <a:solidFill>
                  <a:schemeClr val="tx2"/>
                </a:solidFill>
                <a:sym typeface="Wingdings" panose="05000000000000000000" pitchFamily="2" charset="2"/>
              </a:rPr>
              <a:t> les auxiliaires CVC sont supprimés, l’équipement est adapté à des températures importantes l’été.</a:t>
            </a:r>
            <a:endParaRPr lang="fr-FR" sz="2000" b="1">
              <a:solidFill>
                <a:schemeClr val="tx2"/>
              </a:solidFill>
            </a:endParaRPr>
          </a:p>
          <a:p>
            <a:pPr marL="342900" indent="-342900">
              <a:buFont typeface="Arial" panose="020B0604020202020204" pitchFamily="34" charset="0"/>
              <a:buChar char="•"/>
            </a:pPr>
            <a:endParaRPr lang="fr-FR" sz="2000" b="1">
              <a:solidFill>
                <a:schemeClr val="tx2"/>
              </a:solidFill>
            </a:endParaRPr>
          </a:p>
        </p:txBody>
      </p:sp>
      <p:sp>
        <p:nvSpPr>
          <p:cNvPr id="20" name="Rectangle 19">
            <a:extLst>
              <a:ext uri="{FF2B5EF4-FFF2-40B4-BE49-F238E27FC236}">
                <a16:creationId xmlns:a16="http://schemas.microsoft.com/office/drawing/2014/main" id="{AC1AEAD1-B234-0EDF-F378-AC88FAF8541B}"/>
              </a:ext>
            </a:extLst>
          </p:cNvPr>
          <p:cNvSpPr/>
          <p:nvPr/>
        </p:nvSpPr>
        <p:spPr>
          <a:xfrm>
            <a:off x="5249002" y="2328344"/>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sz="1200">
              <a:solidFill>
                <a:schemeClr val="tx1"/>
              </a:solidFill>
              <a:effectLst/>
              <a:latin typeface="+mj-lt"/>
            </a:endParaRPr>
          </a:p>
          <a:p>
            <a:endParaRPr lang="fr-FR" sz="1200">
              <a:solidFill>
                <a:schemeClr val="tx1"/>
              </a:solidFill>
              <a:latin typeface="+mj-lt"/>
            </a:endParaRPr>
          </a:p>
          <a:p>
            <a:endParaRPr lang="fr-FR" sz="1200">
              <a:solidFill>
                <a:schemeClr val="tx1"/>
              </a:solidFill>
              <a:effectLst/>
              <a:latin typeface="+mj-lt"/>
            </a:endParaRPr>
          </a:p>
          <a:p>
            <a:endParaRPr lang="fr-FR" sz="1200">
              <a:solidFill>
                <a:schemeClr val="tx1"/>
              </a:solidFill>
              <a:latin typeface="+mj-lt"/>
            </a:endParaRPr>
          </a:p>
          <a:p>
            <a:endParaRPr lang="fr-FR" sz="1200">
              <a:solidFill>
                <a:schemeClr val="tx1"/>
              </a:solidFill>
              <a:effectLst/>
              <a:latin typeface="+mj-lt"/>
            </a:endParaRPr>
          </a:p>
          <a:p>
            <a:endParaRPr lang="fr-FR" sz="1200">
              <a:solidFill>
                <a:schemeClr val="tx1"/>
              </a:solidFill>
              <a:latin typeface="+mj-lt"/>
            </a:endParaRPr>
          </a:p>
          <a:p>
            <a:endParaRPr lang="fr-FR" sz="1200">
              <a:solidFill>
                <a:schemeClr val="tx1"/>
              </a:solidFill>
              <a:effectLst/>
              <a:latin typeface="+mj-lt"/>
            </a:endParaRPr>
          </a:p>
          <a:p>
            <a:endParaRPr lang="fr-FR" sz="1200">
              <a:solidFill>
                <a:schemeClr val="tx1"/>
              </a:solidFill>
              <a:latin typeface="+mj-lt"/>
            </a:endParaRPr>
          </a:p>
          <a:p>
            <a:endParaRPr lang="fr-FR" sz="1200">
              <a:solidFill>
                <a:schemeClr val="tx1"/>
              </a:solidFill>
              <a:effectLst/>
              <a:latin typeface="+mj-lt"/>
            </a:endParaRPr>
          </a:p>
          <a:p>
            <a:endParaRPr lang="fr-FR" sz="1200">
              <a:solidFill>
                <a:schemeClr val="tx1"/>
              </a:solidFill>
              <a:latin typeface="+mj-lt"/>
            </a:endParaRPr>
          </a:p>
          <a:p>
            <a:endParaRPr lang="fr-FR" sz="1200">
              <a:solidFill>
                <a:schemeClr val="tx1"/>
              </a:solidFill>
              <a:effectLst/>
              <a:latin typeface="+mj-lt"/>
            </a:endParaRPr>
          </a:p>
          <a:p>
            <a:endParaRPr lang="fr-FR" sz="1200">
              <a:solidFill>
                <a:schemeClr val="tx1"/>
              </a:solidFill>
              <a:latin typeface="+mj-lt"/>
            </a:endParaRPr>
          </a:p>
          <a:p>
            <a:endParaRPr lang="fr-FR" sz="1200">
              <a:solidFill>
                <a:schemeClr val="tx1"/>
              </a:solidFill>
              <a:effectLst/>
              <a:latin typeface="+mj-lt"/>
            </a:endParaRPr>
          </a:p>
          <a:p>
            <a:endParaRPr lang="fr-FR" sz="1200">
              <a:solidFill>
                <a:schemeClr val="tx1"/>
              </a:solidFill>
              <a:latin typeface="+mj-lt"/>
            </a:endParaRPr>
          </a:p>
          <a:p>
            <a:endParaRPr lang="fr-FR" sz="1200">
              <a:solidFill>
                <a:schemeClr val="tx1"/>
              </a:solidFill>
              <a:effectLst/>
              <a:latin typeface="+mj-lt"/>
            </a:endParaRPr>
          </a:p>
          <a:p>
            <a:endParaRPr lang="fr-FR" sz="1200">
              <a:solidFill>
                <a:schemeClr val="tx1"/>
              </a:solidFill>
              <a:latin typeface="+mj-lt"/>
            </a:endParaRPr>
          </a:p>
          <a:p>
            <a:endParaRPr lang="fr-FR" sz="1200">
              <a:solidFill>
                <a:schemeClr val="tx1"/>
              </a:solidFill>
              <a:effectLst/>
              <a:latin typeface="+mj-lt"/>
            </a:endParaRPr>
          </a:p>
          <a:p>
            <a:endParaRPr lang="fr-FR" sz="1200">
              <a:solidFill>
                <a:schemeClr val="tx1"/>
              </a:solidFill>
              <a:latin typeface="+mj-lt"/>
            </a:endParaRPr>
          </a:p>
          <a:p>
            <a:endParaRPr lang="fr-FR" sz="1200">
              <a:solidFill>
                <a:schemeClr val="tx1"/>
              </a:solidFill>
              <a:effectLst/>
              <a:latin typeface="+mj-lt"/>
            </a:endParaRPr>
          </a:p>
          <a:p>
            <a:endParaRPr lang="fr-FR" sz="1200">
              <a:solidFill>
                <a:schemeClr val="tx1"/>
              </a:solidFill>
              <a:latin typeface="+mj-lt"/>
            </a:endParaRPr>
          </a:p>
          <a:p>
            <a:endParaRPr lang="fr-FR" sz="1200">
              <a:solidFill>
                <a:schemeClr val="tx1"/>
              </a:solidFill>
              <a:effectLst/>
              <a:latin typeface="+mj-lt"/>
            </a:endParaRPr>
          </a:p>
          <a:p>
            <a:endParaRPr lang="fr-FR" sz="1200">
              <a:solidFill>
                <a:schemeClr val="tx1"/>
              </a:solidFill>
              <a:latin typeface="+mj-lt"/>
            </a:endParaRPr>
          </a:p>
          <a:p>
            <a:endParaRPr lang="fr-FR" sz="1200">
              <a:solidFill>
                <a:schemeClr val="tx1"/>
              </a:solidFill>
              <a:effectLst/>
              <a:latin typeface="+mj-lt"/>
            </a:endParaRPr>
          </a:p>
          <a:p>
            <a:endParaRPr lang="fr-FR" sz="1200">
              <a:solidFill>
                <a:schemeClr val="tx1"/>
              </a:solidFill>
              <a:latin typeface="+mj-lt"/>
            </a:endParaRPr>
          </a:p>
          <a:p>
            <a:endParaRPr lang="fr-FR" sz="1200">
              <a:solidFill>
                <a:schemeClr val="tx1"/>
              </a:solidFill>
              <a:effectLst/>
              <a:latin typeface="+mj-lt"/>
            </a:endParaRPr>
          </a:p>
          <a:p>
            <a:endParaRPr lang="fr-FR" sz="1200">
              <a:solidFill>
                <a:schemeClr val="tx1"/>
              </a:solidFill>
              <a:latin typeface="+mj-lt"/>
            </a:endParaRPr>
          </a:p>
          <a:p>
            <a:endParaRPr lang="fr-FR" sz="1200">
              <a:solidFill>
                <a:schemeClr val="tx1"/>
              </a:solidFill>
              <a:effectLst/>
              <a:latin typeface="+mj-lt"/>
            </a:endParaRPr>
          </a:p>
          <a:p>
            <a:endParaRPr lang="fr-FR" sz="1200">
              <a:solidFill>
                <a:schemeClr val="tx1"/>
              </a:solidFill>
              <a:latin typeface="+mj-lt"/>
            </a:endParaRPr>
          </a:p>
          <a:p>
            <a:endParaRPr lang="fr-FR" sz="1200">
              <a:solidFill>
                <a:schemeClr val="tx1"/>
              </a:solidFill>
              <a:latin typeface="+mj-lt"/>
            </a:endParaRPr>
          </a:p>
          <a:p>
            <a:r>
              <a:rPr lang="fr-FR" sz="1200" err="1">
                <a:solidFill>
                  <a:schemeClr val="tx1"/>
                </a:solidFill>
                <a:effectLst/>
                <a:latin typeface="+mj-lt"/>
              </a:rPr>
              <a:t>Ondulit</a:t>
            </a:r>
            <a:r>
              <a:rPr lang="fr-FR" sz="1200">
                <a:solidFill>
                  <a:schemeClr val="tx1"/>
                </a:solidFill>
                <a:effectLst/>
                <a:latin typeface="+mj-lt"/>
              </a:rPr>
              <a:t> est une tôle d’acier recouverte d’une couche de bitume et d’un film réfléchissant </a:t>
            </a:r>
          </a:p>
          <a:p>
            <a:r>
              <a:rPr lang="fr-FR" sz="1200">
                <a:solidFill>
                  <a:schemeClr val="tx1"/>
                </a:solidFill>
                <a:effectLst/>
                <a:latin typeface="+mj-lt"/>
              </a:rPr>
              <a:t>qui atteint un facteur solaire de 0,019.</a:t>
            </a:r>
          </a:p>
          <a:p>
            <a:r>
              <a:rPr lang="fr-FR" sz="1200">
                <a:solidFill>
                  <a:schemeClr val="tx1"/>
                </a:solidFill>
                <a:effectLst/>
                <a:latin typeface="+mj-lt"/>
              </a:rPr>
              <a:t>© (Doc. Antoine </a:t>
            </a:r>
            <a:r>
              <a:rPr lang="fr-FR" sz="1200" err="1">
                <a:solidFill>
                  <a:schemeClr val="tx1"/>
                </a:solidFill>
                <a:effectLst/>
                <a:latin typeface="+mj-lt"/>
              </a:rPr>
              <a:t>Perrau</a:t>
            </a:r>
            <a:r>
              <a:rPr lang="fr-FR" sz="1200">
                <a:solidFill>
                  <a:schemeClr val="tx1"/>
                </a:solidFill>
                <a:effectLst/>
                <a:latin typeface="+mj-lt"/>
              </a:rPr>
              <a:t> Architectures.)</a:t>
            </a:r>
          </a:p>
          <a:p>
            <a:pPr algn="l"/>
            <a:endParaRPr lang="fr-FR" sz="1000" b="1" i="0">
              <a:solidFill>
                <a:schemeClr val="tx1"/>
              </a:solidFill>
              <a:effectLst/>
              <a:latin typeface="+mj-lt"/>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74334" y="7240786"/>
            <a:ext cx="4867577" cy="2378701"/>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000" b="1">
              <a:solidFill>
                <a:schemeClr val="tx2"/>
              </a:solidFill>
            </a:endParaRPr>
          </a:p>
          <a:p>
            <a:r>
              <a:rPr lang="fr-FR" sz="2000" b="1" u="sng">
                <a:solidFill>
                  <a:srgbClr val="192987"/>
                </a:solidFill>
              </a:rPr>
              <a:t>Effets de la solution et gain(s) associé(s):</a:t>
            </a:r>
          </a:p>
          <a:p>
            <a:pPr marL="274638" indent="-274638">
              <a:buFont typeface="Arial" panose="020B0604020202020204" pitchFamily="34" charset="0"/>
              <a:buChar char="•"/>
            </a:pPr>
            <a:r>
              <a:rPr lang="fr-FR" sz="2000" b="1">
                <a:solidFill>
                  <a:srgbClr val="192987"/>
                </a:solidFill>
              </a:rPr>
              <a:t>Réduction de l'empreinte Carbone liée à la consommation d’énergie des auxiliaires CVC</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err="1">
                <a:solidFill>
                  <a:schemeClr val="tx2"/>
                </a:solidFill>
              </a:rPr>
              <a:t>Metiers</a:t>
            </a:r>
            <a:r>
              <a:rPr lang="fr-FR" sz="2400" b="1" u="sng">
                <a:solidFill>
                  <a:schemeClr val="tx2"/>
                </a:solidFill>
              </a:rPr>
              <a:t> concernés :</a:t>
            </a:r>
            <a:r>
              <a:rPr lang="fr-FR" sz="2400" b="1">
                <a:solidFill>
                  <a:schemeClr val="tx2"/>
                </a:solidFill>
              </a:rPr>
              <a:t> Signalisation, télécom, traction électrique</a:t>
            </a:r>
          </a:p>
        </p:txBody>
      </p:sp>
      <p:sp>
        <p:nvSpPr>
          <p:cNvPr id="3" name="ZoneTexte 2">
            <a:extLst>
              <a:ext uri="{FF2B5EF4-FFF2-40B4-BE49-F238E27FC236}">
                <a16:creationId xmlns:a16="http://schemas.microsoft.com/office/drawing/2014/main" id="{E0E4F639-0A71-3FC5-259B-E84FD05596EC}"/>
              </a:ext>
            </a:extLst>
          </p:cNvPr>
          <p:cNvSpPr txBox="1"/>
          <p:nvPr/>
        </p:nvSpPr>
        <p:spPr>
          <a:xfrm>
            <a:off x="16521193" y="527368"/>
            <a:ext cx="733104" cy="712495"/>
          </a:xfrm>
          <a:prstGeom prst="rect">
            <a:avLst/>
          </a:prstGeom>
          <a:noFill/>
        </p:spPr>
        <p:txBody>
          <a:bodyPr wrap="square" rtlCol="0">
            <a:spAutoFit/>
          </a:bodyPr>
          <a:lstStyle/>
          <a:p>
            <a:r>
              <a:rPr lang="fr-FR" sz="4000"/>
              <a:t>44</a:t>
            </a:r>
          </a:p>
        </p:txBody>
      </p:sp>
      <p:pic>
        <p:nvPicPr>
          <p:cNvPr id="12" name="Image 11" descr="Une image contenant plein air, ciel, arbre, herbe&#10;&#10;Description générée automatiquement">
            <a:extLst>
              <a:ext uri="{FF2B5EF4-FFF2-40B4-BE49-F238E27FC236}">
                <a16:creationId xmlns:a16="http://schemas.microsoft.com/office/drawing/2014/main" id="{D913E8EA-8119-F2C8-3D6B-BF471214B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7964" y="2462534"/>
            <a:ext cx="4827442" cy="6436589"/>
          </a:xfrm>
          <a:prstGeom prst="rect">
            <a:avLst/>
          </a:prstGeom>
        </p:spPr>
      </p:pic>
      <p:sp>
        <p:nvSpPr>
          <p:cNvPr id="5" name="AutoShape 4" descr="Retrouver les principes bioclimatiques en outre-mer - Cahiers Techniques du  Bâtiment (CTB)">
            <a:extLst>
              <a:ext uri="{FF2B5EF4-FFF2-40B4-BE49-F238E27FC236}">
                <a16:creationId xmlns:a16="http://schemas.microsoft.com/office/drawing/2014/main" id="{D7A8F5D4-6346-5C12-91D7-9AC6B90EB8CA}"/>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4" name="Image 13" descr="Une image contenant plein air, bâtiment, arbre, jardin&#10;&#10;Description générée automatiquement">
            <a:extLst>
              <a:ext uri="{FF2B5EF4-FFF2-40B4-BE49-F238E27FC236}">
                <a16:creationId xmlns:a16="http://schemas.microsoft.com/office/drawing/2014/main" id="{895150AE-699B-A110-D73D-05E006B00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282" y="2451100"/>
            <a:ext cx="7620000" cy="5080000"/>
          </a:xfrm>
          <a:prstGeom prst="rect">
            <a:avLst/>
          </a:prstGeom>
        </p:spPr>
      </p:pic>
    </p:spTree>
    <p:extLst>
      <p:ext uri="{BB962C8B-B14F-4D97-AF65-F5344CB8AC3E}">
        <p14:creationId xmlns:p14="http://schemas.microsoft.com/office/powerpoint/2010/main" val="1980873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Géothermie</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Energie</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a:solidFill>
                  <a:schemeClr val="tx2"/>
                </a:solidFill>
              </a:rPr>
              <a:t>Réutilisation de puits de rabattement de nappes initiaux (en phase travaux) des gares pour de la géothermie (en phase exploitation)</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r>
              <a:rPr lang="fr-FR" b="1">
                <a:solidFill>
                  <a:schemeClr val="tx2"/>
                </a:solidFill>
              </a:rPr>
              <a:t>v</a:t>
            </a: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Réduction des consommations énergétiques et des émissions carbone</a:t>
            </a:r>
          </a:p>
          <a:p>
            <a:pPr marL="274638" indent="-274638">
              <a:buFont typeface="Arial" panose="020B0604020202020204" pitchFamily="34" charset="0"/>
              <a:buChar char="•"/>
            </a:pPr>
            <a:r>
              <a:rPr lang="fr-FR" sz="2400" b="1">
                <a:solidFill>
                  <a:srgbClr val="192987"/>
                </a:solidFill>
              </a:rPr>
              <a:t>Réutilisation d’ouvrages temporaires en ouvrages permanents</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bâtiment</a:t>
            </a:r>
          </a:p>
        </p:txBody>
      </p:sp>
      <p:pic>
        <p:nvPicPr>
          <p:cNvPr id="5" name="Image 4">
            <a:extLst>
              <a:ext uri="{FF2B5EF4-FFF2-40B4-BE49-F238E27FC236}">
                <a16:creationId xmlns:a16="http://schemas.microsoft.com/office/drawing/2014/main" id="{1FB2F1DF-2225-7996-02D1-9227656D1345}"/>
              </a:ext>
            </a:extLst>
          </p:cNvPr>
          <p:cNvPicPr>
            <a:picLocks noChangeAspect="1"/>
          </p:cNvPicPr>
          <p:nvPr/>
        </p:nvPicPr>
        <p:blipFill>
          <a:blip r:embed="rId2"/>
          <a:stretch>
            <a:fillRect/>
          </a:stretch>
        </p:blipFill>
        <p:spPr>
          <a:xfrm>
            <a:off x="7360636" y="2198309"/>
            <a:ext cx="8764223" cy="6754168"/>
          </a:xfrm>
          <a:prstGeom prst="rect">
            <a:avLst/>
          </a:prstGeom>
        </p:spPr>
      </p:pic>
      <p:sp>
        <p:nvSpPr>
          <p:cNvPr id="6" name="ZoneTexte 5">
            <a:extLst>
              <a:ext uri="{FF2B5EF4-FFF2-40B4-BE49-F238E27FC236}">
                <a16:creationId xmlns:a16="http://schemas.microsoft.com/office/drawing/2014/main" id="{F69361E0-A8C8-AC19-CCE9-67D5658159FE}"/>
              </a:ext>
            </a:extLst>
          </p:cNvPr>
          <p:cNvSpPr txBox="1"/>
          <p:nvPr/>
        </p:nvSpPr>
        <p:spPr>
          <a:xfrm>
            <a:off x="5582653" y="8952477"/>
            <a:ext cx="12368835" cy="646331"/>
          </a:xfrm>
          <a:prstGeom prst="rect">
            <a:avLst/>
          </a:prstGeom>
          <a:noFill/>
        </p:spPr>
        <p:txBody>
          <a:bodyPr wrap="square" rtlCol="0">
            <a:spAutoFit/>
          </a:bodyPr>
          <a:lstStyle/>
          <a:p>
            <a:r>
              <a:rPr lang="fr-FR"/>
              <a:t>Représentation schématique du circuit primaire (des forages à la PAC) de l’installation de géothermie par pompe à chaleur du CNIT –source : </a:t>
            </a:r>
            <a:r>
              <a:rPr lang="fr-FR" err="1"/>
              <a:t>solscope</a:t>
            </a:r>
            <a:endParaRPr lang="fr-FR">
              <a:highlight>
                <a:srgbClr val="FFFF00"/>
              </a:highlight>
            </a:endParaRPr>
          </a:p>
        </p:txBody>
      </p:sp>
      <p:sp>
        <p:nvSpPr>
          <p:cNvPr id="2" name="ZoneTexte 1">
            <a:extLst>
              <a:ext uri="{FF2B5EF4-FFF2-40B4-BE49-F238E27FC236}">
                <a16:creationId xmlns:a16="http://schemas.microsoft.com/office/drawing/2014/main" id="{4807A62E-9834-8CEC-8D15-9C6E26E91797}"/>
              </a:ext>
            </a:extLst>
          </p:cNvPr>
          <p:cNvSpPr txBox="1"/>
          <p:nvPr/>
        </p:nvSpPr>
        <p:spPr>
          <a:xfrm>
            <a:off x="16521193" y="527368"/>
            <a:ext cx="733104" cy="712495"/>
          </a:xfrm>
          <a:prstGeom prst="rect">
            <a:avLst/>
          </a:prstGeom>
          <a:noFill/>
        </p:spPr>
        <p:txBody>
          <a:bodyPr wrap="square" rtlCol="0">
            <a:spAutoFit/>
          </a:bodyPr>
          <a:lstStyle/>
          <a:p>
            <a:r>
              <a:rPr lang="fr-FR" sz="4000"/>
              <a:t>25</a:t>
            </a:r>
          </a:p>
        </p:txBody>
      </p:sp>
    </p:spTree>
    <p:extLst>
      <p:ext uri="{BB962C8B-B14F-4D97-AF65-F5344CB8AC3E}">
        <p14:creationId xmlns:p14="http://schemas.microsoft.com/office/powerpoint/2010/main" val="455495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Géothermie</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Energie</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a:solidFill>
                  <a:schemeClr val="tx2"/>
                </a:solidFill>
              </a:rPr>
              <a:t>Mise en œuvre de géothermie à très basse énergie (puits canadien)</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r>
              <a:rPr lang="fr-FR" b="1">
                <a:solidFill>
                  <a:schemeClr val="tx2"/>
                </a:solidFill>
              </a:rPr>
              <a:t>v</a:t>
            </a: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Economie d’énergie pendant la phase d’utilisation</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bâtiment</a:t>
            </a:r>
          </a:p>
        </p:txBody>
      </p:sp>
      <p:pic>
        <p:nvPicPr>
          <p:cNvPr id="5" name="Image 4">
            <a:extLst>
              <a:ext uri="{FF2B5EF4-FFF2-40B4-BE49-F238E27FC236}">
                <a16:creationId xmlns:a16="http://schemas.microsoft.com/office/drawing/2014/main" id="{9B7B7045-2485-828A-7193-D7CDA045DB68}"/>
              </a:ext>
            </a:extLst>
          </p:cNvPr>
          <p:cNvPicPr>
            <a:picLocks noChangeAspect="1"/>
          </p:cNvPicPr>
          <p:nvPr/>
        </p:nvPicPr>
        <p:blipFill>
          <a:blip r:embed="rId2"/>
          <a:stretch>
            <a:fillRect/>
          </a:stretch>
        </p:blipFill>
        <p:spPr>
          <a:xfrm>
            <a:off x="6992162" y="2866373"/>
            <a:ext cx="8962294" cy="6175581"/>
          </a:xfrm>
          <a:prstGeom prst="rect">
            <a:avLst/>
          </a:prstGeom>
        </p:spPr>
      </p:pic>
      <p:sp>
        <p:nvSpPr>
          <p:cNvPr id="3" name="ZoneTexte 2">
            <a:extLst>
              <a:ext uri="{FF2B5EF4-FFF2-40B4-BE49-F238E27FC236}">
                <a16:creationId xmlns:a16="http://schemas.microsoft.com/office/drawing/2014/main" id="{F58AF313-16B0-963E-9293-58A1876128E3}"/>
              </a:ext>
            </a:extLst>
          </p:cNvPr>
          <p:cNvSpPr txBox="1"/>
          <p:nvPr/>
        </p:nvSpPr>
        <p:spPr>
          <a:xfrm>
            <a:off x="9678559" y="9194903"/>
            <a:ext cx="4039946" cy="369332"/>
          </a:xfrm>
          <a:prstGeom prst="rect">
            <a:avLst/>
          </a:prstGeom>
          <a:noFill/>
        </p:spPr>
        <p:txBody>
          <a:bodyPr wrap="square" rtlCol="0">
            <a:spAutoFit/>
          </a:bodyPr>
          <a:lstStyle/>
          <a:p>
            <a:r>
              <a:rPr lang="fr-FR"/>
              <a:t>Schéma de principe du puits canadien</a:t>
            </a:r>
            <a:endParaRPr lang="fr-FR" b="1">
              <a:solidFill>
                <a:srgbClr val="FF0000"/>
              </a:solidFill>
              <a:highlight>
                <a:srgbClr val="FFFF00"/>
              </a:highlight>
            </a:endParaRPr>
          </a:p>
        </p:txBody>
      </p:sp>
      <p:sp>
        <p:nvSpPr>
          <p:cNvPr id="2" name="ZoneTexte 1">
            <a:extLst>
              <a:ext uri="{FF2B5EF4-FFF2-40B4-BE49-F238E27FC236}">
                <a16:creationId xmlns:a16="http://schemas.microsoft.com/office/drawing/2014/main" id="{E5DCC7EA-4AD4-F40A-584C-6493A99F5BE0}"/>
              </a:ext>
            </a:extLst>
          </p:cNvPr>
          <p:cNvSpPr txBox="1"/>
          <p:nvPr/>
        </p:nvSpPr>
        <p:spPr>
          <a:xfrm>
            <a:off x="16521193" y="527368"/>
            <a:ext cx="733104" cy="712495"/>
          </a:xfrm>
          <a:prstGeom prst="rect">
            <a:avLst/>
          </a:prstGeom>
          <a:noFill/>
        </p:spPr>
        <p:txBody>
          <a:bodyPr wrap="square" rtlCol="0">
            <a:spAutoFit/>
          </a:bodyPr>
          <a:lstStyle/>
          <a:p>
            <a:r>
              <a:rPr lang="fr-FR" sz="4000"/>
              <a:t>26</a:t>
            </a:r>
          </a:p>
        </p:txBody>
      </p:sp>
    </p:spTree>
    <p:extLst>
      <p:ext uri="{BB962C8B-B14F-4D97-AF65-F5344CB8AC3E}">
        <p14:creationId xmlns:p14="http://schemas.microsoft.com/office/powerpoint/2010/main" val="216693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Peintures biosourcées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a:solidFill>
                  <a:schemeClr val="tx2"/>
                </a:solidFill>
              </a:rPr>
              <a:t>Peinture à base d'algue, sans solvant et sans COV.</a:t>
            </a:r>
          </a:p>
          <a:p>
            <a:r>
              <a:rPr lang="fr-FR" sz="2400" b="1">
                <a:solidFill>
                  <a:schemeClr val="tx2"/>
                </a:solidFill>
              </a:rPr>
              <a:t>Application intérieur / extérieur</a:t>
            </a:r>
          </a:p>
          <a:p>
            <a:r>
              <a:rPr lang="fr-FR" sz="2400" b="1">
                <a:solidFill>
                  <a:schemeClr val="tx2"/>
                </a:solidFill>
              </a:rPr>
              <a:t>Nombreux fournisseurs</a:t>
            </a:r>
          </a:p>
        </p:txBody>
      </p:sp>
      <p:sp>
        <p:nvSpPr>
          <p:cNvPr id="20" name="Rectangle 19">
            <a:extLst>
              <a:ext uri="{FF2B5EF4-FFF2-40B4-BE49-F238E27FC236}">
                <a16:creationId xmlns:a16="http://schemas.microsoft.com/office/drawing/2014/main" id="{AC1AEAD1-B234-0EDF-F378-AC88FAF8541B}"/>
              </a:ext>
            </a:extLst>
          </p:cNvPr>
          <p:cNvSpPr/>
          <p:nvPr/>
        </p:nvSpPr>
        <p:spPr>
          <a:xfrm>
            <a:off x="5249002" y="2288841"/>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Limiter les nuisances environnementales</a:t>
            </a:r>
          </a:p>
          <a:p>
            <a:pPr marL="274638" indent="-274638">
              <a:buFont typeface="Arial" panose="020B0604020202020204" pitchFamily="34" charset="0"/>
              <a:buChar char="•"/>
            </a:pPr>
            <a:r>
              <a:rPr lang="fr-FR" sz="2400" b="1">
                <a:solidFill>
                  <a:srgbClr val="192987"/>
                </a:solidFill>
              </a:rPr>
              <a:t>Réduire l’empreinte Carbone</a:t>
            </a:r>
          </a:p>
          <a:p>
            <a:pPr marL="274638" indent="-274638">
              <a:buFont typeface="Arial" panose="020B0604020202020204" pitchFamily="34" charset="0"/>
              <a:buChar char="•"/>
            </a:pPr>
            <a:r>
              <a:rPr lang="fr-FR" sz="2400" b="1">
                <a:solidFill>
                  <a:srgbClr val="192987"/>
                </a:solidFill>
              </a:rPr>
              <a:t>Limiter les risques</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ouvrages d’art / ouvrages techniques</a:t>
            </a:r>
          </a:p>
        </p:txBody>
      </p:sp>
      <p:pic>
        <p:nvPicPr>
          <p:cNvPr id="3" name="Image 2">
            <a:extLst>
              <a:ext uri="{FF2B5EF4-FFF2-40B4-BE49-F238E27FC236}">
                <a16:creationId xmlns:a16="http://schemas.microsoft.com/office/drawing/2014/main" id="{2DDD98B6-4A5F-725D-DE04-9C128D16D6C7}"/>
              </a:ext>
            </a:extLst>
          </p:cNvPr>
          <p:cNvPicPr>
            <a:picLocks noChangeAspect="1"/>
          </p:cNvPicPr>
          <p:nvPr/>
        </p:nvPicPr>
        <p:blipFill>
          <a:blip r:embed="rId3"/>
          <a:stretch>
            <a:fillRect/>
          </a:stretch>
        </p:blipFill>
        <p:spPr>
          <a:xfrm>
            <a:off x="5596512" y="1109748"/>
            <a:ext cx="5640704" cy="6758905"/>
          </a:xfrm>
          <a:prstGeom prst="rect">
            <a:avLst/>
          </a:prstGeom>
        </p:spPr>
      </p:pic>
      <p:pic>
        <p:nvPicPr>
          <p:cNvPr id="6" name="Image 5">
            <a:extLst>
              <a:ext uri="{FF2B5EF4-FFF2-40B4-BE49-F238E27FC236}">
                <a16:creationId xmlns:a16="http://schemas.microsoft.com/office/drawing/2014/main" id="{C8E2FFEB-EE81-10E4-C8FB-C9BD062E6A9D}"/>
              </a:ext>
            </a:extLst>
          </p:cNvPr>
          <p:cNvPicPr>
            <a:picLocks noChangeAspect="1"/>
          </p:cNvPicPr>
          <p:nvPr/>
        </p:nvPicPr>
        <p:blipFill>
          <a:blip r:embed="rId4"/>
          <a:stretch>
            <a:fillRect/>
          </a:stretch>
        </p:blipFill>
        <p:spPr>
          <a:xfrm>
            <a:off x="7243012" y="2648977"/>
            <a:ext cx="10748246" cy="6622023"/>
          </a:xfrm>
          <a:prstGeom prst="rect">
            <a:avLst/>
          </a:prstGeom>
        </p:spPr>
      </p:pic>
      <p:sp>
        <p:nvSpPr>
          <p:cNvPr id="5" name="ZoneTexte 4">
            <a:extLst>
              <a:ext uri="{FF2B5EF4-FFF2-40B4-BE49-F238E27FC236}">
                <a16:creationId xmlns:a16="http://schemas.microsoft.com/office/drawing/2014/main" id="{B1E2B737-1461-A565-BBC6-5335EFBAD47E}"/>
              </a:ext>
            </a:extLst>
          </p:cNvPr>
          <p:cNvSpPr txBox="1"/>
          <p:nvPr/>
        </p:nvSpPr>
        <p:spPr>
          <a:xfrm>
            <a:off x="16521193" y="527368"/>
            <a:ext cx="733104" cy="712495"/>
          </a:xfrm>
          <a:prstGeom prst="rect">
            <a:avLst/>
          </a:prstGeom>
          <a:noFill/>
        </p:spPr>
        <p:txBody>
          <a:bodyPr wrap="square" rtlCol="0">
            <a:spAutoFit/>
          </a:bodyPr>
          <a:lstStyle/>
          <a:p>
            <a:r>
              <a:rPr lang="fr-FR" sz="4000"/>
              <a:t>27</a:t>
            </a:r>
          </a:p>
        </p:txBody>
      </p:sp>
    </p:spTree>
    <p:extLst>
      <p:ext uri="{BB962C8B-B14F-4D97-AF65-F5344CB8AC3E}">
        <p14:creationId xmlns:p14="http://schemas.microsoft.com/office/powerpoint/2010/main" val="3521070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Réemploi du ballast</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a:solidFill>
                  <a:schemeClr val="tx2"/>
                </a:solidFill>
              </a:rPr>
              <a:t>Laver, cribler, requalifier le ballast pour une remise en voie après dégarnissage</a:t>
            </a:r>
          </a:p>
        </p:txBody>
      </p:sp>
      <p:sp>
        <p:nvSpPr>
          <p:cNvPr id="20" name="Rectangle 19">
            <a:extLst>
              <a:ext uri="{FF2B5EF4-FFF2-40B4-BE49-F238E27FC236}">
                <a16:creationId xmlns:a16="http://schemas.microsoft.com/office/drawing/2014/main" id="{AC1AEAD1-B234-0EDF-F378-AC88FAF8541B}"/>
              </a:ext>
            </a:extLst>
          </p:cNvPr>
          <p:cNvSpPr/>
          <p:nvPr/>
        </p:nvSpPr>
        <p:spPr>
          <a:xfrm>
            <a:off x="5391573"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Economie de ressource</a:t>
            </a:r>
          </a:p>
          <a:p>
            <a:pPr marL="274638" indent="-274638">
              <a:buFont typeface="Arial" panose="020B0604020202020204" pitchFamily="34" charset="0"/>
              <a:buChar char="•"/>
            </a:pPr>
            <a:r>
              <a:rPr lang="fr-FR" sz="2400" b="1">
                <a:solidFill>
                  <a:srgbClr val="192987"/>
                </a:solidFill>
              </a:rPr>
              <a:t>Réduction du coût pour ce matériau</a:t>
            </a:r>
          </a:p>
          <a:p>
            <a:pPr marL="274638" indent="-274638">
              <a:buFont typeface="Arial" panose="020B0604020202020204" pitchFamily="34" charset="0"/>
              <a:buChar char="•"/>
            </a:pPr>
            <a:r>
              <a:rPr lang="fr-FR" sz="2400" b="1">
                <a:solidFill>
                  <a:srgbClr val="192987"/>
                </a:solidFill>
              </a:rPr>
              <a:t>Allongement de la durée de vie du ballast</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Voie</a:t>
            </a:r>
          </a:p>
        </p:txBody>
      </p:sp>
      <p:pic>
        <p:nvPicPr>
          <p:cNvPr id="2" name="Espace réservé pour une image  6" descr="Une image contenant terrain, herbe, extérieur, voie&#10;&#10;Description générée automatiquement">
            <a:extLst>
              <a:ext uri="{FF2B5EF4-FFF2-40B4-BE49-F238E27FC236}">
                <a16:creationId xmlns:a16="http://schemas.microsoft.com/office/drawing/2014/main" id="{C77B1F42-8D73-DD24-6845-E87468E8F9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0606"/>
          <a:stretch/>
        </p:blipFill>
        <p:spPr>
          <a:xfrm>
            <a:off x="12228394" y="2388764"/>
            <a:ext cx="5762863" cy="6916361"/>
          </a:xfrm>
          <a:prstGeom prst="rect">
            <a:avLst/>
          </a:prstGeom>
        </p:spPr>
      </p:pic>
      <p:pic>
        <p:nvPicPr>
          <p:cNvPr id="3" name="Image 2" descr="laveur vue du dessus">
            <a:extLst>
              <a:ext uri="{FF2B5EF4-FFF2-40B4-BE49-F238E27FC236}">
                <a16:creationId xmlns:a16="http://schemas.microsoft.com/office/drawing/2014/main" id="{8D9ACDBC-8560-9617-BDEF-D231D3AD07DF}"/>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5666700" y="5490362"/>
            <a:ext cx="12192000" cy="3814763"/>
          </a:xfrm>
          <a:prstGeom prst="rect">
            <a:avLst/>
          </a:prstGeom>
        </p:spPr>
      </p:pic>
      <p:sp>
        <p:nvSpPr>
          <p:cNvPr id="5" name="ZoneTexte 4">
            <a:extLst>
              <a:ext uri="{FF2B5EF4-FFF2-40B4-BE49-F238E27FC236}">
                <a16:creationId xmlns:a16="http://schemas.microsoft.com/office/drawing/2014/main" id="{325DDC6D-FBC0-6A3B-7954-21DB3C1C65C4}"/>
              </a:ext>
            </a:extLst>
          </p:cNvPr>
          <p:cNvSpPr txBox="1"/>
          <p:nvPr/>
        </p:nvSpPr>
        <p:spPr>
          <a:xfrm>
            <a:off x="16521193" y="527368"/>
            <a:ext cx="733104" cy="707886"/>
          </a:xfrm>
          <a:prstGeom prst="rect">
            <a:avLst/>
          </a:prstGeom>
          <a:noFill/>
        </p:spPr>
        <p:txBody>
          <a:bodyPr wrap="square" rtlCol="0">
            <a:spAutoFit/>
          </a:bodyPr>
          <a:lstStyle/>
          <a:p>
            <a:r>
              <a:rPr lang="fr-FR" sz="4000"/>
              <a:t>28</a:t>
            </a:r>
          </a:p>
        </p:txBody>
      </p:sp>
    </p:spTree>
    <p:extLst>
      <p:ext uri="{BB962C8B-B14F-4D97-AF65-F5344CB8AC3E}">
        <p14:creationId xmlns:p14="http://schemas.microsoft.com/office/powerpoint/2010/main" val="1032364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Réemploi de rails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1"/>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 </a:t>
            </a:r>
            <a:r>
              <a:rPr lang="fr-FR" sz="2400" b="1">
                <a:solidFill>
                  <a:schemeClr val="tx2"/>
                </a:solidFill>
              </a:rPr>
              <a:t>réemployer le rail sur LDFT et VS après dépose depuis le réseau structurant</a:t>
            </a:r>
            <a:endParaRPr lang="fr-FR" sz="2400" b="1" u="sng">
              <a:solidFill>
                <a:schemeClr val="tx2"/>
              </a:solidFill>
            </a:endParaRPr>
          </a:p>
        </p:txBody>
      </p:sp>
      <p:sp>
        <p:nvSpPr>
          <p:cNvPr id="20" name="Rectangle 19">
            <a:extLst>
              <a:ext uri="{FF2B5EF4-FFF2-40B4-BE49-F238E27FC236}">
                <a16:creationId xmlns:a16="http://schemas.microsoft.com/office/drawing/2014/main" id="{AC1AEAD1-B234-0EDF-F378-AC88FAF8541B}"/>
              </a:ext>
            </a:extLst>
          </p:cNvPr>
          <p:cNvSpPr/>
          <p:nvPr/>
        </p:nvSpPr>
        <p:spPr>
          <a:xfrm>
            <a:off x="-5304964" y="-7590506"/>
            <a:ext cx="22940007" cy="16773961"/>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194760"/>
            <a:ext cx="4867577" cy="342472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Réduction du coût du projet. </a:t>
            </a:r>
          </a:p>
          <a:p>
            <a:pPr marL="274638" indent="-274638">
              <a:buFont typeface="Arial" panose="020B0604020202020204" pitchFamily="34" charset="0"/>
              <a:buChar char="•"/>
            </a:pPr>
            <a:r>
              <a:rPr lang="fr-FR" sz="2400" b="1">
                <a:solidFill>
                  <a:srgbClr val="192987"/>
                </a:solidFill>
              </a:rPr>
              <a:t>Réduction de la consommation de ressources.</a:t>
            </a:r>
          </a:p>
          <a:p>
            <a:pPr marL="274638" indent="-274638">
              <a:buFont typeface="Arial" panose="020B0604020202020204" pitchFamily="34" charset="0"/>
              <a:buChar char="•"/>
            </a:pPr>
            <a:r>
              <a:rPr lang="fr-FR" sz="2400" b="1">
                <a:solidFill>
                  <a:srgbClr val="192987"/>
                </a:solidFill>
              </a:rPr>
              <a:t>Allongement de la durée de vie du rail.</a:t>
            </a:r>
          </a:p>
          <a:p>
            <a:pPr marL="274638" indent="-274638">
              <a:buFont typeface="Arial" panose="020B0604020202020204" pitchFamily="34" charset="0"/>
              <a:buChar char="•"/>
            </a:pPr>
            <a:r>
              <a:rPr lang="fr-FR" sz="2400" b="1">
                <a:solidFill>
                  <a:srgbClr val="192987"/>
                </a:solidFill>
              </a:rPr>
              <a:t>Réduction des émissions des gaz à effet de serre.</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Voie</a:t>
            </a:r>
          </a:p>
        </p:txBody>
      </p:sp>
      <p:pic>
        <p:nvPicPr>
          <p:cNvPr id="2" name="Image 1">
            <a:extLst>
              <a:ext uri="{FF2B5EF4-FFF2-40B4-BE49-F238E27FC236}">
                <a16:creationId xmlns:a16="http://schemas.microsoft.com/office/drawing/2014/main" id="{7D8E8E60-DEE2-D996-8EA3-43164FED805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7132" y="2288842"/>
            <a:ext cx="7213164" cy="4233742"/>
          </a:xfrm>
          <a:prstGeom prst="rect">
            <a:avLst/>
          </a:prstGeom>
          <a:noFill/>
          <a:ln>
            <a:noFill/>
          </a:ln>
        </p:spPr>
      </p:pic>
      <p:sp>
        <p:nvSpPr>
          <p:cNvPr id="3" name="Zone de texte 13">
            <a:extLst>
              <a:ext uri="{FF2B5EF4-FFF2-40B4-BE49-F238E27FC236}">
                <a16:creationId xmlns:a16="http://schemas.microsoft.com/office/drawing/2014/main" id="{29B63714-CA49-544E-E48B-DE6A36CEB0DC}"/>
              </a:ext>
            </a:extLst>
          </p:cNvPr>
          <p:cNvSpPr txBox="1"/>
          <p:nvPr/>
        </p:nvSpPr>
        <p:spPr>
          <a:xfrm>
            <a:off x="10790551" y="9004657"/>
            <a:ext cx="4434826" cy="138499"/>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fr-FR" sz="900" b="1">
                <a:solidFill>
                  <a:schemeClr val="accent2"/>
                </a:solidFill>
                <a:latin typeface="Avenir LT Std 45 Book" panose="020B0502020203020204" pitchFamily="34" charset="0"/>
                <a:ea typeface="Avenir LT Std 45 Book" panose="020B0502020203020204" pitchFamily="34" charset="0"/>
                <a:cs typeface="Times New Roman" panose="02020603050405020304" pitchFamily="18" charset="0"/>
              </a:rPr>
              <a:t>Découpe des anciens panneaux de voie</a:t>
            </a:r>
          </a:p>
        </p:txBody>
      </p:sp>
      <p:pic>
        <p:nvPicPr>
          <p:cNvPr id="1026" name="Picture 2">
            <a:extLst>
              <a:ext uri="{FF2B5EF4-FFF2-40B4-BE49-F238E27FC236}">
                <a16:creationId xmlns:a16="http://schemas.microsoft.com/office/drawing/2014/main" id="{796F35C5-806C-CEBD-0AC7-278740581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892" y="2288842"/>
            <a:ext cx="4654648" cy="32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9833F6A-873B-4938-BDBA-599DD1811DF9">
            <a:extLst>
              <a:ext uri="{FF2B5EF4-FFF2-40B4-BE49-F238E27FC236}">
                <a16:creationId xmlns:a16="http://schemas.microsoft.com/office/drawing/2014/main" id="{F5329CF3-2C27-6C55-48DB-75085BE340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2861" y="5833906"/>
            <a:ext cx="4986563" cy="3240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FB0A5C1E-CF7A-50E1-36DD-80DDFE17386A}"/>
              </a:ext>
            </a:extLst>
          </p:cNvPr>
          <p:cNvSpPr txBox="1"/>
          <p:nvPr/>
        </p:nvSpPr>
        <p:spPr>
          <a:xfrm>
            <a:off x="16521193" y="527368"/>
            <a:ext cx="733104" cy="712495"/>
          </a:xfrm>
          <a:prstGeom prst="rect">
            <a:avLst/>
          </a:prstGeom>
          <a:noFill/>
        </p:spPr>
        <p:txBody>
          <a:bodyPr wrap="square" rtlCol="0">
            <a:spAutoFit/>
          </a:bodyPr>
          <a:lstStyle/>
          <a:p>
            <a:r>
              <a:rPr lang="fr-FR" sz="4000"/>
              <a:t>29</a:t>
            </a:r>
          </a:p>
        </p:txBody>
      </p:sp>
    </p:spTree>
    <p:extLst>
      <p:ext uri="{BB962C8B-B14F-4D97-AF65-F5344CB8AC3E}">
        <p14:creationId xmlns:p14="http://schemas.microsoft.com/office/powerpoint/2010/main" val="2055074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Réutilisation des terres excavées en aménagement paysager</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3808664"/>
            <a:ext cx="4867577" cy="15037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a:solidFill>
                  <a:schemeClr val="tx2"/>
                </a:solidFill>
              </a:rPr>
              <a:t>Réutiliser sur place les déblais du projet pour son intégration paysagère </a:t>
            </a:r>
          </a:p>
        </p:txBody>
      </p:sp>
      <p:sp>
        <p:nvSpPr>
          <p:cNvPr id="20" name="Rectangle 19">
            <a:extLst>
              <a:ext uri="{FF2B5EF4-FFF2-40B4-BE49-F238E27FC236}">
                <a16:creationId xmlns:a16="http://schemas.microsoft.com/office/drawing/2014/main" id="{AC1AEAD1-B234-0EDF-F378-AC88FAF8541B}"/>
              </a:ext>
            </a:extLst>
          </p:cNvPr>
          <p:cNvSpPr/>
          <p:nvPr/>
        </p:nvSpPr>
        <p:spPr>
          <a:xfrm>
            <a:off x="5391573"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5514149"/>
            <a:ext cx="4867577" cy="410533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Intégration paysagère.</a:t>
            </a:r>
          </a:p>
          <a:p>
            <a:pPr marL="274638" indent="-274638">
              <a:buFont typeface="Arial" panose="020B0604020202020204" pitchFamily="34" charset="0"/>
              <a:buChar char="•"/>
            </a:pPr>
            <a:r>
              <a:rPr lang="fr-FR" sz="2400" b="1">
                <a:solidFill>
                  <a:srgbClr val="192987"/>
                </a:solidFill>
              </a:rPr>
              <a:t>Réduction des déchets.</a:t>
            </a:r>
          </a:p>
          <a:p>
            <a:pPr marL="274638" indent="-274638">
              <a:buFont typeface="Arial" panose="020B0604020202020204" pitchFamily="34" charset="0"/>
              <a:buChar char="•"/>
            </a:pPr>
            <a:r>
              <a:rPr lang="fr-FR" sz="2400" b="1">
                <a:solidFill>
                  <a:srgbClr val="192987"/>
                </a:solidFill>
              </a:rPr>
              <a:t>Réductions des mouvements de terre très consommateurs d’énergie fossile et donc émetteurs de CO</a:t>
            </a:r>
            <a:r>
              <a:rPr lang="fr-FR" sz="2400" b="1" baseline="-25000">
                <a:solidFill>
                  <a:srgbClr val="192987"/>
                </a:solidFill>
              </a:rPr>
              <a:t>2</a:t>
            </a:r>
          </a:p>
          <a:p>
            <a:pPr marL="274638" indent="-274638">
              <a:buFont typeface="Arial" panose="020B0604020202020204" pitchFamily="34" charset="0"/>
              <a:buChar char="•"/>
            </a:pPr>
            <a:r>
              <a:rPr lang="fr-FR" sz="2400" b="1">
                <a:solidFill>
                  <a:srgbClr val="192987"/>
                </a:solidFill>
              </a:rPr>
              <a:t>Nécessité d'une caractérisation physico-chimique : utiliser le marché sur ordre terres excavées.</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320632"/>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Génie civil, ouvrages en terre, aménagements paysagers</a:t>
            </a:r>
          </a:p>
        </p:txBody>
      </p:sp>
      <p:pic>
        <p:nvPicPr>
          <p:cNvPr id="3" name="Image 2">
            <a:extLst>
              <a:ext uri="{FF2B5EF4-FFF2-40B4-BE49-F238E27FC236}">
                <a16:creationId xmlns:a16="http://schemas.microsoft.com/office/drawing/2014/main" id="{CF4377A6-52B8-875F-F37F-58AF40B7B689}"/>
              </a:ext>
            </a:extLst>
          </p:cNvPr>
          <p:cNvPicPr>
            <a:picLocks noChangeAspect="1"/>
          </p:cNvPicPr>
          <p:nvPr/>
        </p:nvPicPr>
        <p:blipFill>
          <a:blip r:embed="rId3"/>
          <a:stretch>
            <a:fillRect/>
          </a:stretch>
        </p:blipFill>
        <p:spPr>
          <a:xfrm>
            <a:off x="5391572" y="2392989"/>
            <a:ext cx="12722439" cy="6510379"/>
          </a:xfrm>
          <a:prstGeom prst="rect">
            <a:avLst/>
          </a:prstGeom>
        </p:spPr>
      </p:pic>
      <p:pic>
        <p:nvPicPr>
          <p:cNvPr id="6" name="Image 5">
            <a:extLst>
              <a:ext uri="{FF2B5EF4-FFF2-40B4-BE49-F238E27FC236}">
                <a16:creationId xmlns:a16="http://schemas.microsoft.com/office/drawing/2014/main" id="{2E8AA0AC-86E0-66A8-0821-586DA3B0DEDC}"/>
              </a:ext>
            </a:extLst>
          </p:cNvPr>
          <p:cNvPicPr>
            <a:picLocks noChangeAspect="1"/>
          </p:cNvPicPr>
          <p:nvPr/>
        </p:nvPicPr>
        <p:blipFill>
          <a:blip r:embed="rId4"/>
          <a:stretch>
            <a:fillRect/>
          </a:stretch>
        </p:blipFill>
        <p:spPr>
          <a:xfrm>
            <a:off x="12094211" y="5312443"/>
            <a:ext cx="6019800" cy="3590925"/>
          </a:xfrm>
          <a:prstGeom prst="rect">
            <a:avLst/>
          </a:prstGeom>
        </p:spPr>
      </p:pic>
      <p:sp>
        <p:nvSpPr>
          <p:cNvPr id="2" name="ZoneTexte 1">
            <a:extLst>
              <a:ext uri="{FF2B5EF4-FFF2-40B4-BE49-F238E27FC236}">
                <a16:creationId xmlns:a16="http://schemas.microsoft.com/office/drawing/2014/main" id="{D33BEC76-F6BB-3AEF-974E-806D2F14936C}"/>
              </a:ext>
            </a:extLst>
          </p:cNvPr>
          <p:cNvSpPr txBox="1"/>
          <p:nvPr/>
        </p:nvSpPr>
        <p:spPr>
          <a:xfrm>
            <a:off x="16521193" y="527368"/>
            <a:ext cx="733104" cy="712495"/>
          </a:xfrm>
          <a:prstGeom prst="rect">
            <a:avLst/>
          </a:prstGeom>
          <a:noFill/>
        </p:spPr>
        <p:txBody>
          <a:bodyPr wrap="square" rtlCol="0">
            <a:spAutoFit/>
          </a:bodyPr>
          <a:lstStyle/>
          <a:p>
            <a:r>
              <a:rPr lang="fr-FR" sz="4000"/>
              <a:t>30</a:t>
            </a:r>
          </a:p>
        </p:txBody>
      </p:sp>
    </p:spTree>
    <p:extLst>
      <p:ext uri="{BB962C8B-B14F-4D97-AF65-F5344CB8AC3E}">
        <p14:creationId xmlns:p14="http://schemas.microsoft.com/office/powerpoint/2010/main" val="1840932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381169"/>
            <a:ext cx="17342990" cy="871329"/>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Alternatives à l'enrobé classique : Végétal, à froid, stabilisé à la chaux, drainant sur structure réservoir, en béton de verre</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307554"/>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 </a:t>
            </a:r>
            <a:r>
              <a:rPr lang="fr-FR" sz="2400" b="1">
                <a:solidFill>
                  <a:schemeClr val="tx2"/>
                </a:solidFill>
              </a:rPr>
              <a:t>remplacer les enrobés classiques bitumeux et chaux par des alternatives aux empreintes environnementales plus faibles</a:t>
            </a:r>
            <a:endParaRPr lang="fr-FR" sz="2400" b="1" u="sng">
              <a:solidFill>
                <a:schemeClr val="tx2"/>
              </a:solidFill>
            </a:endParaRPr>
          </a:p>
        </p:txBody>
      </p:sp>
      <p:sp>
        <p:nvSpPr>
          <p:cNvPr id="20" name="Rectangle 19">
            <a:extLst>
              <a:ext uri="{FF2B5EF4-FFF2-40B4-BE49-F238E27FC236}">
                <a16:creationId xmlns:a16="http://schemas.microsoft.com/office/drawing/2014/main" id="{AC1AEAD1-B234-0EDF-F378-AC88FAF8541B}"/>
              </a:ext>
            </a:extLst>
          </p:cNvPr>
          <p:cNvSpPr/>
          <p:nvPr/>
        </p:nvSpPr>
        <p:spPr>
          <a:xfrm>
            <a:off x="5391573"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Réduction des émissions de gaz à effet de serre des enrobés classiques</a:t>
            </a:r>
          </a:p>
          <a:p>
            <a:pPr marL="274638" indent="-274638">
              <a:buFont typeface="Arial" panose="020B0604020202020204" pitchFamily="34" charset="0"/>
              <a:buChar char="•"/>
            </a:pPr>
            <a:r>
              <a:rPr lang="fr-FR" sz="2400" b="1">
                <a:solidFill>
                  <a:srgbClr val="192987"/>
                </a:solidFill>
              </a:rPr>
              <a:t>Réduction îlot de chaleur.</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quais, VRD</a:t>
            </a:r>
          </a:p>
        </p:txBody>
      </p:sp>
      <p:pic>
        <p:nvPicPr>
          <p:cNvPr id="5" name="Image 4">
            <a:extLst>
              <a:ext uri="{FF2B5EF4-FFF2-40B4-BE49-F238E27FC236}">
                <a16:creationId xmlns:a16="http://schemas.microsoft.com/office/drawing/2014/main" id="{21C6A23F-B68C-C9F2-C124-4704A5C08373}"/>
              </a:ext>
            </a:extLst>
          </p:cNvPr>
          <p:cNvPicPr>
            <a:picLocks noChangeAspect="1"/>
          </p:cNvPicPr>
          <p:nvPr/>
        </p:nvPicPr>
        <p:blipFill>
          <a:blip r:embed="rId3"/>
          <a:stretch>
            <a:fillRect/>
          </a:stretch>
        </p:blipFill>
        <p:spPr>
          <a:xfrm>
            <a:off x="14162918" y="2115725"/>
            <a:ext cx="3698687" cy="4431907"/>
          </a:xfrm>
          <a:prstGeom prst="rect">
            <a:avLst/>
          </a:prstGeom>
        </p:spPr>
      </p:pic>
      <p:pic>
        <p:nvPicPr>
          <p:cNvPr id="3" name="Image 2">
            <a:extLst>
              <a:ext uri="{FF2B5EF4-FFF2-40B4-BE49-F238E27FC236}">
                <a16:creationId xmlns:a16="http://schemas.microsoft.com/office/drawing/2014/main" id="{33D93A5D-665A-E76F-66A6-6CDA8B30FCD5}"/>
              </a:ext>
            </a:extLst>
          </p:cNvPr>
          <p:cNvPicPr>
            <a:picLocks noChangeAspect="1"/>
          </p:cNvPicPr>
          <p:nvPr/>
        </p:nvPicPr>
        <p:blipFill>
          <a:blip r:embed="rId4"/>
          <a:stretch>
            <a:fillRect/>
          </a:stretch>
        </p:blipFill>
        <p:spPr>
          <a:xfrm>
            <a:off x="10847507" y="4751980"/>
            <a:ext cx="7143750" cy="4686300"/>
          </a:xfrm>
          <a:prstGeom prst="rect">
            <a:avLst/>
          </a:prstGeom>
        </p:spPr>
      </p:pic>
      <p:pic>
        <p:nvPicPr>
          <p:cNvPr id="12" name="Image 11">
            <a:extLst>
              <a:ext uri="{FF2B5EF4-FFF2-40B4-BE49-F238E27FC236}">
                <a16:creationId xmlns:a16="http://schemas.microsoft.com/office/drawing/2014/main" id="{605CD507-BE4E-BAA6-6AF5-9A64DD539D96}"/>
              </a:ext>
            </a:extLst>
          </p:cNvPr>
          <p:cNvPicPr>
            <a:picLocks noChangeAspect="1"/>
          </p:cNvPicPr>
          <p:nvPr/>
        </p:nvPicPr>
        <p:blipFill>
          <a:blip r:embed="rId5"/>
          <a:stretch>
            <a:fillRect/>
          </a:stretch>
        </p:blipFill>
        <p:spPr>
          <a:xfrm>
            <a:off x="5392589" y="3024691"/>
            <a:ext cx="6562725" cy="6429375"/>
          </a:xfrm>
          <a:prstGeom prst="rect">
            <a:avLst/>
          </a:prstGeom>
        </p:spPr>
      </p:pic>
      <p:pic>
        <p:nvPicPr>
          <p:cNvPr id="6" name="Image 5">
            <a:extLst>
              <a:ext uri="{FF2B5EF4-FFF2-40B4-BE49-F238E27FC236}">
                <a16:creationId xmlns:a16="http://schemas.microsoft.com/office/drawing/2014/main" id="{9255277A-4652-48A5-E820-C646D9C278F4}"/>
              </a:ext>
            </a:extLst>
          </p:cNvPr>
          <p:cNvPicPr>
            <a:picLocks noChangeAspect="1"/>
          </p:cNvPicPr>
          <p:nvPr/>
        </p:nvPicPr>
        <p:blipFill>
          <a:blip r:embed="rId6"/>
          <a:stretch>
            <a:fillRect/>
          </a:stretch>
        </p:blipFill>
        <p:spPr>
          <a:xfrm>
            <a:off x="8120372" y="2260600"/>
            <a:ext cx="5753100" cy="3962400"/>
          </a:xfrm>
          <a:prstGeom prst="rect">
            <a:avLst/>
          </a:prstGeom>
        </p:spPr>
      </p:pic>
      <p:sp>
        <p:nvSpPr>
          <p:cNvPr id="2" name="ZoneTexte 1">
            <a:extLst>
              <a:ext uri="{FF2B5EF4-FFF2-40B4-BE49-F238E27FC236}">
                <a16:creationId xmlns:a16="http://schemas.microsoft.com/office/drawing/2014/main" id="{85085C25-94B3-67AB-4970-CCADE20592A7}"/>
              </a:ext>
            </a:extLst>
          </p:cNvPr>
          <p:cNvSpPr txBox="1"/>
          <p:nvPr/>
        </p:nvSpPr>
        <p:spPr>
          <a:xfrm>
            <a:off x="16521193" y="527368"/>
            <a:ext cx="733104" cy="712495"/>
          </a:xfrm>
          <a:prstGeom prst="rect">
            <a:avLst/>
          </a:prstGeom>
          <a:noFill/>
        </p:spPr>
        <p:txBody>
          <a:bodyPr wrap="square" rtlCol="0">
            <a:spAutoFit/>
          </a:bodyPr>
          <a:lstStyle/>
          <a:p>
            <a:r>
              <a:rPr lang="fr-FR" sz="4000"/>
              <a:t>31</a:t>
            </a:r>
          </a:p>
        </p:txBody>
      </p:sp>
    </p:spTree>
    <p:extLst>
      <p:ext uri="{BB962C8B-B14F-4D97-AF65-F5344CB8AC3E}">
        <p14:creationId xmlns:p14="http://schemas.microsoft.com/office/powerpoint/2010/main" val="2942960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9532" y="169707"/>
            <a:ext cx="380005" cy="329087"/>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algn="ctr"/>
              <a:r>
                <a:rPr lang="fr-FR" sz="2398" b="1">
                  <a:solidFill>
                    <a:schemeClr val="tx1">
                      <a:lumMod val="65000"/>
                      <a:lumOff val="35000"/>
                    </a:schemeClr>
                  </a:solidFill>
                </a:rPr>
                <a:t>A</a:t>
              </a:r>
            </a:p>
            <a:p>
              <a:endParaRPr lang="fr-FR" sz="2398"/>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93483" y="333779"/>
            <a:ext cx="11868317" cy="0"/>
          </a:xfrm>
          <a:prstGeom prst="line">
            <a:avLst/>
          </a:prstGeom>
          <a:ln w="19050" cap="rnd">
            <a:solidFill>
              <a:srgbClr val="57A89A"/>
            </a:solidFill>
            <a:prstDash val="solid"/>
            <a:headEnd type="none" w="sm" len="sm"/>
            <a:tailEnd type="none" w="sm" len="sm"/>
          </a:ln>
        </p:spPr>
        <p:txBody>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endParaRPr lang="fr-FR" sz="2398"/>
          </a:p>
        </p:txBody>
      </p:sp>
      <p:sp>
        <p:nvSpPr>
          <p:cNvPr id="21" name="TextBox 18">
            <a:extLst>
              <a:ext uri="{FF2B5EF4-FFF2-40B4-BE49-F238E27FC236}">
                <a16:creationId xmlns:a16="http://schemas.microsoft.com/office/drawing/2014/main" id="{ED17ADDB-C2B1-6394-3566-927316941E1B}"/>
              </a:ext>
            </a:extLst>
          </p:cNvPr>
          <p:cNvSpPr txBox="1"/>
          <p:nvPr/>
        </p:nvSpPr>
        <p:spPr>
          <a:xfrm>
            <a:off x="430935" y="1587742"/>
            <a:ext cx="17221633" cy="422423"/>
          </a:xfrm>
          <a:prstGeom prst="rect">
            <a:avLst/>
          </a:prstGeom>
        </p:spPr>
        <p:txBody>
          <a:bodyPr wrap="square" lIns="0" tIns="0" rIns="0" bIns="0" rtlCol="0" anchor="t">
            <a:spAutoFit/>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marL="269092" lvl="1">
              <a:lnSpc>
                <a:spcPts val="3497"/>
              </a:lnSpc>
            </a:pPr>
            <a:r>
              <a:rPr lang="fr-FR" sz="2798" b="1">
                <a:solidFill>
                  <a:srgbClr val="57A89A"/>
                </a:solidFill>
                <a:latin typeface="Raleway"/>
              </a:rPr>
              <a:t>Réduire l’empreinte des matériaux : L’avenir du béton est déjà là et concerne tout son cycle de vie</a:t>
            </a:r>
            <a:endParaRPr lang="en-US" sz="2798"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6789" y="362313"/>
            <a:ext cx="13389553" cy="1164999"/>
          </a:xfrm>
          <a:prstGeom prst="rect">
            <a:avLst/>
          </a:prstGeom>
        </p:spPr>
        <p:txBody>
          <a:bodyPr wrap="square" lIns="0" tIns="0" rIns="0" bIns="0" rtlCol="0" anchor="t">
            <a:spAutoFit/>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a:lnSpc>
                <a:spcPts val="10193"/>
              </a:lnSpc>
              <a:spcBef>
                <a:spcPct val="0"/>
              </a:spcBef>
            </a:pPr>
            <a:r>
              <a:rPr lang="en-US" sz="5997" b="1" spc="-84" err="1">
                <a:solidFill>
                  <a:srgbClr val="00595F"/>
                </a:solidFill>
                <a:latin typeface="Raleway"/>
              </a:rPr>
              <a:t>Matériaux</a:t>
            </a:r>
            <a:endParaRPr lang="en-US" sz="5997"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301351" y="4242271"/>
            <a:ext cx="4865042" cy="199653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r>
              <a:rPr lang="fr-FR" sz="1999" b="1" u="sng">
                <a:solidFill>
                  <a:schemeClr val="tx2"/>
                </a:solidFill>
              </a:rPr>
              <a:t>Solution :</a:t>
            </a:r>
          </a:p>
          <a:p>
            <a:r>
              <a:rPr lang="fr-FR" sz="1999" b="1">
                <a:solidFill>
                  <a:schemeClr val="tx2"/>
                </a:solidFill>
              </a:rPr>
              <a:t>Les bétons se diversifient et leur empreinte Carbone baisse. Concevez avec des bétons bas-Carbone !</a:t>
            </a:r>
          </a:p>
          <a:p>
            <a:r>
              <a:rPr lang="fr-FR" sz="1999" b="1">
                <a:solidFill>
                  <a:schemeClr val="tx2"/>
                </a:solidFill>
              </a:rPr>
              <a:t>Les déchets de béton se recyclent en nouveaux bétons</a:t>
            </a:r>
          </a:p>
        </p:txBody>
      </p:sp>
      <p:sp>
        <p:nvSpPr>
          <p:cNvPr id="20" name="Rectangle 19">
            <a:extLst>
              <a:ext uri="{FF2B5EF4-FFF2-40B4-BE49-F238E27FC236}">
                <a16:creationId xmlns:a16="http://schemas.microsoft.com/office/drawing/2014/main" id="{AC1AEAD1-B234-0EDF-F378-AC88FAF8541B}"/>
              </a:ext>
            </a:extLst>
          </p:cNvPr>
          <p:cNvSpPr/>
          <p:nvPr/>
        </p:nvSpPr>
        <p:spPr>
          <a:xfrm>
            <a:off x="5329394" y="2290330"/>
            <a:ext cx="12735619" cy="7326827"/>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algn="ctr"/>
            <a:endParaRPr lang="fr-FR" sz="2398" b="1">
              <a:solidFill>
                <a:schemeClr val="tx2"/>
              </a:solidFill>
            </a:endParaRPr>
          </a:p>
          <a:p>
            <a:endParaRPr lang="fr-FR" sz="2398">
              <a:solidFill>
                <a:srgbClr val="192987"/>
              </a:solidFill>
              <a:highlight>
                <a:srgbClr val="FFFF00"/>
              </a:highlight>
            </a:endParaRPr>
          </a:p>
          <a:p>
            <a:endParaRPr lang="fr-FR" sz="2398">
              <a:solidFill>
                <a:srgbClr val="192987"/>
              </a:solidFill>
              <a:highlight>
                <a:srgbClr val="FFFF00"/>
              </a:highlight>
            </a:endParaRPr>
          </a:p>
          <a:p>
            <a:pPr algn="ctr"/>
            <a:endParaRPr lang="fr-FR" sz="2398"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2448" y="170741"/>
            <a:ext cx="380005" cy="329087"/>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algn="ctr"/>
            <a:r>
              <a:rPr lang="fr-FR" sz="2398"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4198" y="170741"/>
            <a:ext cx="380005" cy="329087"/>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algn="ctr"/>
            <a:r>
              <a:rPr lang="fr-FR" sz="2398"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5947" y="170741"/>
            <a:ext cx="380005" cy="329087"/>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algn="ctr"/>
            <a:r>
              <a:rPr lang="fr-FR" sz="2398"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301351" y="6403824"/>
            <a:ext cx="4865042" cy="3213334"/>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6" rIns="91393" bIns="45696" rtlCol="0" anchor="t"/>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r>
              <a:rPr lang="fr-FR" sz="1999" b="1" u="sng">
                <a:solidFill>
                  <a:srgbClr val="192987"/>
                </a:solidFill>
              </a:rPr>
              <a:t>Effets de la solution et gain(s) associé(s) :</a:t>
            </a:r>
          </a:p>
          <a:p>
            <a:pPr marL="274169" indent="-274169">
              <a:buFont typeface="Arial" panose="020B0604020202020204" pitchFamily="34" charset="0"/>
              <a:buChar char="•"/>
            </a:pPr>
            <a:r>
              <a:rPr lang="fr-FR" sz="1999" b="1">
                <a:solidFill>
                  <a:srgbClr val="192987"/>
                </a:solidFill>
              </a:rPr>
              <a:t>Réduire l’empreinte Carbone des ouvrages d’art et des produits en béton pré-fabriqué</a:t>
            </a:r>
            <a:endParaRPr lang="fr-FR" sz="1999" b="1">
              <a:solidFill>
                <a:srgbClr val="192987"/>
              </a:solidFill>
              <a:ea typeface="Calibri"/>
              <a:cs typeface="Calibri"/>
            </a:endParaRPr>
          </a:p>
          <a:p>
            <a:endParaRPr lang="fr-FR" sz="1999" b="1">
              <a:solidFill>
                <a:srgbClr val="192987"/>
              </a:solidFill>
            </a:endParaRPr>
          </a:p>
          <a:p>
            <a:pPr marL="274169" indent="-274169">
              <a:buFont typeface="Arial" panose="020B0604020202020204" pitchFamily="34" charset="0"/>
              <a:buChar char="•"/>
            </a:pPr>
            <a:r>
              <a:rPr lang="fr-FR" sz="1999" b="1">
                <a:solidFill>
                  <a:srgbClr val="192987"/>
                </a:solidFill>
              </a:rPr>
              <a:t>Réduire les quantités de déchets ultimes et alimenter la filière des bétons recyclés permettant de réduire la consommation de granulats neufs et d’une partie du ciment</a:t>
            </a:r>
            <a:endParaRPr lang="fr-FR" sz="1999" b="1">
              <a:solidFill>
                <a:srgbClr val="192987"/>
              </a:solidFill>
              <a:ea typeface="Calibri"/>
              <a:cs typeface="Calibri"/>
            </a:endParaRPr>
          </a:p>
        </p:txBody>
      </p:sp>
      <p:sp>
        <p:nvSpPr>
          <p:cNvPr id="4" name="Rectangle 3">
            <a:extLst>
              <a:ext uri="{FF2B5EF4-FFF2-40B4-BE49-F238E27FC236}">
                <a16:creationId xmlns:a16="http://schemas.microsoft.com/office/drawing/2014/main" id="{202713B9-AF6A-02A0-16BA-3B3020A96B96}"/>
              </a:ext>
            </a:extLst>
          </p:cNvPr>
          <p:cNvSpPr/>
          <p:nvPr/>
        </p:nvSpPr>
        <p:spPr>
          <a:xfrm>
            <a:off x="301351" y="2290329"/>
            <a:ext cx="4865042" cy="1786927"/>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r>
              <a:rPr lang="fr-FR" b="1" u="sng" err="1">
                <a:solidFill>
                  <a:schemeClr val="tx2"/>
                </a:solidFill>
              </a:rPr>
              <a:t>Metiers</a:t>
            </a:r>
            <a:r>
              <a:rPr lang="fr-FR" b="1" u="sng">
                <a:solidFill>
                  <a:schemeClr val="tx2"/>
                </a:solidFill>
              </a:rPr>
              <a:t> concernés :</a:t>
            </a:r>
            <a:r>
              <a:rPr lang="fr-FR" b="1">
                <a:solidFill>
                  <a:schemeClr val="tx2"/>
                </a:solidFill>
              </a:rPr>
              <a:t> Ouvrages d’art, génie civil, produits en béton préfabriqué (caniveaux, traverses…)</a:t>
            </a:r>
          </a:p>
        </p:txBody>
      </p:sp>
      <p:pic>
        <p:nvPicPr>
          <p:cNvPr id="3" name="Image 2">
            <a:extLst>
              <a:ext uri="{FF2B5EF4-FFF2-40B4-BE49-F238E27FC236}">
                <a16:creationId xmlns:a16="http://schemas.microsoft.com/office/drawing/2014/main" id="{55850AC7-DFA4-DAD4-E8E1-74137E49342B}"/>
              </a:ext>
            </a:extLst>
          </p:cNvPr>
          <p:cNvPicPr>
            <a:picLocks noChangeAspect="1"/>
          </p:cNvPicPr>
          <p:nvPr/>
        </p:nvPicPr>
        <p:blipFill>
          <a:blip r:embed="rId2"/>
          <a:stretch>
            <a:fillRect/>
          </a:stretch>
        </p:blipFill>
        <p:spPr>
          <a:xfrm>
            <a:off x="11370223" y="2290330"/>
            <a:ext cx="6616427" cy="4921860"/>
          </a:xfrm>
          <a:prstGeom prst="rect">
            <a:avLst/>
          </a:prstGeom>
        </p:spPr>
      </p:pic>
      <p:pic>
        <p:nvPicPr>
          <p:cNvPr id="6" name="Image 5">
            <a:extLst>
              <a:ext uri="{FF2B5EF4-FFF2-40B4-BE49-F238E27FC236}">
                <a16:creationId xmlns:a16="http://schemas.microsoft.com/office/drawing/2014/main" id="{2F619D1D-C6C8-F33B-D0B6-5783D1720791}"/>
              </a:ext>
            </a:extLst>
          </p:cNvPr>
          <p:cNvPicPr>
            <a:picLocks noChangeAspect="1"/>
          </p:cNvPicPr>
          <p:nvPr/>
        </p:nvPicPr>
        <p:blipFill>
          <a:blip r:embed="rId3"/>
          <a:stretch>
            <a:fillRect/>
          </a:stretch>
        </p:blipFill>
        <p:spPr>
          <a:xfrm>
            <a:off x="8318512" y="5632449"/>
            <a:ext cx="6711628" cy="3731855"/>
          </a:xfrm>
          <a:prstGeom prst="rect">
            <a:avLst/>
          </a:prstGeom>
        </p:spPr>
      </p:pic>
      <p:pic>
        <p:nvPicPr>
          <p:cNvPr id="12" name="Image 11">
            <a:extLst>
              <a:ext uri="{FF2B5EF4-FFF2-40B4-BE49-F238E27FC236}">
                <a16:creationId xmlns:a16="http://schemas.microsoft.com/office/drawing/2014/main" id="{CC9FBF09-DFF7-820B-DF26-027503D41DC9}"/>
              </a:ext>
            </a:extLst>
          </p:cNvPr>
          <p:cNvPicPr>
            <a:picLocks noChangeAspect="1"/>
          </p:cNvPicPr>
          <p:nvPr/>
        </p:nvPicPr>
        <p:blipFill>
          <a:blip r:embed="rId4"/>
          <a:stretch>
            <a:fillRect/>
          </a:stretch>
        </p:blipFill>
        <p:spPr>
          <a:xfrm>
            <a:off x="5370836" y="2602471"/>
            <a:ext cx="5962467" cy="2806334"/>
          </a:xfrm>
          <a:prstGeom prst="rect">
            <a:avLst/>
          </a:prstGeom>
        </p:spPr>
      </p:pic>
      <p:pic>
        <p:nvPicPr>
          <p:cNvPr id="13" name="Picture 2" descr="\\Commun.ad.sncf.fr\infra_ig\IP-R\DATA\IP-R\4_DIR PERF\09 - ECOCONCEPTION\0- Projet Ecoconception\PPT - Outils - Formations - Méthodes\Visite base Bretigny\IMG_2968.JPG">
            <a:extLst>
              <a:ext uri="{FF2B5EF4-FFF2-40B4-BE49-F238E27FC236}">
                <a16:creationId xmlns:a16="http://schemas.microsoft.com/office/drawing/2014/main" id="{276762AD-25D7-74BB-CD87-043DE5F23B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0055" y="5632449"/>
            <a:ext cx="2798891" cy="373185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1A17DF18-1D13-AECC-4569-2A113C4E6A94}"/>
              </a:ext>
            </a:extLst>
          </p:cNvPr>
          <p:cNvSpPr txBox="1"/>
          <p:nvPr/>
        </p:nvSpPr>
        <p:spPr>
          <a:xfrm>
            <a:off x="16521193" y="527368"/>
            <a:ext cx="733104" cy="712495"/>
          </a:xfrm>
          <a:prstGeom prst="rect">
            <a:avLst/>
          </a:prstGeom>
          <a:noFill/>
        </p:spPr>
        <p:txBody>
          <a:bodyPr wrap="square" rtlCol="0">
            <a:spAutoFit/>
          </a:bodyPr>
          <a:lstStyle/>
          <a:p>
            <a:r>
              <a:rPr lang="fr-FR" sz="4000"/>
              <a:t>32</a:t>
            </a:r>
          </a:p>
        </p:txBody>
      </p:sp>
    </p:spTree>
    <p:extLst>
      <p:ext uri="{BB962C8B-B14F-4D97-AF65-F5344CB8AC3E}">
        <p14:creationId xmlns:p14="http://schemas.microsoft.com/office/powerpoint/2010/main" val="2353888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78616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Réduction de l'épaisseur du ballast de 5cm : avec pose de tapis sous ballast ou de </a:t>
            </a:r>
            <a:r>
              <a:rPr lang="fr-FR" sz="2800" b="1" err="1">
                <a:solidFill>
                  <a:srgbClr val="57A89A"/>
                </a:solidFill>
                <a:latin typeface="Raleway"/>
              </a:rPr>
              <a:t>Tba</a:t>
            </a:r>
            <a:r>
              <a:rPr lang="fr-FR" sz="2800" b="1">
                <a:solidFill>
                  <a:srgbClr val="57A89A"/>
                </a:solidFill>
                <a:latin typeface="Raleway"/>
              </a:rPr>
              <a:t> équipées d'USP</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2" y="388252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a:solidFill>
                  <a:schemeClr val="tx2"/>
                </a:solidFill>
              </a:rPr>
              <a:t>- Réduire la quantité de ballast et donc la logistique d’approvisionnement</a:t>
            </a:r>
          </a:p>
        </p:txBody>
      </p:sp>
      <p:sp>
        <p:nvSpPr>
          <p:cNvPr id="20" name="Rectangle 19">
            <a:extLst>
              <a:ext uri="{FF2B5EF4-FFF2-40B4-BE49-F238E27FC236}">
                <a16:creationId xmlns:a16="http://schemas.microsoft.com/office/drawing/2014/main" id="{AC1AEAD1-B234-0EDF-F378-AC88FAF8541B}"/>
              </a:ext>
            </a:extLst>
          </p:cNvPr>
          <p:cNvSpPr/>
          <p:nvPr/>
        </p:nvSpPr>
        <p:spPr>
          <a:xfrm>
            <a:off x="5391573"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036780"/>
            <a:ext cx="4867577" cy="35827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Réduction du coût matière pour le ballast.</a:t>
            </a:r>
          </a:p>
          <a:p>
            <a:pPr marL="274638" indent="-274638">
              <a:buFont typeface="Arial" panose="020B0604020202020204" pitchFamily="34" charset="0"/>
              <a:buChar char="•"/>
            </a:pPr>
            <a:r>
              <a:rPr lang="fr-FR" sz="2400" b="1">
                <a:solidFill>
                  <a:srgbClr val="192987"/>
                </a:solidFill>
              </a:rPr>
              <a:t>Réduction d'extractions aux carrières.</a:t>
            </a:r>
          </a:p>
          <a:p>
            <a:pPr marL="274638" indent="-274638">
              <a:buFont typeface="Arial" panose="020B0604020202020204" pitchFamily="34" charset="0"/>
              <a:buChar char="•"/>
            </a:pPr>
            <a:r>
              <a:rPr lang="fr-FR" sz="2400" b="1">
                <a:solidFill>
                  <a:srgbClr val="192987"/>
                </a:solidFill>
              </a:rPr>
              <a:t>Cette solution peut aussi être réalisée avec du ballast de réemploi.</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436997"/>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Voie</a:t>
            </a:r>
          </a:p>
        </p:txBody>
      </p:sp>
      <p:pic>
        <p:nvPicPr>
          <p:cNvPr id="3" name="Image 2">
            <a:extLst>
              <a:ext uri="{FF2B5EF4-FFF2-40B4-BE49-F238E27FC236}">
                <a16:creationId xmlns:a16="http://schemas.microsoft.com/office/drawing/2014/main" id="{9DEC2FB1-95C5-0229-55FE-574B0E8C602D}"/>
              </a:ext>
            </a:extLst>
          </p:cNvPr>
          <p:cNvPicPr>
            <a:picLocks noChangeAspect="1"/>
          </p:cNvPicPr>
          <p:nvPr/>
        </p:nvPicPr>
        <p:blipFill>
          <a:blip r:embed="rId3"/>
          <a:stretch>
            <a:fillRect/>
          </a:stretch>
        </p:blipFill>
        <p:spPr>
          <a:xfrm>
            <a:off x="12863737" y="2288842"/>
            <a:ext cx="5270091" cy="7172760"/>
          </a:xfrm>
          <a:prstGeom prst="rect">
            <a:avLst/>
          </a:prstGeom>
        </p:spPr>
      </p:pic>
      <p:pic>
        <p:nvPicPr>
          <p:cNvPr id="12" name="Image 11">
            <a:extLst>
              <a:ext uri="{FF2B5EF4-FFF2-40B4-BE49-F238E27FC236}">
                <a16:creationId xmlns:a16="http://schemas.microsoft.com/office/drawing/2014/main" id="{C86BC911-6851-175D-73C1-F2A92239F3D3}"/>
              </a:ext>
            </a:extLst>
          </p:cNvPr>
          <p:cNvPicPr>
            <a:picLocks noChangeAspect="1"/>
          </p:cNvPicPr>
          <p:nvPr/>
        </p:nvPicPr>
        <p:blipFill>
          <a:blip r:embed="rId4"/>
          <a:stretch>
            <a:fillRect/>
          </a:stretch>
        </p:blipFill>
        <p:spPr>
          <a:xfrm>
            <a:off x="5570605" y="2347402"/>
            <a:ext cx="4672587" cy="7330645"/>
          </a:xfrm>
          <a:prstGeom prst="rect">
            <a:avLst/>
          </a:prstGeom>
        </p:spPr>
      </p:pic>
      <p:pic>
        <p:nvPicPr>
          <p:cNvPr id="6" name="Image 5">
            <a:extLst>
              <a:ext uri="{FF2B5EF4-FFF2-40B4-BE49-F238E27FC236}">
                <a16:creationId xmlns:a16="http://schemas.microsoft.com/office/drawing/2014/main" id="{68B49865-D353-5B50-FFDB-2ABE8ED52E26}"/>
              </a:ext>
            </a:extLst>
          </p:cNvPr>
          <p:cNvPicPr>
            <a:picLocks noChangeAspect="1"/>
          </p:cNvPicPr>
          <p:nvPr/>
        </p:nvPicPr>
        <p:blipFill>
          <a:blip r:embed="rId5"/>
          <a:stretch>
            <a:fillRect/>
          </a:stretch>
        </p:blipFill>
        <p:spPr>
          <a:xfrm rot="18917070">
            <a:off x="8692508" y="5092907"/>
            <a:ext cx="6461839" cy="2710555"/>
          </a:xfrm>
          <a:prstGeom prst="rect">
            <a:avLst/>
          </a:prstGeom>
        </p:spPr>
      </p:pic>
      <p:sp>
        <p:nvSpPr>
          <p:cNvPr id="2" name="ZoneTexte 1">
            <a:extLst>
              <a:ext uri="{FF2B5EF4-FFF2-40B4-BE49-F238E27FC236}">
                <a16:creationId xmlns:a16="http://schemas.microsoft.com/office/drawing/2014/main" id="{723A3589-3FE5-D358-2A0D-B0B576F52583}"/>
              </a:ext>
            </a:extLst>
          </p:cNvPr>
          <p:cNvSpPr txBox="1"/>
          <p:nvPr/>
        </p:nvSpPr>
        <p:spPr>
          <a:xfrm>
            <a:off x="16521193" y="527368"/>
            <a:ext cx="733104" cy="712495"/>
          </a:xfrm>
          <a:prstGeom prst="rect">
            <a:avLst/>
          </a:prstGeom>
          <a:noFill/>
        </p:spPr>
        <p:txBody>
          <a:bodyPr wrap="square" rtlCol="0">
            <a:spAutoFit/>
          </a:bodyPr>
          <a:lstStyle/>
          <a:p>
            <a:r>
              <a:rPr lang="fr-FR" sz="4000"/>
              <a:t>33</a:t>
            </a:r>
          </a:p>
        </p:txBody>
      </p:sp>
    </p:spTree>
    <p:extLst>
      <p:ext uri="{BB962C8B-B14F-4D97-AF65-F5344CB8AC3E}">
        <p14:creationId xmlns:p14="http://schemas.microsoft.com/office/powerpoint/2010/main" val="407503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9" y="167116"/>
            <a:ext cx="380204"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defTabSz="914445"/>
              <a:r>
                <a:rPr lang="fr-FR" b="1">
                  <a:solidFill>
                    <a:srgbClr val="00595F">
                      <a:lumMod val="65000"/>
                      <a:lumOff val="35000"/>
                    </a:srgbClr>
                  </a:solidFill>
                  <a:latin typeface="Calibri"/>
                </a:rPr>
                <a:t>A</a:t>
              </a:r>
            </a:p>
            <a:p>
              <a:pPr defTabSz="914445"/>
              <a:endParaRPr lang="fr-FR">
                <a:solidFill>
                  <a:srgbClr val="00595F"/>
                </a:solidFill>
                <a:latin typeface="Calibri"/>
              </a:endParaRP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6" y="331274"/>
            <a:ext cx="11874503" cy="0"/>
          </a:xfrm>
          <a:prstGeom prst="line">
            <a:avLst/>
          </a:prstGeom>
          <a:ln w="19050" cap="rnd">
            <a:solidFill>
              <a:srgbClr val="57A89A"/>
            </a:solidFill>
            <a:prstDash val="solid"/>
            <a:headEnd type="none" w="sm" len="sm"/>
            <a:tailEnd type="none" w="sm" len="sm"/>
          </a:ln>
        </p:spPr>
        <p:txBody>
          <a:bodyPr/>
          <a:lstStyle/>
          <a:p>
            <a:pPr defTabSz="914445"/>
            <a:endParaRPr lang="fr-FR">
              <a:solidFill>
                <a:srgbClr val="00595F"/>
              </a:solidFill>
              <a:latin typeface="Calibri"/>
            </a:endParaRP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7" y="1585890"/>
            <a:ext cx="15397805" cy="422552"/>
          </a:xfrm>
          <a:prstGeom prst="rect">
            <a:avLst/>
          </a:prstGeom>
        </p:spPr>
        <p:txBody>
          <a:bodyPr wrap="square" lIns="0" tIns="0" rIns="0" bIns="0" rtlCol="0" anchor="t">
            <a:spAutoFit/>
          </a:bodyPr>
          <a:lstStyle/>
          <a:p>
            <a:pPr marL="269253" lvl="1" defTabSz="914445">
              <a:lnSpc>
                <a:spcPts val="3499"/>
              </a:lnSpc>
            </a:pPr>
            <a:r>
              <a:rPr lang="fr-FR" sz="2801" b="1">
                <a:solidFill>
                  <a:srgbClr val="57A89A"/>
                </a:solidFill>
                <a:latin typeface="Raleway"/>
              </a:rPr>
              <a:t>Spécifier l’écoconception </a:t>
            </a:r>
            <a:endParaRPr lang="en-US" sz="2801"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2" y="471332"/>
            <a:ext cx="13396530" cy="1165063"/>
          </a:xfrm>
          <a:prstGeom prst="rect">
            <a:avLst/>
          </a:prstGeom>
        </p:spPr>
        <p:txBody>
          <a:bodyPr wrap="square" lIns="0" tIns="0" rIns="0" bIns="0" rtlCol="0" anchor="t">
            <a:spAutoFit/>
          </a:bodyPr>
          <a:lstStyle/>
          <a:p>
            <a:pPr defTabSz="914445">
              <a:lnSpc>
                <a:spcPts val="10200"/>
              </a:lnSpc>
              <a:spcBef>
                <a:spcPct val="0"/>
              </a:spcBef>
            </a:pPr>
            <a:r>
              <a:rPr lang="en-US" sz="6000" b="1" spc="-84" err="1">
                <a:solidFill>
                  <a:srgbClr val="00595F"/>
                </a:solidFill>
                <a:latin typeface="Raleway"/>
              </a:rPr>
              <a:t>Maîtrise</a:t>
            </a:r>
            <a:r>
              <a:rPr lang="en-US" sz="6000" b="1" spc="-84">
                <a:solidFill>
                  <a:srgbClr val="00595F"/>
                </a:solidFill>
                <a:latin typeface="Raleway"/>
              </a:rPr>
              <a:t> </a:t>
            </a:r>
            <a:r>
              <a:rPr lang="en-US" sz="6000" b="1" spc="-84" err="1">
                <a:solidFill>
                  <a:srgbClr val="00595F"/>
                </a:solidFill>
                <a:latin typeface="Raleway"/>
              </a:rPr>
              <a:t>d’ouvrage</a:t>
            </a:r>
            <a:r>
              <a:rPr lang="en-US" sz="6000" b="1" spc="-84">
                <a:solidFill>
                  <a:srgbClr val="00595F"/>
                </a:solidFill>
                <a:latin typeface="Raleway"/>
              </a:rPr>
              <a:t> </a:t>
            </a:r>
            <a:r>
              <a:rPr lang="en-US" sz="6000" b="1" spc="-84" err="1">
                <a:solidFill>
                  <a:srgbClr val="00595F"/>
                </a:solidFill>
                <a:latin typeface="Raleway"/>
              </a:rPr>
              <a:t>impliquée</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32771" y="3646037"/>
            <a:ext cx="4931552" cy="2269847"/>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5"/>
            <a:r>
              <a:rPr lang="fr-FR" sz="2000" b="1" u="sng">
                <a:solidFill>
                  <a:srgbClr val="1F497D"/>
                </a:solidFill>
                <a:latin typeface="Calibri"/>
              </a:rPr>
              <a:t>Solution</a:t>
            </a:r>
            <a:r>
              <a:rPr lang="fr-FR" sz="2000" b="1">
                <a:solidFill>
                  <a:srgbClr val="1F497D"/>
                </a:solidFill>
                <a:latin typeface="Calibri"/>
              </a:rPr>
              <a:t> :</a:t>
            </a:r>
          </a:p>
          <a:p>
            <a:pPr defTabSz="914445" fontAlgn="base"/>
            <a:r>
              <a:rPr lang="fr-FR" sz="2000" b="1">
                <a:solidFill>
                  <a:srgbClr val="1F497D"/>
                </a:solidFill>
                <a:latin typeface="Calibri"/>
              </a:rPr>
              <a:t>Définition de la politique environnementale du projet (à partir du diagnostic des enjeux environnementaux et des opportunités offertes par le projet). Elle fixe des objectifs et est intégrée programme de projet. Elle est suivie tout au long du projet</a:t>
            </a:r>
            <a:r>
              <a:rPr lang="en-US" sz="2000" b="1">
                <a:solidFill>
                  <a:srgbClr val="1F497D"/>
                </a:solidFill>
                <a:latin typeface="Calibri"/>
              </a:rPr>
              <a:t>​</a:t>
            </a:r>
          </a:p>
        </p:txBody>
      </p:sp>
      <p:sp>
        <p:nvSpPr>
          <p:cNvPr id="20" name="Rectangle 19">
            <a:extLst>
              <a:ext uri="{FF2B5EF4-FFF2-40B4-BE49-F238E27FC236}">
                <a16:creationId xmlns:a16="http://schemas.microsoft.com/office/drawing/2014/main" id="{AC1AEAD1-B234-0EDF-F378-AC88FAF8541B}"/>
              </a:ext>
            </a:extLst>
          </p:cNvPr>
          <p:cNvSpPr/>
          <p:nvPr/>
        </p:nvSpPr>
        <p:spPr>
          <a:xfrm>
            <a:off x="5417107" y="4379759"/>
            <a:ext cx="12742256" cy="5106186"/>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45"/>
            <a:endParaRPr lang="fr-FR">
              <a:solidFill>
                <a:srgbClr val="1F497D"/>
              </a:solidFill>
              <a:latin typeface="Calibri"/>
            </a:endParaRPr>
          </a:p>
          <a:p>
            <a:pPr defTabSz="914445"/>
            <a:r>
              <a:rPr lang="fr-FR" b="1">
                <a:solidFill>
                  <a:srgbClr val="192987"/>
                </a:solidFill>
                <a:latin typeface="Calibri"/>
              </a:rPr>
              <a:t>Projet</a:t>
            </a:r>
          </a:p>
          <a:p>
            <a:pPr defTabSz="914445"/>
            <a:endParaRPr lang="fr-FR">
              <a:solidFill>
                <a:srgbClr val="192987"/>
              </a:solidFill>
              <a:latin typeface="Calibri"/>
            </a:endParaRPr>
          </a:p>
          <a:p>
            <a:pPr algn="ctr" defTabSz="914445"/>
            <a:endParaRPr lang="fr-FR" sz="2000" b="1">
              <a:solidFill>
                <a:srgbClr val="1F497D"/>
              </a:solidFill>
              <a:latin typeface="Calibri"/>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4"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defTabSz="914445"/>
            <a:r>
              <a:rPr lang="fr-FR" b="1">
                <a:solidFill>
                  <a:srgbClr val="00595F">
                    <a:lumMod val="65000"/>
                    <a:lumOff val="35000"/>
                  </a:srgbClr>
                </a:solidFill>
                <a:latin typeface="Calibri"/>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3"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defTabSz="914445"/>
            <a:r>
              <a:rPr lang="fr-FR" b="1">
                <a:solidFill>
                  <a:srgbClr val="00595F">
                    <a:lumMod val="65000"/>
                    <a:lumOff val="35000"/>
                  </a:srgbClr>
                </a:solidFill>
                <a:latin typeface="Calibri"/>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3"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defTabSz="914445"/>
            <a:r>
              <a:rPr lang="fr-FR" b="1">
                <a:solidFill>
                  <a:srgbClr val="00595F">
                    <a:lumMod val="65000"/>
                    <a:lumOff val="35000"/>
                  </a:srgbClr>
                </a:solidFill>
                <a:latin typeface="Calibri"/>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4" y="6071961"/>
            <a:ext cx="4867577" cy="3547527"/>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5"/>
            <a:r>
              <a:rPr lang="fr-FR" sz="2000" b="1" u="sng">
                <a:solidFill>
                  <a:srgbClr val="192987"/>
                </a:solidFill>
                <a:latin typeface="Calibri"/>
              </a:rPr>
              <a:t>Effets de la solution et gain(s) associé(s)</a:t>
            </a:r>
            <a:r>
              <a:rPr lang="fr-FR" sz="2000" b="1">
                <a:solidFill>
                  <a:srgbClr val="192987"/>
                </a:solidFill>
                <a:latin typeface="Calibri"/>
              </a:rPr>
              <a:t> : </a:t>
            </a:r>
          </a:p>
          <a:p>
            <a:pPr marL="274652" indent="-274652" defTabSz="914445">
              <a:buFont typeface="Arial" panose="020B0604020202020204" pitchFamily="34" charset="0"/>
              <a:buChar char="•"/>
            </a:pPr>
            <a:r>
              <a:rPr lang="fr-FR" sz="2000" b="1">
                <a:solidFill>
                  <a:srgbClr val="192987"/>
                </a:solidFill>
                <a:latin typeface="Calibri"/>
              </a:rPr>
              <a:t>Cadre les attendus de performance par enjeu environnemental : qu’ils proviennent du financeur, de la politique de SNCF Réseau, du contexte local…</a:t>
            </a:r>
          </a:p>
          <a:p>
            <a:pPr marL="274652" indent="-274652" defTabSz="914445">
              <a:buFont typeface="Arial" panose="020B0604020202020204" pitchFamily="34" charset="0"/>
              <a:buChar char="•"/>
            </a:pPr>
            <a:r>
              <a:rPr lang="fr-FR" sz="2000" b="1">
                <a:solidFill>
                  <a:srgbClr val="192987"/>
                </a:solidFill>
                <a:latin typeface="Calibri"/>
              </a:rPr>
              <a:t>Fixe des objectifs qualitatifs ou quantitatifs,</a:t>
            </a:r>
          </a:p>
          <a:p>
            <a:pPr marL="274652" indent="-274652" defTabSz="914445">
              <a:buFont typeface="Arial" panose="020B0604020202020204" pitchFamily="34" charset="0"/>
              <a:buChar char="•"/>
            </a:pPr>
            <a:r>
              <a:rPr lang="fr-FR" sz="2000" b="1">
                <a:solidFill>
                  <a:srgbClr val="192987"/>
                </a:solidFill>
                <a:latin typeface="Calibri"/>
              </a:rPr>
              <a:t>Implique d’entrée toute l’équipe projet</a:t>
            </a:r>
          </a:p>
          <a:p>
            <a:pPr marL="274652" indent="-274652" defTabSz="914445">
              <a:buFont typeface="Arial" panose="020B0604020202020204" pitchFamily="34" charset="0"/>
              <a:buChar char="•"/>
            </a:pPr>
            <a:r>
              <a:rPr lang="fr-FR" sz="2000" b="1">
                <a:solidFill>
                  <a:srgbClr val="192987"/>
                </a:solidFill>
                <a:latin typeface="Calibri"/>
              </a:rPr>
              <a:t>Permet à la MOE de dimensionner les tâches en conception et de les intégrer au budget d’études</a:t>
            </a:r>
          </a:p>
        </p:txBody>
      </p:sp>
      <p:sp>
        <p:nvSpPr>
          <p:cNvPr id="4" name="Rectangle 3">
            <a:extLst>
              <a:ext uri="{FF2B5EF4-FFF2-40B4-BE49-F238E27FC236}">
                <a16:creationId xmlns:a16="http://schemas.microsoft.com/office/drawing/2014/main" id="{202713B9-AF6A-02A0-16BA-3B3020A96B96}"/>
              </a:ext>
            </a:extLst>
          </p:cNvPr>
          <p:cNvSpPr/>
          <p:nvPr/>
        </p:nvSpPr>
        <p:spPr>
          <a:xfrm>
            <a:off x="296744" y="2288843"/>
            <a:ext cx="4867577" cy="1206890"/>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5"/>
            <a:r>
              <a:rPr lang="fr-FR" sz="2400" b="1" u="sng">
                <a:solidFill>
                  <a:srgbClr val="1F497D"/>
                </a:solidFill>
                <a:latin typeface="Calibri"/>
              </a:rPr>
              <a:t>Métiers concernés</a:t>
            </a:r>
            <a:r>
              <a:rPr lang="fr-FR" sz="2400" b="1">
                <a:solidFill>
                  <a:srgbClr val="1F497D"/>
                </a:solidFill>
                <a:latin typeface="Calibri"/>
              </a:rPr>
              <a:t> : </a:t>
            </a:r>
          </a:p>
          <a:p>
            <a:pPr defTabSz="914445"/>
            <a:r>
              <a:rPr lang="fr-FR" sz="2400" b="1">
                <a:solidFill>
                  <a:srgbClr val="1F497D"/>
                </a:solidFill>
                <a:latin typeface="Calibri"/>
              </a:rPr>
              <a:t>Portage d’émergence (EP)</a:t>
            </a:r>
          </a:p>
          <a:p>
            <a:pPr defTabSz="914445"/>
            <a:r>
              <a:rPr lang="fr-FR" sz="2400" b="1">
                <a:solidFill>
                  <a:srgbClr val="1F497D"/>
                </a:solidFill>
                <a:latin typeface="Calibri"/>
              </a:rPr>
              <a:t>Maîtrise d’ouvrage (AVP)</a:t>
            </a:r>
          </a:p>
        </p:txBody>
      </p:sp>
      <p:sp>
        <p:nvSpPr>
          <p:cNvPr id="2" name="ZoneTexte 1">
            <a:extLst>
              <a:ext uri="{FF2B5EF4-FFF2-40B4-BE49-F238E27FC236}">
                <a16:creationId xmlns:a16="http://schemas.microsoft.com/office/drawing/2014/main" id="{4B2980D8-49CD-FADF-0B3E-980A08788EE6}"/>
              </a:ext>
            </a:extLst>
          </p:cNvPr>
          <p:cNvSpPr txBox="1"/>
          <p:nvPr/>
        </p:nvSpPr>
        <p:spPr>
          <a:xfrm>
            <a:off x="16645181" y="503526"/>
            <a:ext cx="480447" cy="708014"/>
          </a:xfrm>
          <a:prstGeom prst="rect">
            <a:avLst/>
          </a:prstGeom>
          <a:noFill/>
        </p:spPr>
        <p:txBody>
          <a:bodyPr wrap="square" rtlCol="0">
            <a:spAutoFit/>
          </a:bodyPr>
          <a:lstStyle/>
          <a:p>
            <a:pPr defTabSz="914445"/>
            <a:r>
              <a:rPr lang="fr-FR" sz="4001">
                <a:solidFill>
                  <a:srgbClr val="00595F"/>
                </a:solidFill>
                <a:latin typeface="Calibri"/>
              </a:rPr>
              <a:t>1</a:t>
            </a:r>
          </a:p>
        </p:txBody>
      </p:sp>
      <p:sp>
        <p:nvSpPr>
          <p:cNvPr id="5" name="Ellipse 4">
            <a:extLst>
              <a:ext uri="{FF2B5EF4-FFF2-40B4-BE49-F238E27FC236}">
                <a16:creationId xmlns:a16="http://schemas.microsoft.com/office/drawing/2014/main" id="{ADCEA7C1-D950-CB93-64E1-32BA17435988}"/>
              </a:ext>
            </a:extLst>
          </p:cNvPr>
          <p:cNvSpPr/>
          <p:nvPr/>
        </p:nvSpPr>
        <p:spPr>
          <a:xfrm>
            <a:off x="6539329" y="4661635"/>
            <a:ext cx="9143999" cy="2778248"/>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fr-FR" sz="2400" b="1">
                <a:solidFill>
                  <a:srgbClr val="FFFFFF"/>
                </a:solidFill>
                <a:latin typeface="Calibri"/>
              </a:rPr>
              <a:t>MOA : Politique environnement de mon projet : </a:t>
            </a:r>
          </a:p>
          <a:p>
            <a:pPr marL="342917" indent="-342917" algn="ctr" defTabSz="914445">
              <a:buFontTx/>
              <a:buChar char="-"/>
            </a:pPr>
            <a:r>
              <a:rPr lang="fr-FR" sz="2400">
                <a:solidFill>
                  <a:srgbClr val="FFFFFF"/>
                </a:solidFill>
                <a:latin typeface="Calibri"/>
              </a:rPr>
              <a:t>Gouvernance : études, travaux, </a:t>
            </a:r>
            <a:r>
              <a:rPr lang="fr-FR" sz="2400" err="1">
                <a:solidFill>
                  <a:srgbClr val="FFFFFF"/>
                </a:solidFill>
                <a:latin typeface="Calibri"/>
              </a:rPr>
              <a:t>Expl</a:t>
            </a:r>
            <a:r>
              <a:rPr lang="fr-FR" sz="2400">
                <a:solidFill>
                  <a:srgbClr val="FFFFFF"/>
                </a:solidFill>
                <a:latin typeface="Calibri"/>
              </a:rPr>
              <a:t>. Maint.</a:t>
            </a:r>
          </a:p>
          <a:p>
            <a:pPr marL="342917" indent="-342917" algn="ctr" defTabSz="914445">
              <a:buFontTx/>
              <a:buChar char="-"/>
            </a:pPr>
            <a:r>
              <a:rPr lang="fr-FR" sz="2400">
                <a:solidFill>
                  <a:srgbClr val="FFFFFF"/>
                </a:solidFill>
                <a:latin typeface="Calibri"/>
              </a:rPr>
              <a:t>Matériaux, économie circulaire, déchets,</a:t>
            </a:r>
          </a:p>
          <a:p>
            <a:pPr marL="342917" indent="-342917" algn="ctr" defTabSz="914445">
              <a:buFontTx/>
              <a:buChar char="-"/>
            </a:pPr>
            <a:r>
              <a:rPr lang="fr-FR" sz="2400">
                <a:solidFill>
                  <a:srgbClr val="FFFFFF"/>
                </a:solidFill>
                <a:latin typeface="Calibri"/>
              </a:rPr>
              <a:t>Efficacité énergétique</a:t>
            </a:r>
          </a:p>
          <a:p>
            <a:pPr marL="342917" indent="-342917" algn="ctr" defTabSz="914445">
              <a:buFontTx/>
              <a:buChar char="-"/>
            </a:pPr>
            <a:r>
              <a:rPr lang="fr-FR" sz="2400">
                <a:solidFill>
                  <a:srgbClr val="FFFFFF"/>
                </a:solidFill>
                <a:latin typeface="Calibri"/>
              </a:rPr>
              <a:t>Juste nécessaire : emprises, </a:t>
            </a:r>
            <a:r>
              <a:rPr lang="fr-FR" sz="2400" err="1">
                <a:solidFill>
                  <a:srgbClr val="FFFFFF"/>
                </a:solidFill>
                <a:latin typeface="Calibri"/>
              </a:rPr>
              <a:t>spec</a:t>
            </a:r>
            <a:r>
              <a:rPr lang="fr-FR" sz="2400">
                <a:solidFill>
                  <a:srgbClr val="FFFFFF"/>
                </a:solidFill>
                <a:latin typeface="Calibri"/>
              </a:rPr>
              <a:t>. </a:t>
            </a:r>
            <a:r>
              <a:rPr lang="fr-FR" sz="2400" err="1">
                <a:solidFill>
                  <a:srgbClr val="FFFFFF"/>
                </a:solidFill>
                <a:latin typeface="Calibri"/>
              </a:rPr>
              <a:t>techn</a:t>
            </a:r>
            <a:r>
              <a:rPr lang="fr-FR" sz="2400">
                <a:solidFill>
                  <a:srgbClr val="FFFFFF"/>
                </a:solidFill>
                <a:latin typeface="Calibri"/>
              </a:rPr>
              <a:t>.</a:t>
            </a:r>
          </a:p>
          <a:p>
            <a:pPr marL="342917" indent="-342917" algn="ctr" defTabSz="914445">
              <a:buFontTx/>
              <a:buChar char="-"/>
            </a:pPr>
            <a:r>
              <a:rPr lang="fr-FR" sz="2400">
                <a:solidFill>
                  <a:srgbClr val="FFFFFF"/>
                </a:solidFill>
                <a:latin typeface="Calibri"/>
              </a:rPr>
              <a:t>Vulnérabilité au </a:t>
            </a:r>
            <a:r>
              <a:rPr lang="fr-FR" sz="2400" err="1">
                <a:solidFill>
                  <a:srgbClr val="FFFFFF"/>
                </a:solidFill>
                <a:latin typeface="Calibri"/>
              </a:rPr>
              <a:t>chgmt</a:t>
            </a:r>
            <a:r>
              <a:rPr lang="fr-FR" sz="2400">
                <a:solidFill>
                  <a:srgbClr val="FFFFFF"/>
                </a:solidFill>
                <a:latin typeface="Calibri"/>
              </a:rPr>
              <a:t> climatique…</a:t>
            </a:r>
          </a:p>
        </p:txBody>
      </p:sp>
      <p:grpSp>
        <p:nvGrpSpPr>
          <p:cNvPr id="14" name="Groupe 13">
            <a:extLst>
              <a:ext uri="{FF2B5EF4-FFF2-40B4-BE49-F238E27FC236}">
                <a16:creationId xmlns:a16="http://schemas.microsoft.com/office/drawing/2014/main" id="{82F59F03-86A6-9CC5-8400-02A0CAF05088}"/>
              </a:ext>
            </a:extLst>
          </p:cNvPr>
          <p:cNvGrpSpPr/>
          <p:nvPr/>
        </p:nvGrpSpPr>
        <p:grpSpPr>
          <a:xfrm>
            <a:off x="5555667" y="2672830"/>
            <a:ext cx="12143232" cy="1608227"/>
            <a:chOff x="5555667" y="2672828"/>
            <a:chExt cx="12143232" cy="1608227"/>
          </a:xfrm>
        </p:grpSpPr>
        <p:sp>
          <p:nvSpPr>
            <p:cNvPr id="6" name="Ellipse 5">
              <a:extLst>
                <a:ext uri="{FF2B5EF4-FFF2-40B4-BE49-F238E27FC236}">
                  <a16:creationId xmlns:a16="http://schemas.microsoft.com/office/drawing/2014/main" id="{0A6F2EDA-62C3-4832-C9DF-0F3E789F733E}"/>
                </a:ext>
              </a:extLst>
            </p:cNvPr>
            <p:cNvSpPr/>
            <p:nvPr/>
          </p:nvSpPr>
          <p:spPr>
            <a:xfrm>
              <a:off x="5555667" y="2675392"/>
              <a:ext cx="2924316" cy="1605663"/>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fr-FR" b="1">
                  <a:solidFill>
                    <a:srgbClr val="FFFFFF"/>
                  </a:solidFill>
                  <a:latin typeface="Calibri"/>
                </a:rPr>
                <a:t>Attentes de mon financeur : </a:t>
              </a:r>
              <a:r>
                <a:rPr lang="fr-FR">
                  <a:solidFill>
                    <a:srgbClr val="FFFFFF"/>
                  </a:solidFill>
                  <a:latin typeface="Calibri"/>
                </a:rPr>
                <a:t>éco- conditionnalité de mon financement</a:t>
              </a:r>
            </a:p>
          </p:txBody>
        </p:sp>
        <p:sp>
          <p:nvSpPr>
            <p:cNvPr id="7" name="Ellipse 6">
              <a:extLst>
                <a:ext uri="{FF2B5EF4-FFF2-40B4-BE49-F238E27FC236}">
                  <a16:creationId xmlns:a16="http://schemas.microsoft.com/office/drawing/2014/main" id="{DB40E3D8-0924-F353-E9DF-C9240BB86A7F}"/>
                </a:ext>
              </a:extLst>
            </p:cNvPr>
            <p:cNvSpPr/>
            <p:nvPr/>
          </p:nvSpPr>
          <p:spPr>
            <a:xfrm>
              <a:off x="8628639" y="2675392"/>
              <a:ext cx="2924316" cy="1605663"/>
            </a:xfrm>
            <a:prstGeom prst="ellipse">
              <a:avLst/>
            </a:prstGeom>
            <a:solidFill>
              <a:srgbClr val="E79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fr-FR" b="1">
                  <a:solidFill>
                    <a:srgbClr val="FFFFFF"/>
                  </a:solidFill>
                  <a:latin typeface="Calibri"/>
                </a:rPr>
                <a:t>Politique Environnement </a:t>
              </a:r>
              <a:r>
                <a:rPr lang="fr-FR">
                  <a:solidFill>
                    <a:srgbClr val="FFFFFF"/>
                  </a:solidFill>
                  <a:latin typeface="Calibri"/>
                </a:rPr>
                <a:t>de SNCF Réseau</a:t>
              </a:r>
            </a:p>
          </p:txBody>
        </p:sp>
        <p:sp>
          <p:nvSpPr>
            <p:cNvPr id="12" name="Ellipse 11">
              <a:extLst>
                <a:ext uri="{FF2B5EF4-FFF2-40B4-BE49-F238E27FC236}">
                  <a16:creationId xmlns:a16="http://schemas.microsoft.com/office/drawing/2014/main" id="{2EF0FB55-9536-8EC3-8083-1EDD3B4852D6}"/>
                </a:ext>
              </a:extLst>
            </p:cNvPr>
            <p:cNvSpPr/>
            <p:nvPr/>
          </p:nvSpPr>
          <p:spPr>
            <a:xfrm>
              <a:off x="11701611" y="2672828"/>
              <a:ext cx="2924316" cy="1605663"/>
            </a:xfrm>
            <a:prstGeom prst="ellipse">
              <a:avLst/>
            </a:prstGeom>
            <a:solidFill>
              <a:srgbClr val="AF4D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fr-FR" b="1">
                  <a:solidFill>
                    <a:srgbClr val="FFFFFF"/>
                  </a:solidFill>
                  <a:latin typeface="Calibri"/>
                </a:rPr>
                <a:t>Enjeux locaux : </a:t>
              </a:r>
            </a:p>
            <a:p>
              <a:pPr algn="ctr" defTabSz="914445"/>
              <a:r>
                <a:rPr lang="fr-FR">
                  <a:solidFill>
                    <a:srgbClr val="FFFFFF"/>
                  </a:solidFill>
                  <a:latin typeface="Calibri"/>
                </a:rPr>
                <a:t>Schéma régional, filière d’excellence, </a:t>
              </a:r>
            </a:p>
          </p:txBody>
        </p:sp>
        <p:sp>
          <p:nvSpPr>
            <p:cNvPr id="13" name="Ellipse 12">
              <a:extLst>
                <a:ext uri="{FF2B5EF4-FFF2-40B4-BE49-F238E27FC236}">
                  <a16:creationId xmlns:a16="http://schemas.microsoft.com/office/drawing/2014/main" id="{FF89771C-4F97-6526-5E00-8627BFE6388D}"/>
                </a:ext>
              </a:extLst>
            </p:cNvPr>
            <p:cNvSpPr/>
            <p:nvPr/>
          </p:nvSpPr>
          <p:spPr>
            <a:xfrm>
              <a:off x="14774583" y="2672828"/>
              <a:ext cx="2924316" cy="1605663"/>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fr-FR" b="1">
                  <a:solidFill>
                    <a:srgbClr val="FFFFFF"/>
                  </a:solidFill>
                  <a:latin typeface="Calibri"/>
                </a:rPr>
                <a:t>Guides sectoriels ou de typologie de projets</a:t>
              </a:r>
              <a:r>
                <a:rPr lang="fr-FR">
                  <a:solidFill>
                    <a:srgbClr val="FFFFFF"/>
                  </a:solidFill>
                  <a:latin typeface="Calibri"/>
                </a:rPr>
                <a:t> (ex. HQE Infra, Guide LDFT…)</a:t>
              </a:r>
            </a:p>
          </p:txBody>
        </p:sp>
      </p:grpSp>
      <p:cxnSp>
        <p:nvCxnSpPr>
          <p:cNvPr id="16" name="Connecteur droit avec flèche 15">
            <a:extLst>
              <a:ext uri="{FF2B5EF4-FFF2-40B4-BE49-F238E27FC236}">
                <a16:creationId xmlns:a16="http://schemas.microsoft.com/office/drawing/2014/main" id="{1ADC7D65-1FC9-1B1D-5F26-E983B6C16B27}"/>
              </a:ext>
            </a:extLst>
          </p:cNvPr>
          <p:cNvCxnSpPr>
            <a:cxnSpLocks/>
            <a:stCxn id="6" idx="4"/>
            <a:endCxn id="5" idx="0"/>
          </p:cNvCxnSpPr>
          <p:nvPr/>
        </p:nvCxnSpPr>
        <p:spPr>
          <a:xfrm>
            <a:off x="7017826" y="4281056"/>
            <a:ext cx="4093502" cy="380579"/>
          </a:xfrm>
          <a:prstGeom prst="straightConnector1">
            <a:avLst/>
          </a:prstGeom>
          <a:ln>
            <a:solidFill>
              <a:srgbClr val="0070C0"/>
            </a:solidFill>
            <a:tailEnd type="triangle"/>
          </a:ln>
        </p:spPr>
        <p:style>
          <a:lnRef idx="1">
            <a:schemeClr val="accent6"/>
          </a:lnRef>
          <a:fillRef idx="0">
            <a:schemeClr val="accent6"/>
          </a:fillRef>
          <a:effectRef idx="0">
            <a:schemeClr val="accent6"/>
          </a:effectRef>
          <a:fontRef idx="minor">
            <a:schemeClr val="tx1"/>
          </a:fontRef>
        </p:style>
      </p:cxnSp>
      <p:cxnSp>
        <p:nvCxnSpPr>
          <p:cNvPr id="23" name="Connecteur droit avec flèche 22">
            <a:extLst>
              <a:ext uri="{FF2B5EF4-FFF2-40B4-BE49-F238E27FC236}">
                <a16:creationId xmlns:a16="http://schemas.microsoft.com/office/drawing/2014/main" id="{20F94E0B-9FF4-2810-75A4-8328CABEBE18}"/>
              </a:ext>
            </a:extLst>
          </p:cNvPr>
          <p:cNvCxnSpPr>
            <a:cxnSpLocks/>
            <a:stCxn id="7" idx="4"/>
            <a:endCxn id="5" idx="0"/>
          </p:cNvCxnSpPr>
          <p:nvPr/>
        </p:nvCxnSpPr>
        <p:spPr>
          <a:xfrm>
            <a:off x="10090798" y="4281056"/>
            <a:ext cx="1020530" cy="38057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78984B4C-8AE9-DB06-C5EA-648B16435DD5}"/>
              </a:ext>
            </a:extLst>
          </p:cNvPr>
          <p:cNvCxnSpPr>
            <a:cxnSpLocks/>
            <a:stCxn id="12" idx="4"/>
            <a:endCxn id="5" idx="0"/>
          </p:cNvCxnSpPr>
          <p:nvPr/>
        </p:nvCxnSpPr>
        <p:spPr>
          <a:xfrm flipH="1">
            <a:off x="11111327" y="4278491"/>
            <a:ext cx="2052443" cy="383142"/>
          </a:xfrm>
          <a:prstGeom prst="straightConnector1">
            <a:avLst/>
          </a:prstGeom>
          <a:ln>
            <a:solidFill>
              <a:srgbClr val="AF4DB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15AE93C5-A0DB-09C7-5162-2217119B44B3}"/>
              </a:ext>
            </a:extLst>
          </p:cNvPr>
          <p:cNvCxnSpPr>
            <a:cxnSpLocks/>
            <a:stCxn id="13" idx="4"/>
            <a:endCxn id="5" idx="0"/>
          </p:cNvCxnSpPr>
          <p:nvPr/>
        </p:nvCxnSpPr>
        <p:spPr>
          <a:xfrm flipH="1">
            <a:off x="11111327" y="4278491"/>
            <a:ext cx="5125415" cy="383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873CF1C2-3AED-8E00-A46C-3A2C4238519A}"/>
              </a:ext>
            </a:extLst>
          </p:cNvPr>
          <p:cNvSpPr/>
          <p:nvPr/>
        </p:nvSpPr>
        <p:spPr>
          <a:xfrm>
            <a:off x="5555668" y="7439880"/>
            <a:ext cx="4779824" cy="1605663"/>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fr-FR" b="1">
                <a:solidFill>
                  <a:srgbClr val="FFFFFF"/>
                </a:solidFill>
                <a:latin typeface="Calibri"/>
              </a:rPr>
              <a:t>MOE : </a:t>
            </a:r>
          </a:p>
          <a:p>
            <a:pPr marL="285765" indent="-285765" algn="ctr" defTabSz="914445">
              <a:buFontTx/>
              <a:buChar char="-"/>
            </a:pPr>
            <a:r>
              <a:rPr lang="fr-FR">
                <a:solidFill>
                  <a:srgbClr val="FFFFFF"/>
                </a:solidFill>
                <a:latin typeface="Calibri"/>
              </a:rPr>
              <a:t>Dimensionnement et moyens </a:t>
            </a:r>
          </a:p>
          <a:p>
            <a:pPr marL="285765" indent="-285765" algn="ctr" defTabSz="914445">
              <a:buFontTx/>
              <a:buChar char="-"/>
            </a:pPr>
            <a:r>
              <a:rPr lang="fr-FR">
                <a:solidFill>
                  <a:srgbClr val="FFFFFF"/>
                </a:solidFill>
                <a:latin typeface="Calibri"/>
              </a:rPr>
              <a:t>Suivi et proposition au MOA</a:t>
            </a:r>
          </a:p>
        </p:txBody>
      </p:sp>
      <p:sp>
        <p:nvSpPr>
          <p:cNvPr id="35" name="Ellipse 34">
            <a:extLst>
              <a:ext uri="{FF2B5EF4-FFF2-40B4-BE49-F238E27FC236}">
                <a16:creationId xmlns:a16="http://schemas.microsoft.com/office/drawing/2014/main" id="{D7B81A5F-4558-054D-7C62-85964043D75F}"/>
              </a:ext>
            </a:extLst>
          </p:cNvPr>
          <p:cNvSpPr/>
          <p:nvPr/>
        </p:nvSpPr>
        <p:spPr>
          <a:xfrm>
            <a:off x="11677651" y="7430532"/>
            <a:ext cx="6481712" cy="16056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fr-FR" b="1">
                <a:solidFill>
                  <a:srgbClr val="FFFFFF"/>
                </a:solidFill>
                <a:latin typeface="Calibri"/>
              </a:rPr>
              <a:t>Bureaux d’études techniques :</a:t>
            </a:r>
          </a:p>
          <a:p>
            <a:pPr algn="ctr" defTabSz="914445"/>
            <a:r>
              <a:rPr lang="fr-FR">
                <a:solidFill>
                  <a:srgbClr val="FFFFFF"/>
                </a:solidFill>
                <a:latin typeface="Calibri"/>
              </a:rPr>
              <a:t>- Études et comparaison de variantes / métiers </a:t>
            </a:r>
          </a:p>
          <a:p>
            <a:pPr marL="285765" indent="-285765" algn="ctr" defTabSz="914445">
              <a:buFontTx/>
              <a:buChar char="-"/>
            </a:pPr>
            <a:r>
              <a:rPr lang="fr-FR">
                <a:solidFill>
                  <a:srgbClr val="FFFFFF"/>
                </a:solidFill>
                <a:latin typeface="Calibri"/>
              </a:rPr>
              <a:t>Étude solution retenue, fournisseurs…</a:t>
            </a:r>
          </a:p>
        </p:txBody>
      </p:sp>
      <p:cxnSp>
        <p:nvCxnSpPr>
          <p:cNvPr id="38" name="Connecteur droit avec flèche 37">
            <a:extLst>
              <a:ext uri="{FF2B5EF4-FFF2-40B4-BE49-F238E27FC236}">
                <a16:creationId xmlns:a16="http://schemas.microsoft.com/office/drawing/2014/main" id="{CF7322F9-1B3A-E82F-7D8E-84F206A81767}"/>
              </a:ext>
            </a:extLst>
          </p:cNvPr>
          <p:cNvCxnSpPr>
            <a:cxnSpLocks/>
            <a:stCxn id="5" idx="3"/>
            <a:endCxn id="34" idx="0"/>
          </p:cNvCxnSpPr>
          <p:nvPr/>
        </p:nvCxnSpPr>
        <p:spPr>
          <a:xfrm>
            <a:off x="7878436" y="7033016"/>
            <a:ext cx="67145" cy="406865"/>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637E6349-DECC-A536-858E-1F7AA4D2EF3E}"/>
              </a:ext>
            </a:extLst>
          </p:cNvPr>
          <p:cNvCxnSpPr>
            <a:cxnSpLocks/>
          </p:cNvCxnSpPr>
          <p:nvPr/>
        </p:nvCxnSpPr>
        <p:spPr>
          <a:xfrm>
            <a:off x="10307780" y="8076452"/>
            <a:ext cx="1369871" cy="0"/>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5B5C627B-648A-D7AF-B257-E9DC54865389}"/>
              </a:ext>
            </a:extLst>
          </p:cNvPr>
          <p:cNvCxnSpPr>
            <a:cxnSpLocks/>
            <a:endCxn id="5" idx="4"/>
          </p:cNvCxnSpPr>
          <p:nvPr/>
        </p:nvCxnSpPr>
        <p:spPr>
          <a:xfrm flipV="1">
            <a:off x="9367948" y="7439882"/>
            <a:ext cx="1743380" cy="152675"/>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79A6CDCE-490C-488C-DA29-31C321A52AF0}"/>
              </a:ext>
            </a:extLst>
          </p:cNvPr>
          <p:cNvCxnSpPr>
            <a:cxnSpLocks/>
          </p:cNvCxnSpPr>
          <p:nvPr/>
        </p:nvCxnSpPr>
        <p:spPr>
          <a:xfrm flipH="1">
            <a:off x="10274976" y="8381804"/>
            <a:ext cx="1402674" cy="0"/>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70E3E949-8712-DC65-09E8-1C48140F23A1}"/>
              </a:ext>
            </a:extLst>
          </p:cNvPr>
          <p:cNvSpPr/>
          <p:nvPr/>
        </p:nvSpPr>
        <p:spPr>
          <a:xfrm>
            <a:off x="5377528" y="2299894"/>
            <a:ext cx="12742256" cy="2079866"/>
          </a:xfrm>
          <a:prstGeom prst="rect">
            <a:avLst/>
          </a:prstGeom>
          <a:solidFill>
            <a:schemeClr val="bg2">
              <a:lumMod val="75000"/>
              <a:alpha val="99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45"/>
            <a:endParaRPr lang="fr-FR">
              <a:solidFill>
                <a:srgbClr val="1F497D"/>
              </a:solidFill>
              <a:latin typeface="Calibri"/>
            </a:endParaRPr>
          </a:p>
          <a:p>
            <a:pPr defTabSz="914445"/>
            <a:endParaRPr lang="fr-FR">
              <a:solidFill>
                <a:srgbClr val="192987"/>
              </a:solidFill>
              <a:latin typeface="Calibri"/>
            </a:endParaRPr>
          </a:p>
          <a:p>
            <a:pPr algn="ctr" defTabSz="914445"/>
            <a:endParaRPr lang="fr-FR" sz="2000" b="1">
              <a:solidFill>
                <a:srgbClr val="1F497D"/>
              </a:solidFill>
              <a:latin typeface="Calibri"/>
            </a:endParaRPr>
          </a:p>
        </p:txBody>
      </p:sp>
      <p:pic>
        <p:nvPicPr>
          <p:cNvPr id="27" name="Image 26">
            <a:extLst>
              <a:ext uri="{FF2B5EF4-FFF2-40B4-BE49-F238E27FC236}">
                <a16:creationId xmlns:a16="http://schemas.microsoft.com/office/drawing/2014/main" id="{E04AFD04-73B8-8ED9-9116-C48B3C26B791}"/>
              </a:ext>
            </a:extLst>
          </p:cNvPr>
          <p:cNvPicPr>
            <a:picLocks noChangeAspect="1"/>
          </p:cNvPicPr>
          <p:nvPr/>
        </p:nvPicPr>
        <p:blipFill>
          <a:blip r:embed="rId2"/>
          <a:stretch>
            <a:fillRect/>
          </a:stretch>
        </p:blipFill>
        <p:spPr>
          <a:xfrm>
            <a:off x="15834806" y="5721932"/>
            <a:ext cx="2224950" cy="1266132"/>
          </a:xfrm>
          <a:prstGeom prst="rect">
            <a:avLst/>
          </a:prstGeom>
        </p:spPr>
      </p:pic>
      <p:cxnSp>
        <p:nvCxnSpPr>
          <p:cNvPr id="30" name="Connecteur droit avec flèche 29">
            <a:extLst>
              <a:ext uri="{FF2B5EF4-FFF2-40B4-BE49-F238E27FC236}">
                <a16:creationId xmlns:a16="http://schemas.microsoft.com/office/drawing/2014/main" id="{7869DA0A-E2D3-218F-8148-8560E3D56B08}"/>
              </a:ext>
            </a:extLst>
          </p:cNvPr>
          <p:cNvCxnSpPr>
            <a:cxnSpLocks/>
            <a:endCxn id="27" idx="2"/>
          </p:cNvCxnSpPr>
          <p:nvPr/>
        </p:nvCxnSpPr>
        <p:spPr>
          <a:xfrm flipV="1">
            <a:off x="16666988" y="6988065"/>
            <a:ext cx="280295" cy="604491"/>
          </a:xfrm>
          <a:prstGeom prst="straightConnector1">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CCC7854E-F37E-311E-6AFE-FCF9FA85D9AC}"/>
              </a:ext>
            </a:extLst>
          </p:cNvPr>
          <p:cNvCxnSpPr>
            <a:cxnSpLocks/>
          </p:cNvCxnSpPr>
          <p:nvPr/>
        </p:nvCxnSpPr>
        <p:spPr>
          <a:xfrm flipH="1">
            <a:off x="16947281" y="6988065"/>
            <a:ext cx="300780" cy="604491"/>
          </a:xfrm>
          <a:prstGeom prst="straightConnector1">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757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6292112"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Murs et talus en pierres taillées, pierres sèches,  gabions, bois au lieu de béton armé</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3654940"/>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endParaRPr lang="fr-FR" sz="2400" b="1">
              <a:solidFill>
                <a:schemeClr val="tx2"/>
              </a:solidFill>
            </a:endParaRPr>
          </a:p>
          <a:p>
            <a:r>
              <a:rPr lang="fr-FR" sz="2400" b="1">
                <a:solidFill>
                  <a:schemeClr val="tx2"/>
                </a:solidFill>
              </a:rPr>
              <a:t>Eviter le recours au béton et utiliser des matériaux naturels</a:t>
            </a:r>
          </a:p>
        </p:txBody>
      </p:sp>
      <p:sp>
        <p:nvSpPr>
          <p:cNvPr id="20" name="Rectangle 19">
            <a:extLst>
              <a:ext uri="{FF2B5EF4-FFF2-40B4-BE49-F238E27FC236}">
                <a16:creationId xmlns:a16="http://schemas.microsoft.com/office/drawing/2014/main" id="{AC1AEAD1-B234-0EDF-F378-AC88FAF8541B}"/>
              </a:ext>
            </a:extLst>
          </p:cNvPr>
          <p:cNvSpPr/>
          <p:nvPr/>
        </p:nvSpPr>
        <p:spPr>
          <a:xfrm>
            <a:off x="5391573"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5658502"/>
            <a:ext cx="4867577" cy="3960986"/>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Réduction de l'empreinte carbone par réduction de la consommation béton. </a:t>
            </a:r>
          </a:p>
          <a:p>
            <a:pPr marL="274638" indent="-274638">
              <a:buFont typeface="Arial" panose="020B0604020202020204" pitchFamily="34" charset="0"/>
              <a:buChar char="•"/>
            </a:pPr>
            <a:r>
              <a:rPr lang="fr-FR" sz="2400" b="1">
                <a:solidFill>
                  <a:srgbClr val="192987"/>
                </a:solidFill>
              </a:rPr>
              <a:t>0 déchet en fin de vie.</a:t>
            </a:r>
          </a:p>
          <a:p>
            <a:pPr marL="274638" indent="-274638">
              <a:buFont typeface="Arial" panose="020B0604020202020204" pitchFamily="34" charset="0"/>
              <a:buChar char="•"/>
            </a:pPr>
            <a:r>
              <a:rPr lang="fr-FR" sz="2400" b="1">
                <a:solidFill>
                  <a:srgbClr val="192987"/>
                </a:solidFill>
              </a:rPr>
              <a:t>Adapté au développement de la faune locale</a:t>
            </a:r>
          </a:p>
          <a:p>
            <a:pPr marL="274638" indent="-274638">
              <a:buFont typeface="Arial" panose="020B0604020202020204" pitchFamily="34" charset="0"/>
              <a:buChar char="•"/>
            </a:pPr>
            <a:r>
              <a:rPr lang="fr-FR" sz="2400" b="1">
                <a:solidFill>
                  <a:srgbClr val="192987"/>
                </a:solidFill>
              </a:rPr>
              <a:t>Permet également la gestion de l’eau</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150394"/>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OA, OT</a:t>
            </a:r>
          </a:p>
        </p:txBody>
      </p:sp>
      <p:pic>
        <p:nvPicPr>
          <p:cNvPr id="3" name="Image 2">
            <a:extLst>
              <a:ext uri="{FF2B5EF4-FFF2-40B4-BE49-F238E27FC236}">
                <a16:creationId xmlns:a16="http://schemas.microsoft.com/office/drawing/2014/main" id="{22789D95-C6B3-8524-734E-B6D95241A669}"/>
              </a:ext>
            </a:extLst>
          </p:cNvPr>
          <p:cNvPicPr>
            <a:picLocks noChangeAspect="1"/>
          </p:cNvPicPr>
          <p:nvPr/>
        </p:nvPicPr>
        <p:blipFill>
          <a:blip r:embed="rId3"/>
          <a:stretch>
            <a:fillRect/>
          </a:stretch>
        </p:blipFill>
        <p:spPr>
          <a:xfrm>
            <a:off x="5564594" y="2567683"/>
            <a:ext cx="7068196" cy="4498492"/>
          </a:xfrm>
          <a:prstGeom prst="rect">
            <a:avLst/>
          </a:prstGeom>
        </p:spPr>
      </p:pic>
      <p:pic>
        <p:nvPicPr>
          <p:cNvPr id="6" name="Image 5">
            <a:extLst>
              <a:ext uri="{FF2B5EF4-FFF2-40B4-BE49-F238E27FC236}">
                <a16:creationId xmlns:a16="http://schemas.microsoft.com/office/drawing/2014/main" id="{8051E465-6FDD-B588-296A-D55F2BD10CD7}"/>
              </a:ext>
            </a:extLst>
          </p:cNvPr>
          <p:cNvPicPr>
            <a:picLocks noChangeAspect="1"/>
          </p:cNvPicPr>
          <p:nvPr/>
        </p:nvPicPr>
        <p:blipFill>
          <a:blip r:embed="rId4"/>
          <a:stretch>
            <a:fillRect/>
          </a:stretch>
        </p:blipFill>
        <p:spPr>
          <a:xfrm>
            <a:off x="12365524" y="3500416"/>
            <a:ext cx="5625733" cy="3286167"/>
          </a:xfrm>
          <a:prstGeom prst="rect">
            <a:avLst/>
          </a:prstGeom>
        </p:spPr>
      </p:pic>
      <p:pic>
        <p:nvPicPr>
          <p:cNvPr id="12" name="Image 11">
            <a:extLst>
              <a:ext uri="{FF2B5EF4-FFF2-40B4-BE49-F238E27FC236}">
                <a16:creationId xmlns:a16="http://schemas.microsoft.com/office/drawing/2014/main" id="{1007FA38-922F-220C-3DD7-7F655CE512D5}"/>
              </a:ext>
            </a:extLst>
          </p:cNvPr>
          <p:cNvPicPr>
            <a:picLocks noChangeAspect="1"/>
          </p:cNvPicPr>
          <p:nvPr/>
        </p:nvPicPr>
        <p:blipFill>
          <a:blip r:embed="rId5"/>
          <a:stretch>
            <a:fillRect/>
          </a:stretch>
        </p:blipFill>
        <p:spPr>
          <a:xfrm>
            <a:off x="10491493" y="6506993"/>
            <a:ext cx="3748061" cy="2982328"/>
          </a:xfrm>
          <a:prstGeom prst="rect">
            <a:avLst/>
          </a:prstGeom>
        </p:spPr>
      </p:pic>
      <p:sp>
        <p:nvSpPr>
          <p:cNvPr id="2" name="ZoneTexte 1">
            <a:extLst>
              <a:ext uri="{FF2B5EF4-FFF2-40B4-BE49-F238E27FC236}">
                <a16:creationId xmlns:a16="http://schemas.microsoft.com/office/drawing/2014/main" id="{3B2897DE-C9BA-BC0C-9471-AAD3EC1138BA}"/>
              </a:ext>
            </a:extLst>
          </p:cNvPr>
          <p:cNvSpPr txBox="1"/>
          <p:nvPr/>
        </p:nvSpPr>
        <p:spPr>
          <a:xfrm>
            <a:off x="16521193" y="527368"/>
            <a:ext cx="733104" cy="712495"/>
          </a:xfrm>
          <a:prstGeom prst="rect">
            <a:avLst/>
          </a:prstGeom>
          <a:noFill/>
        </p:spPr>
        <p:txBody>
          <a:bodyPr wrap="square" rtlCol="0">
            <a:spAutoFit/>
          </a:bodyPr>
          <a:lstStyle/>
          <a:p>
            <a:r>
              <a:rPr lang="fr-FR" sz="4000"/>
              <a:t>34</a:t>
            </a:r>
          </a:p>
        </p:txBody>
      </p:sp>
    </p:spTree>
    <p:extLst>
      <p:ext uri="{BB962C8B-B14F-4D97-AF65-F5344CB8AC3E}">
        <p14:creationId xmlns:p14="http://schemas.microsoft.com/office/powerpoint/2010/main" val="1571030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Génie Végétal : Confortement et protection d’OT par le génie végétal </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Stabilisation et protection de parements de talus ferroviaires au moyen de techniques végétales </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pPr marL="274320" indent="-274320">
              <a:buFont typeface="Arial" panose="020B0604020202020204" pitchFamily="34" charset="0"/>
              <a:buChar char="•"/>
            </a:pPr>
            <a:r>
              <a:rPr lang="fr-FR" sz="2000" b="1">
                <a:solidFill>
                  <a:srgbClr val="192987"/>
                </a:solidFill>
              </a:rPr>
              <a:t>S’utilise en lieu et place de murs en béton armé</a:t>
            </a:r>
          </a:p>
          <a:p>
            <a:pPr marL="274320" indent="-274320">
              <a:buFont typeface="Arial" panose="020B0604020202020204" pitchFamily="34" charset="0"/>
              <a:buChar char="•"/>
            </a:pPr>
            <a:r>
              <a:rPr lang="fr-FR" sz="2000" b="1">
                <a:solidFill>
                  <a:srgbClr val="192987"/>
                </a:solidFill>
                <a:ea typeface="Calibri"/>
                <a:cs typeface="Calibri"/>
              </a:rPr>
              <a:t>Gain économique substantiel</a:t>
            </a:r>
          </a:p>
          <a:p>
            <a:pPr marL="274320" indent="-274320">
              <a:buFont typeface="Arial" panose="020B0604020202020204" pitchFamily="34" charset="0"/>
              <a:buChar char="•"/>
            </a:pPr>
            <a:r>
              <a:rPr lang="fr-FR" sz="2000" b="1">
                <a:solidFill>
                  <a:srgbClr val="192987"/>
                </a:solidFill>
              </a:rPr>
              <a:t>Réduction de l’empreinte Carbone</a:t>
            </a:r>
          </a:p>
          <a:p>
            <a:pPr marL="274320" indent="-274320">
              <a:buFont typeface="Arial" panose="020B0604020202020204" pitchFamily="34" charset="0"/>
              <a:buChar char="•"/>
            </a:pPr>
            <a:r>
              <a:rPr lang="fr-FR" sz="2000" b="1">
                <a:solidFill>
                  <a:srgbClr val="192987"/>
                </a:solidFill>
                <a:ea typeface="Calibri"/>
                <a:cs typeface="Calibri"/>
              </a:rPr>
              <a:t>Favorable à la biodiversité</a:t>
            </a:r>
          </a:p>
          <a:p>
            <a:pPr marL="274320" indent="-274320">
              <a:buFont typeface="Arial" panose="020B0604020202020204" pitchFamily="34" charset="0"/>
              <a:buChar char="•"/>
            </a:pPr>
            <a:r>
              <a:rPr lang="fr-FR" sz="2000" b="1">
                <a:solidFill>
                  <a:srgbClr val="192987"/>
                </a:solidFill>
              </a:rPr>
              <a:t>Traitement des espèces invasives indésirables</a:t>
            </a:r>
          </a:p>
          <a:p>
            <a:pPr marL="274320" indent="-274320">
              <a:buFont typeface="Arial" panose="020B0604020202020204" pitchFamily="34" charset="0"/>
              <a:buChar char="•"/>
            </a:pPr>
            <a:r>
              <a:rPr lang="fr-FR" sz="2000" b="1">
                <a:solidFill>
                  <a:srgbClr val="192987"/>
                </a:solidFill>
              </a:rPr>
              <a:t>Insertion paysagère plus aisée</a:t>
            </a:r>
          </a:p>
          <a:p>
            <a:pPr marL="274320" indent="-274320">
              <a:buFont typeface="Arial" panose="020B0604020202020204" pitchFamily="34" charset="0"/>
              <a:buChar char="•"/>
            </a:pPr>
            <a:endParaRPr lang="fr-FR" sz="2000" b="1">
              <a:solidFill>
                <a:srgbClr val="192987"/>
              </a:solidFill>
            </a:endParaRPr>
          </a:p>
          <a:p>
            <a:pPr marL="274320" indent="-274320">
              <a:buFont typeface="Arial" panose="020B0604020202020204" pitchFamily="34" charset="0"/>
              <a:buChar char="•"/>
            </a:pPr>
            <a:endParaRPr lang="fr-FR" sz="2000" b="1">
              <a:solidFill>
                <a:srgbClr val="192987"/>
              </a:solidFill>
              <a:ea typeface="Calibri"/>
              <a:cs typeface="Calibri"/>
            </a:endParaRP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Metiers concernés :</a:t>
            </a:r>
            <a:r>
              <a:rPr lang="fr-FR" sz="2400" b="1">
                <a:solidFill>
                  <a:schemeClr val="tx2"/>
                </a:solidFill>
              </a:rPr>
              <a:t> Ouvrages en terre</a:t>
            </a:r>
          </a:p>
        </p:txBody>
      </p:sp>
      <p:pic>
        <p:nvPicPr>
          <p:cNvPr id="3" name="Image 2">
            <a:extLst>
              <a:ext uri="{FF2B5EF4-FFF2-40B4-BE49-F238E27FC236}">
                <a16:creationId xmlns:a16="http://schemas.microsoft.com/office/drawing/2014/main" id="{9B132BB6-4605-F600-516B-26B3AF4F1E49}"/>
              </a:ext>
            </a:extLst>
          </p:cNvPr>
          <p:cNvPicPr>
            <a:picLocks noChangeAspect="1"/>
          </p:cNvPicPr>
          <p:nvPr/>
        </p:nvPicPr>
        <p:blipFill>
          <a:blip r:embed="rId2"/>
          <a:stretch>
            <a:fillRect/>
          </a:stretch>
        </p:blipFill>
        <p:spPr>
          <a:xfrm>
            <a:off x="5627690" y="2486962"/>
            <a:ext cx="7753030" cy="5939609"/>
          </a:xfrm>
          <a:prstGeom prst="rect">
            <a:avLst/>
          </a:prstGeom>
        </p:spPr>
      </p:pic>
      <p:pic>
        <p:nvPicPr>
          <p:cNvPr id="12" name="Image 11">
            <a:extLst>
              <a:ext uri="{FF2B5EF4-FFF2-40B4-BE49-F238E27FC236}">
                <a16:creationId xmlns:a16="http://schemas.microsoft.com/office/drawing/2014/main" id="{99AF1636-34CC-1B52-9990-7E172F903AD2}"/>
              </a:ext>
            </a:extLst>
          </p:cNvPr>
          <p:cNvPicPr>
            <a:picLocks noChangeAspect="1"/>
          </p:cNvPicPr>
          <p:nvPr/>
        </p:nvPicPr>
        <p:blipFill>
          <a:blip r:embed="rId3"/>
          <a:stretch>
            <a:fillRect/>
          </a:stretch>
        </p:blipFill>
        <p:spPr>
          <a:xfrm flipH="1">
            <a:off x="13485442" y="5791200"/>
            <a:ext cx="4448596" cy="3662076"/>
          </a:xfrm>
          <a:prstGeom prst="rect">
            <a:avLst/>
          </a:prstGeom>
        </p:spPr>
      </p:pic>
      <p:pic>
        <p:nvPicPr>
          <p:cNvPr id="15" name="Image 14">
            <a:extLst>
              <a:ext uri="{FF2B5EF4-FFF2-40B4-BE49-F238E27FC236}">
                <a16:creationId xmlns:a16="http://schemas.microsoft.com/office/drawing/2014/main" id="{4DE5A8E7-1D11-A4FE-C97D-62F67FC3768B}"/>
              </a:ext>
            </a:extLst>
          </p:cNvPr>
          <p:cNvPicPr>
            <a:picLocks noChangeAspect="1"/>
          </p:cNvPicPr>
          <p:nvPr/>
        </p:nvPicPr>
        <p:blipFill>
          <a:blip r:embed="rId4"/>
          <a:stretch>
            <a:fillRect/>
          </a:stretch>
        </p:blipFill>
        <p:spPr>
          <a:xfrm>
            <a:off x="13623662" y="2539834"/>
            <a:ext cx="2004089" cy="3000375"/>
          </a:xfrm>
          <a:prstGeom prst="rect">
            <a:avLst/>
          </a:prstGeom>
        </p:spPr>
      </p:pic>
      <p:pic>
        <p:nvPicPr>
          <p:cNvPr id="5" name="Image 4">
            <a:extLst>
              <a:ext uri="{FF2B5EF4-FFF2-40B4-BE49-F238E27FC236}">
                <a16:creationId xmlns:a16="http://schemas.microsoft.com/office/drawing/2014/main" id="{61F4DC49-57EF-9016-3E06-F4A34FEBA0C9}"/>
              </a:ext>
            </a:extLst>
          </p:cNvPr>
          <p:cNvPicPr>
            <a:picLocks noChangeAspect="1"/>
          </p:cNvPicPr>
          <p:nvPr/>
        </p:nvPicPr>
        <p:blipFill>
          <a:blip r:embed="rId5"/>
          <a:stretch>
            <a:fillRect/>
          </a:stretch>
        </p:blipFill>
        <p:spPr>
          <a:xfrm>
            <a:off x="15825871" y="2539834"/>
            <a:ext cx="2047610" cy="3000375"/>
          </a:xfrm>
          <a:prstGeom prst="rect">
            <a:avLst/>
          </a:prstGeom>
        </p:spPr>
      </p:pic>
      <p:sp>
        <p:nvSpPr>
          <p:cNvPr id="2" name="ZoneTexte 1">
            <a:extLst>
              <a:ext uri="{FF2B5EF4-FFF2-40B4-BE49-F238E27FC236}">
                <a16:creationId xmlns:a16="http://schemas.microsoft.com/office/drawing/2014/main" id="{FA749154-9B36-CBF1-DE31-35CD8D0B58B5}"/>
              </a:ext>
            </a:extLst>
          </p:cNvPr>
          <p:cNvSpPr txBox="1"/>
          <p:nvPr/>
        </p:nvSpPr>
        <p:spPr>
          <a:xfrm>
            <a:off x="16521193" y="527368"/>
            <a:ext cx="733104" cy="712495"/>
          </a:xfrm>
          <a:prstGeom prst="rect">
            <a:avLst/>
          </a:prstGeom>
          <a:noFill/>
        </p:spPr>
        <p:txBody>
          <a:bodyPr wrap="square" rtlCol="0">
            <a:spAutoFit/>
          </a:bodyPr>
          <a:lstStyle/>
          <a:p>
            <a:r>
              <a:rPr lang="fr-FR" sz="4000"/>
              <a:t>35</a:t>
            </a:r>
          </a:p>
        </p:txBody>
      </p:sp>
    </p:spTree>
    <p:extLst>
      <p:ext uri="{BB962C8B-B14F-4D97-AF65-F5344CB8AC3E}">
        <p14:creationId xmlns:p14="http://schemas.microsoft.com/office/powerpoint/2010/main" val="3036327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Mâts d’éclairage aluminium : Promouvoir les matériaux selon leur recyclabilité </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Remplacer des solutions classiques en acier par l’aluminium dont le degré de recyclabilité est proche de 100%.</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pPr marL="274320" indent="-274320">
              <a:buFont typeface="Arial" panose="020B0604020202020204" pitchFamily="34" charset="0"/>
              <a:buChar char="•"/>
            </a:pPr>
            <a:r>
              <a:rPr lang="fr-FR" sz="2000" b="1">
                <a:solidFill>
                  <a:srgbClr val="192987"/>
                </a:solidFill>
              </a:rPr>
              <a:t>Faible poids donc diminution des volumes de massifs</a:t>
            </a:r>
          </a:p>
          <a:p>
            <a:pPr marL="274320" indent="-274320">
              <a:buFont typeface="Arial" panose="020B0604020202020204" pitchFamily="34" charset="0"/>
              <a:buChar char="•"/>
            </a:pPr>
            <a:r>
              <a:rPr lang="fr-FR" sz="2000" b="1">
                <a:solidFill>
                  <a:srgbClr val="192987"/>
                </a:solidFill>
              </a:rPr>
              <a:t>Propriété anticorrosive naturelle</a:t>
            </a:r>
          </a:p>
          <a:p>
            <a:pPr marL="274320" indent="-274320">
              <a:buFont typeface="Arial" panose="020B0604020202020204" pitchFamily="34" charset="0"/>
              <a:buChar char="•"/>
            </a:pPr>
            <a:r>
              <a:rPr lang="fr-FR" sz="2000" b="1">
                <a:solidFill>
                  <a:srgbClr val="192987"/>
                </a:solidFill>
              </a:rPr>
              <a:t>Réduction de l’empreinte Carbone</a:t>
            </a:r>
          </a:p>
          <a:p>
            <a:pPr marL="274320" indent="-274320">
              <a:buFont typeface="Arial" panose="020B0604020202020204" pitchFamily="34" charset="0"/>
              <a:buChar char="•"/>
            </a:pPr>
            <a:endParaRPr lang="fr-FR" sz="2000" b="1">
              <a:solidFill>
                <a:srgbClr val="192987"/>
              </a:solidFill>
            </a:endParaRPr>
          </a:p>
          <a:p>
            <a:pPr marL="274320" indent="-274320">
              <a:buFont typeface="Arial" panose="020B0604020202020204" pitchFamily="34" charset="0"/>
              <a:buChar char="•"/>
            </a:pPr>
            <a:endParaRPr lang="fr-FR" sz="2000" b="1">
              <a:solidFill>
                <a:srgbClr val="192987"/>
              </a:solidFill>
              <a:ea typeface="Calibri"/>
              <a:cs typeface="Calibri"/>
            </a:endParaRP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Quais</a:t>
            </a:r>
          </a:p>
        </p:txBody>
      </p:sp>
      <p:pic>
        <p:nvPicPr>
          <p:cNvPr id="13" name="Image 12" descr="Une image contenant plein air, ciel, nuage, arbre&#10;&#10;Description générée automatiquement">
            <a:extLst>
              <a:ext uri="{FF2B5EF4-FFF2-40B4-BE49-F238E27FC236}">
                <a16:creationId xmlns:a16="http://schemas.microsoft.com/office/drawing/2014/main" id="{429F8BD6-9782-800F-30E6-803437219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2781479"/>
            <a:ext cx="3569828" cy="6345369"/>
          </a:xfrm>
          <a:prstGeom prst="rect">
            <a:avLst/>
          </a:prstGeom>
        </p:spPr>
      </p:pic>
      <p:pic>
        <p:nvPicPr>
          <p:cNvPr id="16" name="Image 15" descr="Une image contenant plein air, Lampadaire extérieur, lampe, ciel&#10;&#10;Description générée automatiquement">
            <a:extLst>
              <a:ext uri="{FF2B5EF4-FFF2-40B4-BE49-F238E27FC236}">
                <a16:creationId xmlns:a16="http://schemas.microsoft.com/office/drawing/2014/main" id="{700D701D-7365-C05A-1A6C-E24339A44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424" y="2793913"/>
            <a:ext cx="6332936" cy="6332936"/>
          </a:xfrm>
          <a:prstGeom prst="rect">
            <a:avLst/>
          </a:prstGeom>
        </p:spPr>
      </p:pic>
      <p:sp>
        <p:nvSpPr>
          <p:cNvPr id="2" name="ZoneTexte 1">
            <a:extLst>
              <a:ext uri="{FF2B5EF4-FFF2-40B4-BE49-F238E27FC236}">
                <a16:creationId xmlns:a16="http://schemas.microsoft.com/office/drawing/2014/main" id="{BA9A8372-4234-F60E-A0EC-E95918460956}"/>
              </a:ext>
            </a:extLst>
          </p:cNvPr>
          <p:cNvSpPr txBox="1"/>
          <p:nvPr/>
        </p:nvSpPr>
        <p:spPr>
          <a:xfrm>
            <a:off x="16521193" y="527368"/>
            <a:ext cx="733104" cy="712495"/>
          </a:xfrm>
          <a:prstGeom prst="rect">
            <a:avLst/>
          </a:prstGeom>
          <a:noFill/>
        </p:spPr>
        <p:txBody>
          <a:bodyPr wrap="square" rtlCol="0">
            <a:spAutoFit/>
          </a:bodyPr>
          <a:lstStyle/>
          <a:p>
            <a:r>
              <a:rPr lang="fr-FR" sz="4000"/>
              <a:t>36</a:t>
            </a:r>
          </a:p>
        </p:txBody>
      </p:sp>
    </p:spTree>
    <p:extLst>
      <p:ext uri="{BB962C8B-B14F-4D97-AF65-F5344CB8AC3E}">
        <p14:creationId xmlns:p14="http://schemas.microsoft.com/office/powerpoint/2010/main" val="2735567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Réemploi de traverses béton pour la création de plateforme </a:t>
            </a: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35982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b="1" spc="-84">
              <a:solidFill>
                <a:srgbClr val="00595F"/>
              </a:solidFill>
              <a:latin typeface="Raleway"/>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73279" y="3331324"/>
            <a:ext cx="4867577" cy="3259482"/>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La solution consiste à réutiliser les traverses béton précontraint type M450 - longueur 2,40 environ et 30cm de large, 350kg/u.  Il est prévu de valoriser ce matériel brut, sans le concasser, pour la création de plateformes et surfaces type parking, routes, passages, …</a:t>
            </a:r>
          </a:p>
          <a:p>
            <a:r>
              <a:rPr lang="fr-FR" sz="2000" b="1">
                <a:solidFill>
                  <a:schemeClr val="tx2"/>
                </a:solidFill>
              </a:rPr>
              <a:t>A l'échelle nationale, c'est près de 1M de traverses déposées par an.</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73279" y="6692996"/>
            <a:ext cx="4867577" cy="3234184"/>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endParaRPr lang="fr-FR" sz="2000" b="1">
              <a:solidFill>
                <a:srgbClr val="192987"/>
              </a:solidFill>
            </a:endParaRPr>
          </a:p>
          <a:p>
            <a:pPr marL="342900" indent="-342900">
              <a:buFont typeface="Arial" panose="020B0604020202020204" pitchFamily="34" charset="0"/>
              <a:buChar char="•"/>
            </a:pPr>
            <a:r>
              <a:rPr lang="fr-FR" sz="2000" b="1">
                <a:solidFill>
                  <a:srgbClr val="192987"/>
                </a:solidFill>
              </a:rPr>
              <a:t>Limiter l'exploitation de nouvelles ressources;</a:t>
            </a:r>
          </a:p>
          <a:p>
            <a:pPr marL="342900" indent="-342900">
              <a:buFont typeface="Arial" panose="020B0604020202020204" pitchFamily="34" charset="0"/>
              <a:buChar char="•"/>
            </a:pPr>
            <a:r>
              <a:rPr lang="fr-FR" sz="2000" b="1">
                <a:solidFill>
                  <a:srgbClr val="192987"/>
                </a:solidFill>
              </a:rPr>
              <a:t>Diminuer les émissions de CO2 liés au transport de nouveaux matériaux sur site;</a:t>
            </a:r>
          </a:p>
          <a:p>
            <a:pPr marL="342900" indent="-342900">
              <a:buFont typeface="Arial" panose="020B0604020202020204" pitchFamily="34" charset="0"/>
              <a:buChar char="•"/>
            </a:pPr>
            <a:r>
              <a:rPr lang="fr-FR" sz="2000" b="1">
                <a:solidFill>
                  <a:srgbClr val="192987"/>
                </a:solidFill>
              </a:rPr>
              <a:t>Moins-values sur l'achat de matériaux.</a:t>
            </a:r>
          </a:p>
        </p:txBody>
      </p:sp>
      <p:sp>
        <p:nvSpPr>
          <p:cNvPr id="4" name="Rectangle 3">
            <a:extLst>
              <a:ext uri="{FF2B5EF4-FFF2-40B4-BE49-F238E27FC236}">
                <a16:creationId xmlns:a16="http://schemas.microsoft.com/office/drawing/2014/main" id="{202713B9-AF6A-02A0-16BA-3B3020A96B96}"/>
              </a:ext>
            </a:extLst>
          </p:cNvPr>
          <p:cNvSpPr/>
          <p:nvPr/>
        </p:nvSpPr>
        <p:spPr>
          <a:xfrm>
            <a:off x="273280" y="2069383"/>
            <a:ext cx="4867577" cy="1159752"/>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Métiers concernés </a:t>
            </a:r>
            <a:r>
              <a:rPr lang="fr-FR" sz="2000" b="1">
                <a:solidFill>
                  <a:schemeClr val="tx2"/>
                </a:solidFill>
              </a:rPr>
              <a:t>: voie et abords </a:t>
            </a:r>
          </a:p>
        </p:txBody>
      </p:sp>
      <p:pic>
        <p:nvPicPr>
          <p:cNvPr id="2" name="Image 1">
            <a:extLst>
              <a:ext uri="{FF2B5EF4-FFF2-40B4-BE49-F238E27FC236}">
                <a16:creationId xmlns:a16="http://schemas.microsoft.com/office/drawing/2014/main" id="{321AEE0D-F56F-D037-AABB-3A2F34E3C231}"/>
              </a:ext>
            </a:extLst>
          </p:cNvPr>
          <p:cNvPicPr>
            <a:picLocks noChangeAspect="1"/>
          </p:cNvPicPr>
          <p:nvPr/>
        </p:nvPicPr>
        <p:blipFill>
          <a:blip r:embed="rId3"/>
          <a:stretch>
            <a:fillRect/>
          </a:stretch>
        </p:blipFill>
        <p:spPr>
          <a:xfrm>
            <a:off x="5327404" y="2284385"/>
            <a:ext cx="4867578" cy="4408611"/>
          </a:xfrm>
          <a:prstGeom prst="rect">
            <a:avLst/>
          </a:prstGeom>
        </p:spPr>
      </p:pic>
      <p:pic>
        <p:nvPicPr>
          <p:cNvPr id="3" name="Image 2">
            <a:extLst>
              <a:ext uri="{FF2B5EF4-FFF2-40B4-BE49-F238E27FC236}">
                <a16:creationId xmlns:a16="http://schemas.microsoft.com/office/drawing/2014/main" id="{276E8DB4-578C-91D0-A2FD-F6F39D750D75}"/>
              </a:ext>
            </a:extLst>
          </p:cNvPr>
          <p:cNvPicPr>
            <a:picLocks noChangeAspect="1"/>
          </p:cNvPicPr>
          <p:nvPr/>
        </p:nvPicPr>
        <p:blipFill>
          <a:blip r:embed="rId4"/>
          <a:stretch>
            <a:fillRect/>
          </a:stretch>
        </p:blipFill>
        <p:spPr>
          <a:xfrm>
            <a:off x="10517079" y="2297399"/>
            <a:ext cx="7230483" cy="4395597"/>
          </a:xfrm>
          <a:prstGeom prst="rect">
            <a:avLst/>
          </a:prstGeom>
        </p:spPr>
      </p:pic>
      <p:pic>
        <p:nvPicPr>
          <p:cNvPr id="5" name="Image 4">
            <a:extLst>
              <a:ext uri="{FF2B5EF4-FFF2-40B4-BE49-F238E27FC236}">
                <a16:creationId xmlns:a16="http://schemas.microsoft.com/office/drawing/2014/main" id="{8EAF0153-4826-0EBF-7E09-70B5B0688E5B}"/>
              </a:ext>
            </a:extLst>
          </p:cNvPr>
          <p:cNvPicPr>
            <a:picLocks noChangeAspect="1"/>
          </p:cNvPicPr>
          <p:nvPr/>
        </p:nvPicPr>
        <p:blipFill>
          <a:blip r:embed="rId5"/>
          <a:stretch>
            <a:fillRect/>
          </a:stretch>
        </p:blipFill>
        <p:spPr>
          <a:xfrm>
            <a:off x="7614550" y="6701553"/>
            <a:ext cx="4702922" cy="3035404"/>
          </a:xfrm>
          <a:prstGeom prst="rect">
            <a:avLst/>
          </a:prstGeom>
        </p:spPr>
      </p:pic>
      <p:sp>
        <p:nvSpPr>
          <p:cNvPr id="6" name="ZoneTexte 5">
            <a:extLst>
              <a:ext uri="{FF2B5EF4-FFF2-40B4-BE49-F238E27FC236}">
                <a16:creationId xmlns:a16="http://schemas.microsoft.com/office/drawing/2014/main" id="{03CEC3BB-6849-869D-4145-2E7BCC452BFD}"/>
              </a:ext>
            </a:extLst>
          </p:cNvPr>
          <p:cNvSpPr txBox="1"/>
          <p:nvPr/>
        </p:nvSpPr>
        <p:spPr>
          <a:xfrm>
            <a:off x="16521193" y="527368"/>
            <a:ext cx="733104" cy="712495"/>
          </a:xfrm>
          <a:prstGeom prst="rect">
            <a:avLst/>
          </a:prstGeom>
          <a:noFill/>
        </p:spPr>
        <p:txBody>
          <a:bodyPr wrap="square" rtlCol="0">
            <a:spAutoFit/>
          </a:bodyPr>
          <a:lstStyle/>
          <a:p>
            <a:r>
              <a:rPr lang="fr-FR" sz="4000"/>
              <a:t>37</a:t>
            </a:r>
          </a:p>
        </p:txBody>
      </p:sp>
    </p:spTree>
    <p:extLst>
      <p:ext uri="{BB962C8B-B14F-4D97-AF65-F5344CB8AC3E}">
        <p14:creationId xmlns:p14="http://schemas.microsoft.com/office/powerpoint/2010/main" val="241855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69091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Conception et réalisation Voie et plateforme Ferroviaire adaptée au type de circulation </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0" y="359820"/>
            <a:ext cx="15238029"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73279" y="2908836"/>
            <a:ext cx="4867577" cy="3551342"/>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 </a:t>
            </a:r>
          </a:p>
          <a:p>
            <a:r>
              <a:rPr lang="fr-FR" sz="2000" b="1">
                <a:solidFill>
                  <a:srgbClr val="192987"/>
                </a:solidFill>
              </a:rPr>
              <a:t>Proposer à une conception de la voie et de la plateforme adaptée aux besoins spécifiques des lignes à vitesse, tonnage et fréquence réduites (SMR et LDFT).  </a:t>
            </a:r>
          </a:p>
          <a:p>
            <a:r>
              <a:rPr lang="fr-FR" sz="2000" b="1">
                <a:solidFill>
                  <a:srgbClr val="192987"/>
                </a:solidFill>
              </a:rPr>
              <a:t>Proposer un « conception frugale et surmesure » : réduction de nombre de traverse/km, voie béton avec traverse métallique, plateforme adaptée, ballast réutilisé ou de "qualité" limité pour exploiter les carrières à proximité. </a:t>
            </a:r>
          </a:p>
          <a:p>
            <a:endParaRPr lang="fr-FR" sz="2000" b="1" u="sng">
              <a:solidFill>
                <a:schemeClr val="tx2"/>
              </a:solidFill>
            </a:endParaRP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73279" y="6613789"/>
            <a:ext cx="4867577" cy="3551342"/>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pPr marL="342900" indent="-342900">
              <a:buFont typeface="Arial" panose="020B0604020202020204" pitchFamily="34" charset="0"/>
              <a:buChar char="•"/>
            </a:pPr>
            <a:r>
              <a:rPr lang="fr-FR" sz="2000" b="1">
                <a:solidFill>
                  <a:srgbClr val="192987"/>
                </a:solidFill>
              </a:rPr>
              <a:t>Réduction des besoins en matériaux d'apport;</a:t>
            </a:r>
          </a:p>
          <a:p>
            <a:pPr marL="342900" indent="-342900">
              <a:buFont typeface="Arial" panose="020B0604020202020204" pitchFamily="34" charset="0"/>
              <a:buChar char="•"/>
            </a:pPr>
            <a:r>
              <a:rPr lang="fr-FR" sz="2000" b="1">
                <a:solidFill>
                  <a:srgbClr val="192987"/>
                </a:solidFill>
              </a:rPr>
              <a:t>Participation à la sobriété énergétique en privilégiant le réemploi;</a:t>
            </a:r>
          </a:p>
          <a:p>
            <a:pPr marL="342900" indent="-342900">
              <a:buFont typeface="Arial" panose="020B0604020202020204" pitchFamily="34" charset="0"/>
              <a:buChar char="•"/>
            </a:pPr>
            <a:r>
              <a:rPr lang="fr-FR" sz="2000" b="1">
                <a:solidFill>
                  <a:srgbClr val="192987"/>
                </a:solidFill>
              </a:rPr>
              <a:t>Réduction de l'empreinte carbone par la réduction des flux d'apport/évacuation du chantier </a:t>
            </a:r>
          </a:p>
          <a:p>
            <a:endParaRPr lang="fr-FR" sz="2000" b="1">
              <a:solidFill>
                <a:srgbClr val="192987"/>
              </a:solidFill>
            </a:endParaRPr>
          </a:p>
        </p:txBody>
      </p:sp>
      <p:sp>
        <p:nvSpPr>
          <p:cNvPr id="4" name="Rectangle 3">
            <a:extLst>
              <a:ext uri="{FF2B5EF4-FFF2-40B4-BE49-F238E27FC236}">
                <a16:creationId xmlns:a16="http://schemas.microsoft.com/office/drawing/2014/main" id="{202713B9-AF6A-02A0-16BA-3B3020A96B96}"/>
              </a:ext>
            </a:extLst>
          </p:cNvPr>
          <p:cNvSpPr/>
          <p:nvPr/>
        </p:nvSpPr>
        <p:spPr>
          <a:xfrm>
            <a:off x="273280" y="2069383"/>
            <a:ext cx="4867577" cy="778446"/>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Métiers concernés </a:t>
            </a:r>
            <a:r>
              <a:rPr lang="fr-FR" sz="2000" b="1">
                <a:solidFill>
                  <a:schemeClr val="tx2"/>
                </a:solidFill>
              </a:rPr>
              <a:t>: OT, voie et abords et ouvrages hydrauliques. </a:t>
            </a:r>
          </a:p>
        </p:txBody>
      </p:sp>
      <p:pic>
        <p:nvPicPr>
          <p:cNvPr id="6" name="Image 5">
            <a:extLst>
              <a:ext uri="{FF2B5EF4-FFF2-40B4-BE49-F238E27FC236}">
                <a16:creationId xmlns:a16="http://schemas.microsoft.com/office/drawing/2014/main" id="{99DF5EF3-649D-6047-ECF4-96A4DB0B3446}"/>
              </a:ext>
            </a:extLst>
          </p:cNvPr>
          <p:cNvPicPr>
            <a:picLocks noChangeAspect="1"/>
          </p:cNvPicPr>
          <p:nvPr/>
        </p:nvPicPr>
        <p:blipFill>
          <a:blip r:embed="rId3"/>
          <a:stretch>
            <a:fillRect/>
          </a:stretch>
        </p:blipFill>
        <p:spPr>
          <a:xfrm>
            <a:off x="11317550" y="2246224"/>
            <a:ext cx="6752110" cy="3798062"/>
          </a:xfrm>
          <a:prstGeom prst="rect">
            <a:avLst/>
          </a:prstGeom>
        </p:spPr>
      </p:pic>
      <p:pic>
        <p:nvPicPr>
          <p:cNvPr id="12" name="Image 11">
            <a:extLst>
              <a:ext uri="{FF2B5EF4-FFF2-40B4-BE49-F238E27FC236}">
                <a16:creationId xmlns:a16="http://schemas.microsoft.com/office/drawing/2014/main" id="{BC626C27-9370-9F32-7632-29C35B312707}"/>
              </a:ext>
            </a:extLst>
          </p:cNvPr>
          <p:cNvPicPr>
            <a:picLocks noChangeAspect="1"/>
          </p:cNvPicPr>
          <p:nvPr/>
        </p:nvPicPr>
        <p:blipFill>
          <a:blip r:embed="rId4"/>
          <a:stretch>
            <a:fillRect/>
          </a:stretch>
        </p:blipFill>
        <p:spPr>
          <a:xfrm>
            <a:off x="5416566" y="5106438"/>
            <a:ext cx="7964696" cy="4168191"/>
          </a:xfrm>
          <a:prstGeom prst="rect">
            <a:avLst/>
          </a:prstGeom>
        </p:spPr>
      </p:pic>
      <p:pic>
        <p:nvPicPr>
          <p:cNvPr id="14" name="Image 13">
            <a:extLst>
              <a:ext uri="{FF2B5EF4-FFF2-40B4-BE49-F238E27FC236}">
                <a16:creationId xmlns:a16="http://schemas.microsoft.com/office/drawing/2014/main" id="{02656682-5573-CDA0-591D-D66DF156BBBF}"/>
              </a:ext>
            </a:extLst>
          </p:cNvPr>
          <p:cNvPicPr>
            <a:picLocks noChangeAspect="1"/>
          </p:cNvPicPr>
          <p:nvPr/>
        </p:nvPicPr>
        <p:blipFill>
          <a:blip r:embed="rId5"/>
          <a:stretch>
            <a:fillRect/>
          </a:stretch>
        </p:blipFill>
        <p:spPr>
          <a:xfrm>
            <a:off x="5327404" y="2288842"/>
            <a:ext cx="6030936" cy="2666497"/>
          </a:xfrm>
          <a:prstGeom prst="rect">
            <a:avLst/>
          </a:prstGeom>
        </p:spPr>
      </p:pic>
      <p:pic>
        <p:nvPicPr>
          <p:cNvPr id="15" name="Image 14">
            <a:extLst>
              <a:ext uri="{FF2B5EF4-FFF2-40B4-BE49-F238E27FC236}">
                <a16:creationId xmlns:a16="http://schemas.microsoft.com/office/drawing/2014/main" id="{3402F52C-7380-7CAA-CE94-23654B7D9D24}"/>
              </a:ext>
            </a:extLst>
          </p:cNvPr>
          <p:cNvPicPr>
            <a:picLocks noChangeAspect="1"/>
          </p:cNvPicPr>
          <p:nvPr/>
        </p:nvPicPr>
        <p:blipFill>
          <a:blip r:embed="rId6"/>
          <a:stretch>
            <a:fillRect/>
          </a:stretch>
        </p:blipFill>
        <p:spPr>
          <a:xfrm>
            <a:off x="13551398" y="6577220"/>
            <a:ext cx="4518262" cy="2841875"/>
          </a:xfrm>
          <a:prstGeom prst="rect">
            <a:avLst/>
          </a:prstGeom>
        </p:spPr>
      </p:pic>
      <p:sp>
        <p:nvSpPr>
          <p:cNvPr id="2" name="ZoneTexte 1">
            <a:extLst>
              <a:ext uri="{FF2B5EF4-FFF2-40B4-BE49-F238E27FC236}">
                <a16:creationId xmlns:a16="http://schemas.microsoft.com/office/drawing/2014/main" id="{95F32E40-9FD1-1983-9176-A11BAC308672}"/>
              </a:ext>
            </a:extLst>
          </p:cNvPr>
          <p:cNvSpPr txBox="1"/>
          <p:nvPr/>
        </p:nvSpPr>
        <p:spPr>
          <a:xfrm>
            <a:off x="16521193" y="527368"/>
            <a:ext cx="733104" cy="712495"/>
          </a:xfrm>
          <a:prstGeom prst="rect">
            <a:avLst/>
          </a:prstGeom>
          <a:noFill/>
        </p:spPr>
        <p:txBody>
          <a:bodyPr wrap="square" rtlCol="0">
            <a:spAutoFit/>
          </a:bodyPr>
          <a:lstStyle/>
          <a:p>
            <a:r>
              <a:rPr lang="fr-FR" sz="4000"/>
              <a:t>38</a:t>
            </a:r>
          </a:p>
        </p:txBody>
      </p:sp>
    </p:spTree>
    <p:extLst>
      <p:ext uri="{BB962C8B-B14F-4D97-AF65-F5344CB8AC3E}">
        <p14:creationId xmlns:p14="http://schemas.microsoft.com/office/powerpoint/2010/main" val="2620806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312095" y="1585889"/>
            <a:ext cx="178616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Réutilisation de granulats issus de bétons de démolition dans ouvrages en terre/murs de soutènement</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0" y="359820"/>
            <a:ext cx="16508029" cy="1165063"/>
          </a:xfrm>
          <a:prstGeom prst="rect">
            <a:avLst/>
          </a:prstGeom>
        </p:spPr>
        <p:txBody>
          <a:bodyPr wrap="square" lIns="0" tIns="0" rIns="0" bIns="0" rtlCol="0" anchor="t">
            <a:spAutoFit/>
          </a:bodyPr>
          <a:lstStyle/>
          <a:p>
            <a:pPr>
              <a:lnSpc>
                <a:spcPts val="10199"/>
              </a:lnSpc>
              <a:spcBef>
                <a:spcPct val="0"/>
              </a:spcBef>
            </a:pPr>
            <a:r>
              <a:rPr lang="fr-FR" sz="6000" b="1" spc="-84">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73279" y="3331323"/>
            <a:ext cx="4867577" cy="3726543"/>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pPr algn="just"/>
            <a:r>
              <a:rPr lang="fr-FR" sz="2000" b="1">
                <a:solidFill>
                  <a:srgbClr val="1F497D"/>
                </a:solidFill>
                <a:latin typeface="Calibri"/>
              </a:rPr>
              <a:t>Il s’agit d’utiliser des granulats recyclés en lieu et place de granulats issus de carrières et de valoriser ainsi les excédents du chantier (démolition de structures GC existantes : béton de parvis, piles de passerelles, quai existant, …).</a:t>
            </a:r>
          </a:p>
          <a:p>
            <a:pPr algn="just"/>
            <a:r>
              <a:rPr lang="fr-FR" sz="2000" b="1">
                <a:solidFill>
                  <a:srgbClr val="1F497D"/>
                </a:solidFill>
                <a:latin typeface="Calibri"/>
              </a:rPr>
              <a:t>Moins de GES lié à la réduction de l'acheminement de matériaux </a:t>
            </a:r>
          </a:p>
          <a:p>
            <a:pPr algn="ctr">
              <a:lnSpc>
                <a:spcPct val="150000"/>
              </a:lnSpc>
              <a:defRPr/>
            </a:pPr>
            <a:endParaRPr lang="fr-FR" sz="2000" b="1" cap="small">
              <a:solidFill>
                <a:srgbClr val="1F497D"/>
              </a:solidFill>
              <a:latin typeface="Calibri"/>
            </a:endParaRPr>
          </a:p>
        </p:txBody>
      </p:sp>
      <p:sp>
        <p:nvSpPr>
          <p:cNvPr id="20" name="Rectangle 19">
            <a:extLst>
              <a:ext uri="{FF2B5EF4-FFF2-40B4-BE49-F238E27FC236}">
                <a16:creationId xmlns:a16="http://schemas.microsoft.com/office/drawing/2014/main" id="{AC1AEAD1-B234-0EDF-F378-AC88FAF8541B}"/>
              </a:ext>
            </a:extLst>
          </p:cNvPr>
          <p:cNvSpPr/>
          <p:nvPr/>
        </p:nvSpPr>
        <p:spPr>
          <a:xfrm>
            <a:off x="5272465" y="2247900"/>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32769" y="7160054"/>
            <a:ext cx="4867577" cy="2885283"/>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endParaRPr lang="fr-FR" sz="2000" b="1" u="sng">
              <a:solidFill>
                <a:srgbClr val="192987"/>
              </a:solidFill>
            </a:endParaRPr>
          </a:p>
          <a:p>
            <a:pPr marL="342900" indent="-342900">
              <a:buFont typeface="Arial" panose="020B0604020202020204" pitchFamily="34" charset="0"/>
              <a:buChar char="•"/>
            </a:pPr>
            <a:r>
              <a:rPr lang="fr-FR" sz="2000" b="1">
                <a:solidFill>
                  <a:srgbClr val="1F497D"/>
                </a:solidFill>
                <a:latin typeface="Calibri"/>
              </a:rPr>
              <a:t>Moins de GES lié à la réduction de l'acheminement de matériaux </a:t>
            </a:r>
          </a:p>
          <a:p>
            <a:pPr marL="342900" indent="-342900">
              <a:buFont typeface="Arial" panose="020B0604020202020204" pitchFamily="34" charset="0"/>
              <a:buChar char="•"/>
            </a:pPr>
            <a:r>
              <a:rPr lang="fr-FR" sz="2000" b="1">
                <a:solidFill>
                  <a:srgbClr val="192987"/>
                </a:solidFill>
              </a:rPr>
              <a:t>Réduction des besoins en matériaux d'apport;</a:t>
            </a:r>
          </a:p>
          <a:p>
            <a:pPr marL="342900" indent="-342900">
              <a:buFont typeface="Arial" panose="020B0604020202020204" pitchFamily="34" charset="0"/>
              <a:buChar char="•"/>
            </a:pPr>
            <a:r>
              <a:rPr lang="fr-FR" sz="2000" b="1">
                <a:solidFill>
                  <a:srgbClr val="192987"/>
                </a:solidFill>
              </a:rPr>
              <a:t>Participation à la sobriété énergétique en privilégiant le réemploi;</a:t>
            </a:r>
          </a:p>
          <a:p>
            <a:pPr marL="342900" indent="-342900">
              <a:buFont typeface="Arial" panose="020B0604020202020204" pitchFamily="34" charset="0"/>
              <a:buChar char="•"/>
            </a:pPr>
            <a:endParaRPr lang="fr-FR" sz="2000" b="1">
              <a:solidFill>
                <a:srgbClr val="1F497D"/>
              </a:solidFill>
              <a:latin typeface="Calibri"/>
            </a:endParaRPr>
          </a:p>
          <a:p>
            <a:endParaRPr lang="fr-FR" sz="2000" b="1" u="sng">
              <a:solidFill>
                <a:srgbClr val="192987"/>
              </a:solidFill>
            </a:endParaRPr>
          </a:p>
        </p:txBody>
      </p:sp>
      <p:sp>
        <p:nvSpPr>
          <p:cNvPr id="2" name="Rectangle 1">
            <a:extLst>
              <a:ext uri="{FF2B5EF4-FFF2-40B4-BE49-F238E27FC236}">
                <a16:creationId xmlns:a16="http://schemas.microsoft.com/office/drawing/2014/main" id="{A18D7174-50BB-EF0D-371C-0C364A9423B2}"/>
              </a:ext>
            </a:extLst>
          </p:cNvPr>
          <p:cNvSpPr/>
          <p:nvPr/>
        </p:nvSpPr>
        <p:spPr>
          <a:xfrm>
            <a:off x="273280" y="2069383"/>
            <a:ext cx="4867577" cy="1159752"/>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Métiers concernés :</a:t>
            </a:r>
            <a:r>
              <a:rPr lang="fr-FR" sz="2000" b="1">
                <a:solidFill>
                  <a:schemeClr val="tx2"/>
                </a:solidFill>
              </a:rPr>
              <a:t> OT, OA, Quais/VRD</a:t>
            </a:r>
            <a:endParaRPr lang="fr-FR" sz="2000" b="1" u="sng">
              <a:solidFill>
                <a:schemeClr val="tx2"/>
              </a:solidFill>
            </a:endParaRPr>
          </a:p>
        </p:txBody>
      </p:sp>
      <p:grpSp>
        <p:nvGrpSpPr>
          <p:cNvPr id="15" name="Groupe 14">
            <a:extLst>
              <a:ext uri="{FF2B5EF4-FFF2-40B4-BE49-F238E27FC236}">
                <a16:creationId xmlns:a16="http://schemas.microsoft.com/office/drawing/2014/main" id="{E9EC26CB-E14D-C199-AF7F-F72D6DD4C9A1}"/>
              </a:ext>
            </a:extLst>
          </p:cNvPr>
          <p:cNvGrpSpPr/>
          <p:nvPr/>
        </p:nvGrpSpPr>
        <p:grpSpPr>
          <a:xfrm>
            <a:off x="6518049" y="2513089"/>
            <a:ext cx="9157922" cy="6512027"/>
            <a:chOff x="8494071" y="3480207"/>
            <a:chExt cx="6535205" cy="4506593"/>
          </a:xfrm>
        </p:grpSpPr>
        <p:pic>
          <p:nvPicPr>
            <p:cNvPr id="14" name="Image 13">
              <a:extLst>
                <a:ext uri="{FF2B5EF4-FFF2-40B4-BE49-F238E27FC236}">
                  <a16:creationId xmlns:a16="http://schemas.microsoft.com/office/drawing/2014/main" id="{72D82604-3785-B69B-97F3-80D2B6D487F0}"/>
                </a:ext>
              </a:extLst>
            </p:cNvPr>
            <p:cNvPicPr>
              <a:picLocks noChangeAspect="1"/>
            </p:cNvPicPr>
            <p:nvPr/>
          </p:nvPicPr>
          <p:blipFill>
            <a:blip r:embed="rId3"/>
            <a:stretch>
              <a:fillRect/>
            </a:stretch>
          </p:blipFill>
          <p:spPr>
            <a:xfrm>
              <a:off x="10048988" y="4251583"/>
              <a:ext cx="4980288" cy="3735217"/>
            </a:xfrm>
            <a:prstGeom prst="rect">
              <a:avLst/>
            </a:prstGeom>
            <a:ln>
              <a:noFill/>
            </a:ln>
            <a:effectLst>
              <a:softEdge rad="112500"/>
            </a:effectLst>
          </p:spPr>
        </p:pic>
        <p:pic>
          <p:nvPicPr>
            <p:cNvPr id="3" name="Image 2">
              <a:extLst>
                <a:ext uri="{FF2B5EF4-FFF2-40B4-BE49-F238E27FC236}">
                  <a16:creationId xmlns:a16="http://schemas.microsoft.com/office/drawing/2014/main" id="{B43C8BCF-EBF0-B98D-5E8B-C8A02E20BEB4}"/>
                </a:ext>
              </a:extLst>
            </p:cNvPr>
            <p:cNvPicPr>
              <a:picLocks noChangeAspect="1"/>
            </p:cNvPicPr>
            <p:nvPr/>
          </p:nvPicPr>
          <p:blipFill>
            <a:blip r:embed="rId4"/>
            <a:stretch>
              <a:fillRect/>
            </a:stretch>
          </p:blipFill>
          <p:spPr>
            <a:xfrm>
              <a:off x="8494071" y="3480207"/>
              <a:ext cx="3159709" cy="2434513"/>
            </a:xfrm>
            <a:prstGeom prst="ellipse">
              <a:avLst/>
            </a:prstGeom>
            <a:ln>
              <a:noFill/>
            </a:ln>
            <a:effectLst>
              <a:softEdge rad="112500"/>
            </a:effectLst>
          </p:spPr>
        </p:pic>
      </p:grpSp>
      <p:sp>
        <p:nvSpPr>
          <p:cNvPr id="4" name="ZoneTexte 3">
            <a:extLst>
              <a:ext uri="{FF2B5EF4-FFF2-40B4-BE49-F238E27FC236}">
                <a16:creationId xmlns:a16="http://schemas.microsoft.com/office/drawing/2014/main" id="{CBA00B63-06F6-9B42-078D-CF31698542F7}"/>
              </a:ext>
            </a:extLst>
          </p:cNvPr>
          <p:cNvSpPr txBox="1"/>
          <p:nvPr/>
        </p:nvSpPr>
        <p:spPr>
          <a:xfrm>
            <a:off x="16521193" y="527368"/>
            <a:ext cx="733104" cy="712495"/>
          </a:xfrm>
          <a:prstGeom prst="rect">
            <a:avLst/>
          </a:prstGeom>
          <a:noFill/>
        </p:spPr>
        <p:txBody>
          <a:bodyPr wrap="square" rtlCol="0">
            <a:spAutoFit/>
          </a:bodyPr>
          <a:lstStyle/>
          <a:p>
            <a:r>
              <a:rPr lang="fr-FR" sz="4000"/>
              <a:t>39</a:t>
            </a:r>
          </a:p>
        </p:txBody>
      </p:sp>
    </p:spTree>
    <p:extLst>
      <p:ext uri="{BB962C8B-B14F-4D97-AF65-F5344CB8AC3E}">
        <p14:creationId xmlns:p14="http://schemas.microsoft.com/office/powerpoint/2010/main" val="3672808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7672046"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Utiliser un enrobé rouge ou de couleur pour les quais afin de limiter le phénomène de réchauffement.</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0" y="359820"/>
            <a:ext cx="15517429" cy="1165063"/>
          </a:xfrm>
          <a:prstGeom prst="rect">
            <a:avLst/>
          </a:prstGeom>
        </p:spPr>
        <p:txBody>
          <a:bodyPr wrap="square" lIns="0" tIns="0" rIns="0" bIns="0" rtlCol="0" anchor="t">
            <a:spAutoFit/>
          </a:bodyPr>
          <a:lstStyle/>
          <a:p>
            <a:pPr>
              <a:lnSpc>
                <a:spcPts val="10199"/>
              </a:lnSpc>
              <a:spcBef>
                <a:spcPct val="0"/>
              </a:spcBef>
            </a:pPr>
            <a:r>
              <a:rPr lang="fr-FR" sz="6000" b="1" spc="-84">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49091" y="3410041"/>
            <a:ext cx="4867577" cy="2607973"/>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endParaRPr lang="fr-FR" sz="2000" b="1">
              <a:solidFill>
                <a:schemeClr val="tx2"/>
              </a:solidFill>
            </a:endParaRPr>
          </a:p>
          <a:p>
            <a:r>
              <a:rPr lang="fr-FR" sz="2000" b="1">
                <a:solidFill>
                  <a:schemeClr val="tx2"/>
                </a:solidFill>
              </a:rPr>
              <a:t>Utiliser un enrobé rouge pour les quais et les parvis afin de limiter le phénomène de réchauffement. </a:t>
            </a:r>
          </a:p>
          <a:p>
            <a:r>
              <a:rPr lang="fr-FR" sz="2000" b="1">
                <a:solidFill>
                  <a:schemeClr val="tx2"/>
                </a:solidFill>
              </a:rPr>
              <a:t>Écart de 3 degrés Celsius en surface entre un enrobé noir et un  enrobé rouge pour une température extérieure de 27°C.</a:t>
            </a:r>
          </a:p>
        </p:txBody>
      </p:sp>
      <p:sp>
        <p:nvSpPr>
          <p:cNvPr id="20" name="Rectangle 19">
            <a:extLst>
              <a:ext uri="{FF2B5EF4-FFF2-40B4-BE49-F238E27FC236}">
                <a16:creationId xmlns:a16="http://schemas.microsoft.com/office/drawing/2014/main" id="{AC1AEAD1-B234-0EDF-F378-AC88FAF8541B}"/>
              </a:ext>
            </a:extLst>
          </p:cNvPr>
          <p:cNvSpPr/>
          <p:nvPr/>
        </p:nvSpPr>
        <p:spPr>
          <a:xfrm>
            <a:off x="5356186"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73279" y="6198920"/>
            <a:ext cx="4867577" cy="384641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pPr marL="342900" indent="-342900" algn="just">
              <a:buFont typeface="Arial" panose="020B0604020202020204" pitchFamily="34" charset="0"/>
              <a:buChar char="•"/>
            </a:pPr>
            <a:r>
              <a:rPr lang="fr-FR" sz="2000" b="1">
                <a:solidFill>
                  <a:schemeClr val="tx2"/>
                </a:solidFill>
              </a:rPr>
              <a:t>Participation à la limitation des phénomènes de réchauffement climatique en lien avec les températures des sols et leur capacité à capter le rayonnement solaire (moins d'absorption de la chaleur)</a:t>
            </a:r>
          </a:p>
          <a:p>
            <a:pPr marL="342900" indent="-342900" algn="just">
              <a:buFont typeface="Arial" panose="020B0604020202020204" pitchFamily="34" charset="0"/>
              <a:buChar char="•"/>
            </a:pPr>
            <a:r>
              <a:rPr lang="fr-FR" sz="2000" b="1">
                <a:solidFill>
                  <a:schemeClr val="tx2"/>
                </a:solidFill>
              </a:rPr>
              <a:t>Préservation du cadre de vie des populations par la réduction du risque d'îlot de chaleur urbain.</a:t>
            </a:r>
          </a:p>
        </p:txBody>
      </p:sp>
      <p:sp>
        <p:nvSpPr>
          <p:cNvPr id="4" name="Rectangle 3">
            <a:extLst>
              <a:ext uri="{FF2B5EF4-FFF2-40B4-BE49-F238E27FC236}">
                <a16:creationId xmlns:a16="http://schemas.microsoft.com/office/drawing/2014/main" id="{202713B9-AF6A-02A0-16BA-3B3020A96B96}"/>
              </a:ext>
            </a:extLst>
          </p:cNvPr>
          <p:cNvSpPr/>
          <p:nvPr/>
        </p:nvSpPr>
        <p:spPr>
          <a:xfrm>
            <a:off x="273280" y="2069383"/>
            <a:ext cx="4867577" cy="1159752"/>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Métiers concernés : </a:t>
            </a:r>
            <a:r>
              <a:rPr lang="fr-FR" sz="2000" b="1">
                <a:solidFill>
                  <a:schemeClr val="tx2"/>
                </a:solidFill>
              </a:rPr>
              <a:t>Quais/VRD</a:t>
            </a:r>
          </a:p>
        </p:txBody>
      </p:sp>
      <p:grpSp>
        <p:nvGrpSpPr>
          <p:cNvPr id="5" name="Groupe 4">
            <a:extLst>
              <a:ext uri="{FF2B5EF4-FFF2-40B4-BE49-F238E27FC236}">
                <a16:creationId xmlns:a16="http://schemas.microsoft.com/office/drawing/2014/main" id="{048DA8F8-0B73-8906-C937-346F246C2049}"/>
              </a:ext>
            </a:extLst>
          </p:cNvPr>
          <p:cNvGrpSpPr/>
          <p:nvPr/>
        </p:nvGrpSpPr>
        <p:grpSpPr>
          <a:xfrm>
            <a:off x="5609230" y="2511188"/>
            <a:ext cx="12373774" cy="6987656"/>
            <a:chOff x="7673624" y="3925674"/>
            <a:chExt cx="9118951" cy="4454052"/>
          </a:xfrm>
        </p:grpSpPr>
        <p:pic>
          <p:nvPicPr>
            <p:cNvPr id="3" name="Image 2">
              <a:extLst>
                <a:ext uri="{FF2B5EF4-FFF2-40B4-BE49-F238E27FC236}">
                  <a16:creationId xmlns:a16="http://schemas.microsoft.com/office/drawing/2014/main" id="{667EE553-DE87-A087-4461-63D47A1BA34C}"/>
                </a:ext>
              </a:extLst>
            </p:cNvPr>
            <p:cNvPicPr>
              <a:picLocks noChangeAspect="1"/>
            </p:cNvPicPr>
            <p:nvPr/>
          </p:nvPicPr>
          <p:blipFill>
            <a:blip r:embed="rId3"/>
            <a:stretch>
              <a:fillRect/>
            </a:stretch>
          </p:blipFill>
          <p:spPr>
            <a:xfrm>
              <a:off x="10160405" y="4479309"/>
              <a:ext cx="6632170" cy="39004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Image 1">
              <a:extLst>
                <a:ext uri="{FF2B5EF4-FFF2-40B4-BE49-F238E27FC236}">
                  <a16:creationId xmlns:a16="http://schemas.microsoft.com/office/drawing/2014/main" id="{6B8E725E-7431-D47D-6C43-8FFE4ADC4335}"/>
                </a:ext>
              </a:extLst>
            </p:cNvPr>
            <p:cNvPicPr>
              <a:picLocks noChangeAspect="1"/>
            </p:cNvPicPr>
            <p:nvPr/>
          </p:nvPicPr>
          <p:blipFill>
            <a:blip r:embed="rId4"/>
            <a:stretch>
              <a:fillRect/>
            </a:stretch>
          </p:blipFill>
          <p:spPr>
            <a:xfrm>
              <a:off x="7673624" y="3925674"/>
              <a:ext cx="4343400" cy="1800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sp>
        <p:nvSpPr>
          <p:cNvPr id="6" name="ZoneTexte 5">
            <a:extLst>
              <a:ext uri="{FF2B5EF4-FFF2-40B4-BE49-F238E27FC236}">
                <a16:creationId xmlns:a16="http://schemas.microsoft.com/office/drawing/2014/main" id="{6FDD9BEE-E40A-C3AE-E462-6BDC8CACBBAF}"/>
              </a:ext>
            </a:extLst>
          </p:cNvPr>
          <p:cNvSpPr txBox="1"/>
          <p:nvPr/>
        </p:nvSpPr>
        <p:spPr>
          <a:xfrm>
            <a:off x="16521193" y="527368"/>
            <a:ext cx="733104" cy="707886"/>
          </a:xfrm>
          <a:prstGeom prst="rect">
            <a:avLst/>
          </a:prstGeom>
          <a:noFill/>
        </p:spPr>
        <p:txBody>
          <a:bodyPr wrap="square" rtlCol="0">
            <a:spAutoFit/>
          </a:bodyPr>
          <a:lstStyle/>
          <a:p>
            <a:r>
              <a:rPr lang="fr-FR" sz="4000"/>
              <a:t>40</a:t>
            </a:r>
          </a:p>
        </p:txBody>
      </p:sp>
    </p:spTree>
    <p:extLst>
      <p:ext uri="{BB962C8B-B14F-4D97-AF65-F5344CB8AC3E}">
        <p14:creationId xmlns:p14="http://schemas.microsoft.com/office/powerpoint/2010/main" val="985784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69091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Utilisation de compteur d’essieux en remplacement des Circuits de Voie</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35982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73279" y="3331324"/>
            <a:ext cx="4867577" cy="2974474"/>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Pour la détection des circulations, remplacement de la technologie à circuits de voie (</a:t>
            </a:r>
            <a:r>
              <a:rPr lang="fr-FR" sz="2000" b="1" err="1">
                <a:solidFill>
                  <a:schemeClr val="tx2"/>
                </a:solidFill>
              </a:rPr>
              <a:t>CdV</a:t>
            </a:r>
            <a:r>
              <a:rPr lang="fr-FR" sz="2000" b="1">
                <a:solidFill>
                  <a:schemeClr val="tx2"/>
                </a:solidFill>
              </a:rPr>
              <a:t>), qui était le système de référence sur le périmètre de SNCFR, par une technologie à Compteur d’essieux. La détection par Compteurs d’Essieux profite de l’existence de technologies très performantes.  </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73279" y="6407988"/>
            <a:ext cx="4867577" cy="3637350"/>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pPr marL="342900" indent="-342900">
              <a:buFont typeface="Arial" panose="020B0604020202020204" pitchFamily="34" charset="0"/>
              <a:buChar char="•"/>
            </a:pPr>
            <a:r>
              <a:rPr lang="fr-FR" sz="2000" b="1">
                <a:solidFill>
                  <a:srgbClr val="192987"/>
                </a:solidFill>
              </a:rPr>
              <a:t>Une forte simplification des opérations de basculage lors du renouvellement d’installations (pas de mise en Y) ;</a:t>
            </a:r>
          </a:p>
          <a:p>
            <a:pPr marL="342900" indent="-342900">
              <a:buFont typeface="Arial" panose="020B0604020202020204" pitchFamily="34" charset="0"/>
              <a:buChar char="•"/>
            </a:pPr>
            <a:r>
              <a:rPr lang="fr-FR" sz="2000" b="1">
                <a:solidFill>
                  <a:srgbClr val="192987"/>
                </a:solidFill>
              </a:rPr>
              <a:t>Un coût réduit par rapport au </a:t>
            </a:r>
            <a:r>
              <a:rPr lang="fr-FR" sz="2000" b="1" err="1">
                <a:solidFill>
                  <a:srgbClr val="192987"/>
                </a:solidFill>
              </a:rPr>
              <a:t>CdV</a:t>
            </a:r>
            <a:r>
              <a:rPr lang="fr-FR" sz="2000" b="1">
                <a:solidFill>
                  <a:srgbClr val="192987"/>
                </a:solidFill>
              </a:rPr>
              <a:t> ;</a:t>
            </a:r>
          </a:p>
          <a:p>
            <a:pPr marL="342900" indent="-342900">
              <a:buFont typeface="Arial" panose="020B0604020202020204" pitchFamily="34" charset="0"/>
              <a:buChar char="•"/>
            </a:pPr>
            <a:r>
              <a:rPr lang="fr-FR" sz="2000" b="1">
                <a:solidFill>
                  <a:srgbClr val="192987"/>
                </a:solidFill>
              </a:rPr>
              <a:t>La simplification des constituants en voie (suppression des connexions inductives, JIC, isolements électriques, dispositifs d’aide au </a:t>
            </a:r>
            <a:r>
              <a:rPr lang="fr-FR" sz="2000" b="1" err="1">
                <a:solidFill>
                  <a:srgbClr val="192987"/>
                </a:solidFill>
              </a:rPr>
              <a:t>shuntage</a:t>
            </a:r>
            <a:r>
              <a:rPr lang="fr-FR" sz="2000" b="1">
                <a:solidFill>
                  <a:srgbClr val="192987"/>
                </a:solidFill>
              </a:rPr>
              <a:t>…), contribuant à une meilleure fiabilité et maintenabilité de l’infrastructure.</a:t>
            </a:r>
          </a:p>
        </p:txBody>
      </p:sp>
      <p:sp>
        <p:nvSpPr>
          <p:cNvPr id="4" name="Rectangle 3">
            <a:extLst>
              <a:ext uri="{FF2B5EF4-FFF2-40B4-BE49-F238E27FC236}">
                <a16:creationId xmlns:a16="http://schemas.microsoft.com/office/drawing/2014/main" id="{202713B9-AF6A-02A0-16BA-3B3020A96B96}"/>
              </a:ext>
            </a:extLst>
          </p:cNvPr>
          <p:cNvSpPr/>
          <p:nvPr/>
        </p:nvSpPr>
        <p:spPr>
          <a:xfrm>
            <a:off x="273280" y="2069383"/>
            <a:ext cx="4867577" cy="1159752"/>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Métiers concernés : </a:t>
            </a:r>
            <a:r>
              <a:rPr lang="fr-FR" sz="2000" b="1">
                <a:solidFill>
                  <a:schemeClr val="tx2"/>
                </a:solidFill>
              </a:rPr>
              <a:t>Signalisation, voies et abords</a:t>
            </a:r>
          </a:p>
        </p:txBody>
      </p:sp>
      <p:pic>
        <p:nvPicPr>
          <p:cNvPr id="2" name="Image 1">
            <a:extLst>
              <a:ext uri="{FF2B5EF4-FFF2-40B4-BE49-F238E27FC236}">
                <a16:creationId xmlns:a16="http://schemas.microsoft.com/office/drawing/2014/main" id="{A942C66C-4FCC-2637-D48C-314E23457C16}"/>
              </a:ext>
            </a:extLst>
          </p:cNvPr>
          <p:cNvPicPr>
            <a:picLocks noChangeAspect="1"/>
          </p:cNvPicPr>
          <p:nvPr/>
        </p:nvPicPr>
        <p:blipFill>
          <a:blip r:embed="rId3"/>
          <a:stretch>
            <a:fillRect/>
          </a:stretch>
        </p:blipFill>
        <p:spPr>
          <a:xfrm>
            <a:off x="10851921" y="2288842"/>
            <a:ext cx="7162799" cy="4776787"/>
          </a:xfrm>
          <a:prstGeom prst="rect">
            <a:avLst/>
          </a:prstGeom>
        </p:spPr>
      </p:pic>
      <p:pic>
        <p:nvPicPr>
          <p:cNvPr id="3" name="Image 2">
            <a:extLst>
              <a:ext uri="{FF2B5EF4-FFF2-40B4-BE49-F238E27FC236}">
                <a16:creationId xmlns:a16="http://schemas.microsoft.com/office/drawing/2014/main" id="{F3E1C619-709C-7A71-70CE-2C718E73475D}"/>
              </a:ext>
            </a:extLst>
          </p:cNvPr>
          <p:cNvPicPr>
            <a:picLocks noChangeAspect="1"/>
          </p:cNvPicPr>
          <p:nvPr/>
        </p:nvPicPr>
        <p:blipFill>
          <a:blip r:embed="rId4"/>
          <a:stretch>
            <a:fillRect/>
          </a:stretch>
        </p:blipFill>
        <p:spPr>
          <a:xfrm>
            <a:off x="7875284" y="6309260"/>
            <a:ext cx="5647972" cy="3646467"/>
          </a:xfrm>
          <a:prstGeom prst="rect">
            <a:avLst/>
          </a:prstGeom>
        </p:spPr>
      </p:pic>
      <p:pic>
        <p:nvPicPr>
          <p:cNvPr id="5" name="Image 4">
            <a:extLst>
              <a:ext uri="{FF2B5EF4-FFF2-40B4-BE49-F238E27FC236}">
                <a16:creationId xmlns:a16="http://schemas.microsoft.com/office/drawing/2014/main" id="{0C969393-C0E4-402F-96DD-29B4C400DC33}"/>
              </a:ext>
            </a:extLst>
          </p:cNvPr>
          <p:cNvPicPr>
            <a:picLocks noChangeAspect="1"/>
          </p:cNvPicPr>
          <p:nvPr/>
        </p:nvPicPr>
        <p:blipFill>
          <a:blip r:embed="rId5"/>
          <a:stretch>
            <a:fillRect/>
          </a:stretch>
        </p:blipFill>
        <p:spPr>
          <a:xfrm>
            <a:off x="5705803" y="2288842"/>
            <a:ext cx="5098271" cy="3788971"/>
          </a:xfrm>
          <a:prstGeom prst="rect">
            <a:avLst/>
          </a:prstGeom>
        </p:spPr>
      </p:pic>
      <p:sp>
        <p:nvSpPr>
          <p:cNvPr id="6" name="ZoneTexte 5">
            <a:extLst>
              <a:ext uri="{FF2B5EF4-FFF2-40B4-BE49-F238E27FC236}">
                <a16:creationId xmlns:a16="http://schemas.microsoft.com/office/drawing/2014/main" id="{21B6A623-2A69-EB15-8AD7-6F123BA11F81}"/>
              </a:ext>
            </a:extLst>
          </p:cNvPr>
          <p:cNvSpPr txBox="1"/>
          <p:nvPr/>
        </p:nvSpPr>
        <p:spPr>
          <a:xfrm>
            <a:off x="16521193" y="527368"/>
            <a:ext cx="733104" cy="712495"/>
          </a:xfrm>
          <a:prstGeom prst="rect">
            <a:avLst/>
          </a:prstGeom>
          <a:noFill/>
        </p:spPr>
        <p:txBody>
          <a:bodyPr wrap="square" rtlCol="0">
            <a:spAutoFit/>
          </a:bodyPr>
          <a:lstStyle/>
          <a:p>
            <a:r>
              <a:rPr lang="fr-FR" sz="4000"/>
              <a:t>41</a:t>
            </a:r>
          </a:p>
        </p:txBody>
      </p:sp>
    </p:spTree>
    <p:extLst>
      <p:ext uri="{BB962C8B-B14F-4D97-AF65-F5344CB8AC3E}">
        <p14:creationId xmlns:p14="http://schemas.microsoft.com/office/powerpoint/2010/main" val="20287292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Renforcement de talus au lieu d'une solution "mur de soutènement"</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Stabilisation d’un talus soumis à un risque de glissement par l’utilisation de pieux.</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411190"/>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000" b="1">
              <a:solidFill>
                <a:schemeClr val="tx2"/>
              </a:solidFill>
            </a:endParaRPr>
          </a:p>
          <a:p>
            <a:r>
              <a:rPr lang="fr-FR" sz="2000" b="1" u="sng">
                <a:solidFill>
                  <a:srgbClr val="192987"/>
                </a:solidFill>
              </a:rPr>
              <a:t>Effets de la solution et gain(s) associé(s):</a:t>
            </a:r>
          </a:p>
          <a:p>
            <a:pPr marL="274638" indent="-274638">
              <a:buFont typeface="Arial" panose="020B0604020202020204" pitchFamily="34" charset="0"/>
              <a:buChar char="•"/>
            </a:pPr>
            <a:r>
              <a:rPr lang="fr-FR" sz="2000" b="1">
                <a:solidFill>
                  <a:srgbClr val="192987"/>
                </a:solidFill>
              </a:rPr>
              <a:t>Réduction des volumes de béton</a:t>
            </a:r>
          </a:p>
          <a:p>
            <a:pPr marL="274638" indent="-274638">
              <a:buFont typeface="Arial" panose="020B0604020202020204" pitchFamily="34" charset="0"/>
              <a:buChar char="•"/>
            </a:pPr>
            <a:r>
              <a:rPr lang="fr-FR" sz="2000" b="1">
                <a:solidFill>
                  <a:srgbClr val="192987"/>
                </a:solidFill>
              </a:rPr>
              <a:t>Réduction de l’empreinte Carbone</a:t>
            </a:r>
          </a:p>
          <a:p>
            <a:pPr marL="274638" indent="-274638">
              <a:buFont typeface="Arial" panose="020B0604020202020204" pitchFamily="34" charset="0"/>
              <a:buChar char="•"/>
            </a:pPr>
            <a:r>
              <a:rPr lang="fr-FR" sz="2000" b="1">
                <a:solidFill>
                  <a:srgbClr val="192987"/>
                </a:solidFill>
              </a:rPr>
              <a:t>Amélioration de la transparence hydraulique</a:t>
            </a:r>
          </a:p>
          <a:p>
            <a:pPr marL="274638" indent="-274638">
              <a:buFont typeface="Arial" panose="020B0604020202020204" pitchFamily="34" charset="0"/>
              <a:buChar char="•"/>
            </a:pPr>
            <a:r>
              <a:rPr lang="fr-FR" sz="2000" b="1">
                <a:solidFill>
                  <a:srgbClr val="192987"/>
                </a:solidFill>
              </a:rPr>
              <a:t>Insertion paysagère : diminution des surfaces de béton visible</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Metiers concernés :</a:t>
            </a:r>
            <a:r>
              <a:rPr lang="fr-FR" sz="2400" b="1">
                <a:solidFill>
                  <a:schemeClr val="tx2"/>
                </a:solidFill>
              </a:rPr>
              <a:t> Ouvrages en terre</a:t>
            </a:r>
          </a:p>
        </p:txBody>
      </p:sp>
      <p:pic>
        <p:nvPicPr>
          <p:cNvPr id="2" name="Image 1">
            <a:extLst>
              <a:ext uri="{FF2B5EF4-FFF2-40B4-BE49-F238E27FC236}">
                <a16:creationId xmlns:a16="http://schemas.microsoft.com/office/drawing/2014/main" id="{8ECB449F-3CBC-A05A-2A65-C53DE902480D}"/>
              </a:ext>
            </a:extLst>
          </p:cNvPr>
          <p:cNvPicPr>
            <a:picLocks noChangeAspect="1"/>
          </p:cNvPicPr>
          <p:nvPr/>
        </p:nvPicPr>
        <p:blipFill rotWithShape="1">
          <a:blip r:embed="rId2"/>
          <a:srcRect l="4421" t="1812" r="38359" b="8689"/>
          <a:stretch/>
        </p:blipFill>
        <p:spPr>
          <a:xfrm>
            <a:off x="7950796" y="3279199"/>
            <a:ext cx="7704839" cy="5349930"/>
          </a:xfrm>
          <a:prstGeom prst="rect">
            <a:avLst/>
          </a:prstGeom>
          <a:ln>
            <a:solidFill>
              <a:schemeClr val="tx1"/>
            </a:solidFill>
          </a:ln>
          <a:effectLst>
            <a:outerShdw blurRad="50800" dist="38100" dir="2700000" algn="tl" rotWithShape="0">
              <a:prstClr val="black">
                <a:alpha val="40000"/>
              </a:prstClr>
            </a:outerShdw>
          </a:effectLst>
        </p:spPr>
      </p:pic>
      <p:sp>
        <p:nvSpPr>
          <p:cNvPr id="3" name="ZoneTexte 2">
            <a:extLst>
              <a:ext uri="{FF2B5EF4-FFF2-40B4-BE49-F238E27FC236}">
                <a16:creationId xmlns:a16="http://schemas.microsoft.com/office/drawing/2014/main" id="{C16CEBC7-47E3-CDC7-A85D-706D48F10AEA}"/>
              </a:ext>
            </a:extLst>
          </p:cNvPr>
          <p:cNvSpPr txBox="1"/>
          <p:nvPr/>
        </p:nvSpPr>
        <p:spPr>
          <a:xfrm>
            <a:off x="16521193" y="527368"/>
            <a:ext cx="733104" cy="712495"/>
          </a:xfrm>
          <a:prstGeom prst="rect">
            <a:avLst/>
          </a:prstGeom>
          <a:noFill/>
        </p:spPr>
        <p:txBody>
          <a:bodyPr wrap="square" rtlCol="0">
            <a:spAutoFit/>
          </a:bodyPr>
          <a:lstStyle/>
          <a:p>
            <a:r>
              <a:rPr lang="fr-FR" sz="4000"/>
              <a:t>42</a:t>
            </a:r>
          </a:p>
        </p:txBody>
      </p:sp>
    </p:spTree>
    <p:extLst>
      <p:ext uri="{BB962C8B-B14F-4D97-AF65-F5344CB8AC3E}">
        <p14:creationId xmlns:p14="http://schemas.microsoft.com/office/powerpoint/2010/main" val="1172113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err="1">
                <a:solidFill>
                  <a:srgbClr val="57A89A"/>
                </a:solidFill>
                <a:latin typeface="Raleway"/>
              </a:rPr>
              <a:t>Agrovalorisation</a:t>
            </a:r>
            <a:r>
              <a:rPr lang="fr-FR" sz="2800" b="1">
                <a:solidFill>
                  <a:srgbClr val="57A89A"/>
                </a:solidFill>
                <a:latin typeface="Raleway"/>
              </a:rPr>
              <a:t> des terres excavées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Valorisation des terres excavées comme composant pour recréer artificiellement des sols fonctionnels.</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411190"/>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000" b="1">
              <a:solidFill>
                <a:schemeClr val="tx2"/>
              </a:solidFill>
            </a:endParaRPr>
          </a:p>
          <a:p>
            <a:r>
              <a:rPr lang="fr-FR" sz="2000" b="1" u="sng">
                <a:solidFill>
                  <a:srgbClr val="192987"/>
                </a:solidFill>
              </a:rPr>
              <a:t>Effets de la solution et gain(s) associé(s):</a:t>
            </a:r>
          </a:p>
          <a:p>
            <a:pPr marL="274638" indent="-274638">
              <a:buFont typeface="Arial" panose="020B0604020202020204" pitchFamily="34" charset="0"/>
              <a:buChar char="•"/>
            </a:pPr>
            <a:r>
              <a:rPr lang="fr-FR" sz="2000" b="1">
                <a:solidFill>
                  <a:srgbClr val="192987"/>
                </a:solidFill>
              </a:rPr>
              <a:t>Réduction des volumes de déchet</a:t>
            </a:r>
          </a:p>
          <a:p>
            <a:pPr marL="274638" indent="-274638">
              <a:buFont typeface="Arial" panose="020B0604020202020204" pitchFamily="34" charset="0"/>
              <a:buChar char="•"/>
            </a:pPr>
            <a:r>
              <a:rPr lang="fr-FR" sz="2000" b="1">
                <a:solidFill>
                  <a:srgbClr val="192987"/>
                </a:solidFill>
              </a:rPr>
              <a:t>Amélioration des sols agricoles par amendement</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Metiers concernés :</a:t>
            </a:r>
            <a:r>
              <a:rPr lang="fr-FR" sz="2400" b="1">
                <a:solidFill>
                  <a:schemeClr val="tx2"/>
                </a:solidFill>
              </a:rPr>
              <a:t> Ouvrages en terre</a:t>
            </a:r>
          </a:p>
        </p:txBody>
      </p:sp>
      <p:pic>
        <p:nvPicPr>
          <p:cNvPr id="2" name="Picture 2" descr="Traçabilité des terres de chantier en zone agricole">
            <a:extLst>
              <a:ext uri="{FF2B5EF4-FFF2-40B4-BE49-F238E27FC236}">
                <a16:creationId xmlns:a16="http://schemas.microsoft.com/office/drawing/2014/main" id="{342C6486-66B6-5621-64CF-DD7CC14BA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486" y="3155740"/>
            <a:ext cx="9753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984F3865-F073-18F8-F29D-AE21EC4E384A}"/>
              </a:ext>
            </a:extLst>
          </p:cNvPr>
          <p:cNvSpPr txBox="1"/>
          <p:nvPr/>
        </p:nvSpPr>
        <p:spPr>
          <a:xfrm>
            <a:off x="16521193" y="527368"/>
            <a:ext cx="733104" cy="712495"/>
          </a:xfrm>
          <a:prstGeom prst="rect">
            <a:avLst/>
          </a:prstGeom>
          <a:noFill/>
        </p:spPr>
        <p:txBody>
          <a:bodyPr wrap="square" rtlCol="0">
            <a:spAutoFit/>
          </a:bodyPr>
          <a:lstStyle/>
          <a:p>
            <a:r>
              <a:rPr lang="fr-FR" sz="4000"/>
              <a:t>43</a:t>
            </a:r>
          </a:p>
        </p:txBody>
      </p:sp>
    </p:spTree>
    <p:extLst>
      <p:ext uri="{BB962C8B-B14F-4D97-AF65-F5344CB8AC3E}">
        <p14:creationId xmlns:p14="http://schemas.microsoft.com/office/powerpoint/2010/main" val="3227584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CF6BF3-1C8D-3C61-E84C-51EC42729706}"/>
              </a:ext>
            </a:extLst>
          </p:cNvPr>
          <p:cNvSpPr txBox="1"/>
          <p:nvPr/>
        </p:nvSpPr>
        <p:spPr>
          <a:xfrm>
            <a:off x="5587006" y="4566490"/>
            <a:ext cx="9900382" cy="1160126"/>
          </a:xfrm>
          <a:prstGeom prst="rect">
            <a:avLst/>
          </a:prstGeom>
        </p:spPr>
        <p:txBody>
          <a:bodyPr wrap="square" lIns="0" tIns="0" rIns="0" bIns="0" rtlCol="0" anchor="t">
            <a:spAutoFit/>
          </a:bodyPr>
          <a:lstStyle/>
          <a:p>
            <a:pPr marL="742950" indent="-742950">
              <a:lnSpc>
                <a:spcPts val="10199"/>
              </a:lnSpc>
              <a:spcBef>
                <a:spcPct val="0"/>
              </a:spcBef>
              <a:buAutoNum type="arabicPeriod"/>
            </a:pPr>
            <a:r>
              <a:rPr lang="en-US" sz="5400" spc="-84">
                <a:solidFill>
                  <a:srgbClr val="00595F"/>
                </a:solidFill>
                <a:latin typeface="Raleway Bold"/>
              </a:rPr>
              <a:t>Solutions Quick Win</a:t>
            </a:r>
            <a:endParaRPr lang="fr-FR" sz="2800"/>
          </a:p>
        </p:txBody>
      </p:sp>
    </p:spTree>
    <p:extLst>
      <p:ext uri="{BB962C8B-B14F-4D97-AF65-F5344CB8AC3E}">
        <p14:creationId xmlns:p14="http://schemas.microsoft.com/office/powerpoint/2010/main" val="3012443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Optimisation des fondations de supports caténaires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pPr marL="342900" indent="-342900">
              <a:buFont typeface="Arial" panose="020B0604020202020204" pitchFamily="34" charset="0"/>
              <a:buChar char="•"/>
            </a:pPr>
            <a:r>
              <a:rPr lang="fr-FR" sz="2000" b="1">
                <a:solidFill>
                  <a:schemeClr val="tx2"/>
                </a:solidFill>
              </a:rPr>
              <a:t>Conception optimisée des fondations des supports caténaire</a:t>
            </a:r>
          </a:p>
          <a:p>
            <a:pPr marL="342900" indent="-342900">
              <a:buFont typeface="Arial" panose="020B0604020202020204" pitchFamily="34" charset="0"/>
              <a:buChar char="•"/>
            </a:pPr>
            <a:r>
              <a:rPr lang="fr-FR" sz="2000" b="1">
                <a:solidFill>
                  <a:schemeClr val="tx2"/>
                </a:solidFill>
              </a:rPr>
              <a:t>Amélioration du taux de réemploi des fondations existantes</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411190"/>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000" b="1">
              <a:solidFill>
                <a:schemeClr val="tx2"/>
              </a:solidFill>
            </a:endParaRPr>
          </a:p>
          <a:p>
            <a:r>
              <a:rPr lang="fr-FR" sz="2000" b="1" u="sng">
                <a:solidFill>
                  <a:srgbClr val="192987"/>
                </a:solidFill>
              </a:rPr>
              <a:t>Effets de la solution et gain(s) associé(s):</a:t>
            </a:r>
          </a:p>
          <a:p>
            <a:pPr marL="274638" indent="-274638">
              <a:buFont typeface="Arial" panose="020B0604020202020204" pitchFamily="34" charset="0"/>
              <a:buChar char="•"/>
            </a:pPr>
            <a:r>
              <a:rPr lang="fr-FR" sz="2000" b="1">
                <a:solidFill>
                  <a:srgbClr val="192987"/>
                </a:solidFill>
              </a:rPr>
              <a:t>Réduction de l'empreinte carbone, </a:t>
            </a:r>
          </a:p>
          <a:p>
            <a:pPr marL="274638" indent="-274638">
              <a:buFont typeface="Arial" panose="020B0604020202020204" pitchFamily="34" charset="0"/>
              <a:buChar char="•"/>
            </a:pPr>
            <a:r>
              <a:rPr lang="fr-FR" sz="2000" b="1">
                <a:solidFill>
                  <a:srgbClr val="192987"/>
                </a:solidFill>
              </a:rPr>
              <a:t>Réduction des volumes de béton</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Metiers concernés :</a:t>
            </a:r>
            <a:r>
              <a:rPr lang="fr-FR" sz="2400" b="1">
                <a:solidFill>
                  <a:schemeClr val="tx2"/>
                </a:solidFill>
              </a:rPr>
              <a:t> Caténaire-Géotechnique</a:t>
            </a:r>
          </a:p>
        </p:txBody>
      </p:sp>
      <p:pic>
        <p:nvPicPr>
          <p:cNvPr id="1026" name="Picture 2" descr="Mathias D. sur LinkedIn : Matage de supports caténaires jumelés en gare de  Castelnau-d'Estrétefonds…">
            <a:extLst>
              <a:ext uri="{FF2B5EF4-FFF2-40B4-BE49-F238E27FC236}">
                <a16:creationId xmlns:a16="http://schemas.microsoft.com/office/drawing/2014/main" id="{049FB1CB-B2C3-44A5-6C52-09FA38B07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5464" y="2688144"/>
            <a:ext cx="4875793" cy="649699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E2BC170E-A139-CDF1-15C7-11DBA7AFE380}"/>
              </a:ext>
            </a:extLst>
          </p:cNvPr>
          <p:cNvPicPr>
            <a:picLocks noChangeAspect="1"/>
          </p:cNvPicPr>
          <p:nvPr/>
        </p:nvPicPr>
        <p:blipFill rotWithShape="1">
          <a:blip r:embed="rId3"/>
          <a:srcRect b="7841"/>
          <a:stretch/>
        </p:blipFill>
        <p:spPr>
          <a:xfrm>
            <a:off x="5827969" y="4200368"/>
            <a:ext cx="4886931" cy="4078021"/>
          </a:xfrm>
          <a:prstGeom prst="rect">
            <a:avLst/>
          </a:prstGeom>
        </p:spPr>
      </p:pic>
      <p:sp>
        <p:nvSpPr>
          <p:cNvPr id="3" name="ZoneTexte 2">
            <a:extLst>
              <a:ext uri="{FF2B5EF4-FFF2-40B4-BE49-F238E27FC236}">
                <a16:creationId xmlns:a16="http://schemas.microsoft.com/office/drawing/2014/main" id="{E0E4F639-0A71-3FC5-259B-E84FD05596EC}"/>
              </a:ext>
            </a:extLst>
          </p:cNvPr>
          <p:cNvSpPr txBox="1"/>
          <p:nvPr/>
        </p:nvSpPr>
        <p:spPr>
          <a:xfrm>
            <a:off x="16521193" y="527368"/>
            <a:ext cx="733104" cy="712495"/>
          </a:xfrm>
          <a:prstGeom prst="rect">
            <a:avLst/>
          </a:prstGeom>
          <a:noFill/>
        </p:spPr>
        <p:txBody>
          <a:bodyPr wrap="square" rtlCol="0">
            <a:spAutoFit/>
          </a:bodyPr>
          <a:lstStyle/>
          <a:p>
            <a:r>
              <a:rPr lang="fr-FR" sz="4000"/>
              <a:t>44</a:t>
            </a:r>
          </a:p>
        </p:txBody>
      </p:sp>
    </p:spTree>
    <p:extLst>
      <p:ext uri="{BB962C8B-B14F-4D97-AF65-F5344CB8AC3E}">
        <p14:creationId xmlns:p14="http://schemas.microsoft.com/office/powerpoint/2010/main" val="3011253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Optimisation des fondations de guérites et </a:t>
            </a:r>
            <a:r>
              <a:rPr lang="fr-FR" sz="2800" b="1" err="1">
                <a:solidFill>
                  <a:srgbClr val="57A89A"/>
                </a:solidFill>
                <a:latin typeface="Raleway"/>
              </a:rPr>
              <a:t>shelters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144815"/>
            <a:ext cx="4867577" cy="2878064"/>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pPr marL="342900" indent="-342900">
              <a:buFont typeface="Arial" panose="020B0604020202020204" pitchFamily="34" charset="0"/>
              <a:buChar char="•"/>
            </a:pPr>
            <a:r>
              <a:rPr lang="fr-FR" sz="2000" b="1">
                <a:solidFill>
                  <a:schemeClr val="tx2"/>
                </a:solidFill>
              </a:rPr>
              <a:t>Conception optimisée des fondations des petits bâtiments techniques : guérites et </a:t>
            </a:r>
            <a:r>
              <a:rPr lang="fr-FR" sz="2000" b="1" err="1">
                <a:solidFill>
                  <a:schemeClr val="tx2"/>
                </a:solidFill>
              </a:rPr>
              <a:t>shelters</a:t>
            </a:r>
            <a:endParaRPr lang="fr-FR" sz="2000" b="1">
              <a:solidFill>
                <a:schemeClr val="tx2"/>
              </a:solidFill>
            </a:endParaRPr>
          </a:p>
          <a:p>
            <a:pPr marL="342900" indent="-342900">
              <a:buFont typeface="Arial" panose="020B0604020202020204" pitchFamily="34" charset="0"/>
              <a:buChar char="•"/>
            </a:pPr>
            <a:r>
              <a:rPr lang="fr-FR" sz="2000" b="1">
                <a:solidFill>
                  <a:schemeClr val="tx2"/>
                </a:solidFill>
              </a:rPr>
              <a:t>Suppression des fondations</a:t>
            </a:r>
          </a:p>
          <a:p>
            <a:pPr marL="342900" indent="-342900">
              <a:buFont typeface="Arial" panose="020B0604020202020204" pitchFamily="34" charset="0"/>
              <a:buChar char="•"/>
            </a:pPr>
            <a:r>
              <a:rPr lang="fr-FR" sz="2000" b="1">
                <a:solidFill>
                  <a:schemeClr val="tx2"/>
                </a:solidFill>
              </a:rPr>
              <a:t>Conservation des fondations existantes</a:t>
            </a:r>
          </a:p>
          <a:p>
            <a:pPr marL="342900" indent="-342900">
              <a:buFont typeface="Arial" panose="020B0604020202020204" pitchFamily="34" charset="0"/>
              <a:buChar char="•"/>
            </a:pPr>
            <a:r>
              <a:rPr lang="fr-FR" sz="2000" b="1">
                <a:solidFill>
                  <a:schemeClr val="tx2"/>
                </a:solidFill>
              </a:rPr>
              <a:t>Béton bas Carbone (moins de ciments, ciments bas carbone, granulats recyclés ou béton concassé </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74334" y="7240786"/>
            <a:ext cx="4867577" cy="2378701"/>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000" b="1">
              <a:solidFill>
                <a:schemeClr val="tx2"/>
              </a:solidFill>
            </a:endParaRPr>
          </a:p>
          <a:p>
            <a:r>
              <a:rPr lang="fr-FR" sz="2000" b="1" u="sng">
                <a:solidFill>
                  <a:srgbClr val="192987"/>
                </a:solidFill>
              </a:rPr>
              <a:t>Effets de la solution et gain(s) associé(s):</a:t>
            </a:r>
          </a:p>
          <a:p>
            <a:pPr marL="274638" indent="-274638">
              <a:buFont typeface="Arial" panose="020B0604020202020204" pitchFamily="34" charset="0"/>
              <a:buChar char="•"/>
            </a:pPr>
            <a:r>
              <a:rPr lang="fr-FR" sz="2000" b="1">
                <a:solidFill>
                  <a:srgbClr val="192987"/>
                </a:solidFill>
              </a:rPr>
              <a:t>Réduction de l'empreinte Carbone, </a:t>
            </a:r>
          </a:p>
          <a:p>
            <a:pPr marL="274638" indent="-274638">
              <a:buFont typeface="Arial" panose="020B0604020202020204" pitchFamily="34" charset="0"/>
              <a:buChar char="•"/>
            </a:pPr>
            <a:r>
              <a:rPr lang="fr-FR" sz="2000" b="1">
                <a:solidFill>
                  <a:srgbClr val="192987"/>
                </a:solidFill>
              </a:rPr>
              <a:t>Réduction des volumes de béton</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err="1">
                <a:solidFill>
                  <a:schemeClr val="tx2"/>
                </a:solidFill>
              </a:rPr>
              <a:t>Metiers</a:t>
            </a:r>
            <a:r>
              <a:rPr lang="fr-FR" sz="2400" b="1" u="sng">
                <a:solidFill>
                  <a:schemeClr val="tx2"/>
                </a:solidFill>
              </a:rPr>
              <a:t> concernés :</a:t>
            </a:r>
            <a:r>
              <a:rPr lang="fr-FR" sz="2400" b="1">
                <a:solidFill>
                  <a:schemeClr val="tx2"/>
                </a:solidFill>
              </a:rPr>
              <a:t> Signalisation, télécom, traction électrique</a:t>
            </a:r>
          </a:p>
        </p:txBody>
      </p:sp>
      <p:sp>
        <p:nvSpPr>
          <p:cNvPr id="3" name="ZoneTexte 2">
            <a:extLst>
              <a:ext uri="{FF2B5EF4-FFF2-40B4-BE49-F238E27FC236}">
                <a16:creationId xmlns:a16="http://schemas.microsoft.com/office/drawing/2014/main" id="{E0E4F639-0A71-3FC5-259B-E84FD05596EC}"/>
              </a:ext>
            </a:extLst>
          </p:cNvPr>
          <p:cNvSpPr txBox="1"/>
          <p:nvPr/>
        </p:nvSpPr>
        <p:spPr>
          <a:xfrm>
            <a:off x="16521193" y="527368"/>
            <a:ext cx="733104" cy="712495"/>
          </a:xfrm>
          <a:prstGeom prst="rect">
            <a:avLst/>
          </a:prstGeom>
          <a:noFill/>
        </p:spPr>
        <p:txBody>
          <a:bodyPr wrap="square" rtlCol="0">
            <a:spAutoFit/>
          </a:bodyPr>
          <a:lstStyle/>
          <a:p>
            <a:r>
              <a:rPr lang="fr-FR" sz="4000"/>
              <a:t>44</a:t>
            </a:r>
          </a:p>
        </p:txBody>
      </p:sp>
      <p:pic>
        <p:nvPicPr>
          <p:cNvPr id="6" name="Image 5" descr="Une image contenant plein air, Col bleu, habits, vêtements de travail&#10;&#10;Description générée automatiquement">
            <a:extLst>
              <a:ext uri="{FF2B5EF4-FFF2-40B4-BE49-F238E27FC236}">
                <a16:creationId xmlns:a16="http://schemas.microsoft.com/office/drawing/2014/main" id="{9406A6AD-6088-5C07-FB4F-86F08AA42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2685372"/>
            <a:ext cx="7564581" cy="5673436"/>
          </a:xfrm>
          <a:prstGeom prst="rect">
            <a:avLst/>
          </a:prstGeom>
        </p:spPr>
      </p:pic>
      <p:pic>
        <p:nvPicPr>
          <p:cNvPr id="12" name="Image 11" descr="Une image contenant plein air, ciel, arbre, herbe&#10;&#10;Description générée automatiquement">
            <a:extLst>
              <a:ext uri="{FF2B5EF4-FFF2-40B4-BE49-F238E27FC236}">
                <a16:creationId xmlns:a16="http://schemas.microsoft.com/office/drawing/2014/main" id="{D913E8EA-8119-F2C8-3D6B-BF471214B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255" y="2365552"/>
            <a:ext cx="4827442" cy="6436589"/>
          </a:xfrm>
          <a:prstGeom prst="rect">
            <a:avLst/>
          </a:prstGeom>
        </p:spPr>
      </p:pic>
    </p:spTree>
    <p:extLst>
      <p:ext uri="{BB962C8B-B14F-4D97-AF65-F5344CB8AC3E}">
        <p14:creationId xmlns:p14="http://schemas.microsoft.com/office/powerpoint/2010/main" val="3999535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Logistique fluviale/maritime de transport des matériaux</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r>
              <a:rPr lang="en-US" sz="6000" b="1" spc="-84">
                <a:solidFill>
                  <a:srgbClr val="00595F"/>
                </a:solidFill>
                <a:latin typeface="Raleway"/>
              </a:rPr>
              <a:t> - </a:t>
            </a:r>
            <a:r>
              <a:rPr lang="en-US" sz="6000" b="1" spc="-84" err="1">
                <a:solidFill>
                  <a:srgbClr val="00595F"/>
                </a:solidFill>
                <a:latin typeface="Raleway"/>
              </a:rPr>
              <a:t>Approvisionnement</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Flux de logistique d’approvisionnement et d’évacuation des matériaux par voie fluviale ou maritime (déblais, granulats, centrale béton).</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411190"/>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000" b="1">
              <a:solidFill>
                <a:schemeClr val="tx2"/>
              </a:solidFill>
            </a:endParaRPr>
          </a:p>
          <a:p>
            <a:r>
              <a:rPr lang="fr-FR" sz="2000" b="1" u="sng">
                <a:solidFill>
                  <a:srgbClr val="192987"/>
                </a:solidFill>
              </a:rPr>
              <a:t>Effets de la solution et gain(s) associé(s):</a:t>
            </a:r>
          </a:p>
          <a:p>
            <a:pPr marL="274638" indent="-274638">
              <a:buFont typeface="Arial" panose="020B0604020202020204" pitchFamily="34" charset="0"/>
              <a:buChar char="•"/>
            </a:pPr>
            <a:r>
              <a:rPr lang="fr-FR" sz="2000" b="1">
                <a:solidFill>
                  <a:srgbClr val="192987"/>
                </a:solidFill>
              </a:rPr>
              <a:t>Diminution du recours au transport routier</a:t>
            </a:r>
          </a:p>
          <a:p>
            <a:pPr marL="274638" indent="-274638">
              <a:buFont typeface="Arial" panose="020B0604020202020204" pitchFamily="34" charset="0"/>
              <a:buChar char="•"/>
            </a:pPr>
            <a:r>
              <a:rPr lang="fr-FR" sz="2000" b="1">
                <a:solidFill>
                  <a:srgbClr val="192987"/>
                </a:solidFill>
              </a:rPr>
              <a:t>Limitation des nuisances acoustiques et de pollution de l’air</a:t>
            </a:r>
          </a:p>
          <a:p>
            <a:pPr marL="274638" indent="-274638">
              <a:buFont typeface="Arial" panose="020B0604020202020204" pitchFamily="34" charset="0"/>
              <a:buChar char="•"/>
            </a:pPr>
            <a:r>
              <a:rPr lang="fr-FR" sz="2000" b="1">
                <a:solidFill>
                  <a:srgbClr val="192987"/>
                </a:solidFill>
              </a:rPr>
              <a:t>Réduction de l’empreinte Carbone</a:t>
            </a:r>
          </a:p>
          <a:p>
            <a:pPr marL="274638" indent="-274638">
              <a:buFont typeface="Arial" panose="020B0604020202020204" pitchFamily="34" charset="0"/>
              <a:buChar char="•"/>
            </a:pPr>
            <a:r>
              <a:rPr lang="fr-FR" sz="2000" b="1">
                <a:solidFill>
                  <a:srgbClr val="192987"/>
                </a:solidFill>
              </a:rPr>
              <a:t>Cette solution peut être couplée à l’utilisation de véhicules routiers électriques ou hybrides sur courte distance</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Metiers concernés :</a:t>
            </a:r>
            <a:r>
              <a:rPr lang="fr-FR" sz="2400" b="1">
                <a:solidFill>
                  <a:schemeClr val="tx2"/>
                </a:solidFill>
              </a:rPr>
              <a:t> Ouvrages en terre</a:t>
            </a:r>
          </a:p>
        </p:txBody>
      </p:sp>
      <p:pic>
        <p:nvPicPr>
          <p:cNvPr id="1026" name="Picture 2">
            <a:extLst>
              <a:ext uri="{FF2B5EF4-FFF2-40B4-BE49-F238E27FC236}">
                <a16:creationId xmlns:a16="http://schemas.microsoft.com/office/drawing/2014/main" id="{FCC6EC27-7088-6E5A-5C23-CF8CF0609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5908" y="2450818"/>
            <a:ext cx="4138419" cy="672778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729D4A61-71E0-7B9F-BD78-86493ED28AAA}"/>
              </a:ext>
            </a:extLst>
          </p:cNvPr>
          <p:cNvPicPr>
            <a:picLocks noChangeAspect="1"/>
          </p:cNvPicPr>
          <p:nvPr/>
        </p:nvPicPr>
        <p:blipFill>
          <a:blip r:embed="rId3"/>
          <a:stretch>
            <a:fillRect/>
          </a:stretch>
        </p:blipFill>
        <p:spPr>
          <a:xfrm>
            <a:off x="9930539" y="2450818"/>
            <a:ext cx="7734970" cy="5113463"/>
          </a:xfrm>
          <a:prstGeom prst="rect">
            <a:avLst/>
          </a:prstGeom>
        </p:spPr>
      </p:pic>
      <p:sp>
        <p:nvSpPr>
          <p:cNvPr id="5" name="Rectangle 4">
            <a:extLst>
              <a:ext uri="{FF2B5EF4-FFF2-40B4-BE49-F238E27FC236}">
                <a16:creationId xmlns:a16="http://schemas.microsoft.com/office/drawing/2014/main" id="{666B7B19-C658-8CBC-7052-5436187529BD}"/>
              </a:ext>
            </a:extLst>
          </p:cNvPr>
          <p:cNvSpPr/>
          <p:nvPr/>
        </p:nvSpPr>
        <p:spPr>
          <a:xfrm>
            <a:off x="5512087" y="9150618"/>
            <a:ext cx="4418452" cy="496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Approvisionnement fluvial en granulats</a:t>
            </a:r>
            <a:endParaRPr lang="fr-FR" sz="2000" b="1">
              <a:solidFill>
                <a:schemeClr val="tx2"/>
              </a:solidFill>
            </a:endParaRPr>
          </a:p>
        </p:txBody>
      </p:sp>
      <p:sp>
        <p:nvSpPr>
          <p:cNvPr id="6" name="Rectangle 5">
            <a:extLst>
              <a:ext uri="{FF2B5EF4-FFF2-40B4-BE49-F238E27FC236}">
                <a16:creationId xmlns:a16="http://schemas.microsoft.com/office/drawing/2014/main" id="{F8E0664E-F2DD-465F-59A3-6D883A1F1362}"/>
              </a:ext>
            </a:extLst>
          </p:cNvPr>
          <p:cNvSpPr/>
          <p:nvPr/>
        </p:nvSpPr>
        <p:spPr>
          <a:xfrm>
            <a:off x="9902830" y="7618783"/>
            <a:ext cx="4418452" cy="496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Centrale béton flottante</a:t>
            </a:r>
            <a:endParaRPr lang="fr-FR" sz="2000" b="1">
              <a:solidFill>
                <a:schemeClr val="tx2"/>
              </a:solidFill>
            </a:endParaRPr>
          </a:p>
        </p:txBody>
      </p:sp>
      <p:sp>
        <p:nvSpPr>
          <p:cNvPr id="2" name="ZoneTexte 1">
            <a:extLst>
              <a:ext uri="{FF2B5EF4-FFF2-40B4-BE49-F238E27FC236}">
                <a16:creationId xmlns:a16="http://schemas.microsoft.com/office/drawing/2014/main" id="{E6FE7639-3CA5-B4F9-BF7F-6EC7E9453809}"/>
              </a:ext>
            </a:extLst>
          </p:cNvPr>
          <p:cNvSpPr txBox="1"/>
          <p:nvPr/>
        </p:nvSpPr>
        <p:spPr>
          <a:xfrm>
            <a:off x="16521193" y="527368"/>
            <a:ext cx="733104" cy="712495"/>
          </a:xfrm>
          <a:prstGeom prst="rect">
            <a:avLst/>
          </a:prstGeom>
          <a:noFill/>
        </p:spPr>
        <p:txBody>
          <a:bodyPr wrap="square" rtlCol="0">
            <a:spAutoFit/>
          </a:bodyPr>
          <a:lstStyle/>
          <a:p>
            <a:r>
              <a:rPr lang="fr-FR" sz="4000"/>
              <a:t>45</a:t>
            </a:r>
          </a:p>
        </p:txBody>
      </p:sp>
    </p:spTree>
    <p:extLst>
      <p:ext uri="{BB962C8B-B14F-4D97-AF65-F5344CB8AC3E}">
        <p14:creationId xmlns:p14="http://schemas.microsoft.com/office/powerpoint/2010/main" val="34834408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Remblais ferroviaires avec noyau</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Création d’un remblai hétérogène composé d’un noyau central constitué de matériaux d’excavation non réutilisables et d’un encagement constitué de matériaux nobles.</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411190"/>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000" b="1">
              <a:solidFill>
                <a:schemeClr val="tx2"/>
              </a:solidFill>
            </a:endParaRPr>
          </a:p>
          <a:p>
            <a:r>
              <a:rPr lang="fr-FR" sz="2000" b="1" u="sng">
                <a:solidFill>
                  <a:srgbClr val="192987"/>
                </a:solidFill>
              </a:rPr>
              <a:t>Effets de la solution et gain(s) associé(s):</a:t>
            </a:r>
          </a:p>
          <a:p>
            <a:pPr marL="274638" indent="-274638">
              <a:buFont typeface="Arial" panose="020B0604020202020204" pitchFamily="34" charset="0"/>
              <a:buChar char="•"/>
            </a:pPr>
            <a:r>
              <a:rPr lang="fr-FR" sz="2000" b="1">
                <a:solidFill>
                  <a:srgbClr val="192987"/>
                </a:solidFill>
              </a:rPr>
              <a:t>Réduction des quantités d’approvisionnement de matériaux </a:t>
            </a:r>
          </a:p>
          <a:p>
            <a:pPr marL="274638" indent="-274638">
              <a:buFont typeface="Arial" panose="020B0604020202020204" pitchFamily="34" charset="0"/>
              <a:buChar char="•"/>
            </a:pPr>
            <a:r>
              <a:rPr lang="fr-FR" sz="2000" b="1">
                <a:solidFill>
                  <a:srgbClr val="192987"/>
                </a:solidFill>
              </a:rPr>
              <a:t>Réduction de l’empreinte Carbone</a:t>
            </a:r>
          </a:p>
          <a:p>
            <a:pPr marL="274638" indent="-274638">
              <a:buFont typeface="Arial" panose="020B0604020202020204" pitchFamily="34" charset="0"/>
              <a:buChar char="•"/>
            </a:pPr>
            <a:r>
              <a:rPr lang="fr-FR" sz="2000" b="1">
                <a:solidFill>
                  <a:srgbClr val="192987"/>
                </a:solidFill>
              </a:rPr>
              <a:t>Limite le recours aux mises en dépôt et le transport de matériaux</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Metiers concernés :</a:t>
            </a:r>
            <a:r>
              <a:rPr lang="fr-FR" sz="2400" b="1">
                <a:solidFill>
                  <a:schemeClr val="tx2"/>
                </a:solidFill>
              </a:rPr>
              <a:t> Géotechnique</a:t>
            </a:r>
          </a:p>
        </p:txBody>
      </p:sp>
      <p:pic>
        <p:nvPicPr>
          <p:cNvPr id="2050" name="Picture 2">
            <a:extLst>
              <a:ext uri="{FF2B5EF4-FFF2-40B4-BE49-F238E27FC236}">
                <a16:creationId xmlns:a16="http://schemas.microsoft.com/office/drawing/2014/main" id="{0CB40C96-890C-566A-CEC4-0FFFEB226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8375" y="3722732"/>
            <a:ext cx="9242726" cy="427542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64B4A9E-31AF-B0FB-7586-40434CC3D638}"/>
              </a:ext>
            </a:extLst>
          </p:cNvPr>
          <p:cNvSpPr txBox="1"/>
          <p:nvPr/>
        </p:nvSpPr>
        <p:spPr>
          <a:xfrm>
            <a:off x="16521193" y="527368"/>
            <a:ext cx="733104" cy="712495"/>
          </a:xfrm>
          <a:prstGeom prst="rect">
            <a:avLst/>
          </a:prstGeom>
          <a:noFill/>
        </p:spPr>
        <p:txBody>
          <a:bodyPr wrap="square" rtlCol="0">
            <a:spAutoFit/>
          </a:bodyPr>
          <a:lstStyle/>
          <a:p>
            <a:r>
              <a:rPr lang="fr-FR" sz="4000"/>
              <a:t>46</a:t>
            </a:r>
          </a:p>
        </p:txBody>
      </p:sp>
    </p:spTree>
    <p:extLst>
      <p:ext uri="{BB962C8B-B14F-4D97-AF65-F5344CB8AC3E}">
        <p14:creationId xmlns:p14="http://schemas.microsoft.com/office/powerpoint/2010/main" val="23392182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894706" cy="871329"/>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Utilisation du compactage dynamique à haute fréquence en remplacement des "purges" des sols granulaires lâches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r>
              <a:rPr lang="en-US" sz="6000" b="1" spc="-84">
                <a:solidFill>
                  <a:srgbClr val="00595F"/>
                </a:solidFill>
                <a:latin typeface="Raleway"/>
              </a:rPr>
              <a:t> - </a:t>
            </a:r>
            <a:r>
              <a:rPr lang="en-US" sz="6000" b="1" spc="-84" err="1">
                <a:solidFill>
                  <a:srgbClr val="00595F"/>
                </a:solidFill>
                <a:latin typeface="Raleway"/>
              </a:rPr>
              <a:t>Géotechnique</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Densification des sols granulaires en profondeur avec une masse impactant le sol en surface.</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622318"/>
            <a:ext cx="12742255" cy="6997169"/>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411190"/>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000" b="1">
              <a:solidFill>
                <a:schemeClr val="tx2"/>
              </a:solidFill>
            </a:endParaRPr>
          </a:p>
          <a:p>
            <a:r>
              <a:rPr lang="fr-FR" sz="2000" b="1" u="sng">
                <a:solidFill>
                  <a:srgbClr val="192987"/>
                </a:solidFill>
              </a:rPr>
              <a:t>Effets de la solution et gain(s) associé(s):</a:t>
            </a:r>
          </a:p>
          <a:p>
            <a:pPr marL="274638" indent="-274638">
              <a:buFont typeface="Arial" panose="020B0604020202020204" pitchFamily="34" charset="0"/>
              <a:buChar char="•"/>
            </a:pPr>
            <a:r>
              <a:rPr lang="fr-FR" sz="2000" b="1">
                <a:solidFill>
                  <a:srgbClr val="192987"/>
                </a:solidFill>
              </a:rPr>
              <a:t>Réduction des quantités de matériaux, </a:t>
            </a:r>
          </a:p>
          <a:p>
            <a:pPr marL="274638" indent="-274638">
              <a:buFont typeface="Arial" panose="020B0604020202020204" pitchFamily="34" charset="0"/>
              <a:buChar char="•"/>
            </a:pPr>
            <a:r>
              <a:rPr lang="fr-FR" sz="2000" b="1">
                <a:solidFill>
                  <a:srgbClr val="192987"/>
                </a:solidFill>
              </a:rPr>
              <a:t>Réduction de l'empreinte carbone</a:t>
            </a:r>
          </a:p>
          <a:p>
            <a:pPr marL="274638" indent="-274638">
              <a:buFont typeface="Arial" panose="020B0604020202020204" pitchFamily="34" charset="0"/>
              <a:buChar char="•"/>
            </a:pPr>
            <a:r>
              <a:rPr lang="fr-FR" sz="2000" b="1">
                <a:solidFill>
                  <a:srgbClr val="192987"/>
                </a:solidFill>
              </a:rPr>
              <a:t>Gain économique</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622318"/>
            <a:ext cx="4867577" cy="1454381"/>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Metiers concernés :</a:t>
            </a:r>
            <a:r>
              <a:rPr lang="fr-FR" sz="2400" b="1">
                <a:solidFill>
                  <a:schemeClr val="tx2"/>
                </a:solidFill>
              </a:rPr>
              <a:t> Géotechnique</a:t>
            </a:r>
          </a:p>
        </p:txBody>
      </p:sp>
      <p:pic>
        <p:nvPicPr>
          <p:cNvPr id="2" name="Picture 2">
            <a:extLst>
              <a:ext uri="{FF2B5EF4-FFF2-40B4-BE49-F238E27FC236}">
                <a16:creationId xmlns:a16="http://schemas.microsoft.com/office/drawing/2014/main" id="{8905687F-889B-7267-B50E-5B5194E27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822805" y="3366655"/>
            <a:ext cx="11704321"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3E13164D-6CCB-5D2D-258A-4C489CF7F73D}"/>
              </a:ext>
            </a:extLst>
          </p:cNvPr>
          <p:cNvSpPr txBox="1"/>
          <p:nvPr/>
        </p:nvSpPr>
        <p:spPr>
          <a:xfrm>
            <a:off x="16521193" y="527368"/>
            <a:ext cx="733104" cy="712495"/>
          </a:xfrm>
          <a:prstGeom prst="rect">
            <a:avLst/>
          </a:prstGeom>
          <a:noFill/>
        </p:spPr>
        <p:txBody>
          <a:bodyPr wrap="square" rtlCol="0">
            <a:spAutoFit/>
          </a:bodyPr>
          <a:lstStyle/>
          <a:p>
            <a:r>
              <a:rPr lang="fr-FR" sz="4000"/>
              <a:t>47</a:t>
            </a:r>
          </a:p>
        </p:txBody>
      </p:sp>
    </p:spTree>
    <p:extLst>
      <p:ext uri="{BB962C8B-B14F-4D97-AF65-F5344CB8AC3E}">
        <p14:creationId xmlns:p14="http://schemas.microsoft.com/office/powerpoint/2010/main" val="20063661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Écrans pare-blocs en milieu forestier avec supports par les arbres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Utilisation de la structure des arbres environnants à la place de poteaux métalliques pour fixer les écrans pare-blocs.</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411190"/>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000" b="1">
              <a:solidFill>
                <a:schemeClr val="tx2"/>
              </a:solidFill>
            </a:endParaRPr>
          </a:p>
          <a:p>
            <a:r>
              <a:rPr lang="fr-FR" sz="2000" b="1" u="sng">
                <a:solidFill>
                  <a:srgbClr val="192987"/>
                </a:solidFill>
              </a:rPr>
              <a:t>Effets de la solution et gain(s) associé(s):</a:t>
            </a:r>
          </a:p>
          <a:p>
            <a:pPr marL="274638" indent="-274638">
              <a:buFont typeface="Arial" panose="020B0604020202020204" pitchFamily="34" charset="0"/>
              <a:buChar char="•"/>
            </a:pPr>
            <a:r>
              <a:rPr lang="fr-FR" sz="2000" b="1">
                <a:solidFill>
                  <a:srgbClr val="192987"/>
                </a:solidFill>
              </a:rPr>
              <a:t>Réduction des quantités de métal, </a:t>
            </a:r>
          </a:p>
          <a:p>
            <a:pPr marL="274638" indent="-274638">
              <a:buFont typeface="Arial" panose="020B0604020202020204" pitchFamily="34" charset="0"/>
              <a:buChar char="•"/>
            </a:pPr>
            <a:r>
              <a:rPr lang="fr-FR" sz="2000" b="1">
                <a:solidFill>
                  <a:srgbClr val="192987"/>
                </a:solidFill>
              </a:rPr>
              <a:t>Réduction des héliportages</a:t>
            </a:r>
          </a:p>
          <a:p>
            <a:pPr marL="274638" indent="-274638">
              <a:buFont typeface="Arial" panose="020B0604020202020204" pitchFamily="34" charset="0"/>
              <a:buChar char="•"/>
            </a:pPr>
            <a:r>
              <a:rPr lang="fr-FR" sz="2000" b="1">
                <a:solidFill>
                  <a:srgbClr val="192987"/>
                </a:solidFill>
              </a:rPr>
              <a:t>Limite l'impact lié aux fondations de poteaux métalliques</a:t>
            </a:r>
          </a:p>
          <a:p>
            <a:pPr marL="274638" indent="-274638">
              <a:buFont typeface="Arial" panose="020B0604020202020204" pitchFamily="34" charset="0"/>
              <a:buChar char="•"/>
            </a:pPr>
            <a:r>
              <a:rPr lang="fr-FR" sz="2000" b="1">
                <a:solidFill>
                  <a:srgbClr val="192987"/>
                </a:solidFill>
              </a:rPr>
              <a:t>Réduction de l'empreinte carbone</a:t>
            </a:r>
          </a:p>
          <a:p>
            <a:pPr marL="274638" indent="-274638">
              <a:buFont typeface="Arial" panose="020B0604020202020204" pitchFamily="34" charset="0"/>
              <a:buChar char="•"/>
            </a:pPr>
            <a:r>
              <a:rPr lang="fr-FR" sz="2000" b="1">
                <a:solidFill>
                  <a:srgbClr val="192987"/>
                </a:solidFill>
              </a:rPr>
              <a:t>Meilleure intégration paysagère</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Metiers concernés :</a:t>
            </a:r>
            <a:r>
              <a:rPr lang="fr-FR" sz="2400" b="1">
                <a:solidFill>
                  <a:schemeClr val="tx2"/>
                </a:solidFill>
              </a:rPr>
              <a:t> </a:t>
            </a:r>
            <a:r>
              <a:rPr lang="fr-FR" sz="2400" b="1" err="1">
                <a:solidFill>
                  <a:schemeClr val="tx2"/>
                </a:solidFill>
              </a:rPr>
              <a:t>OA</a:t>
            </a:r>
            <a:r>
              <a:rPr lang="fr-FR" sz="2400" b="1">
                <a:solidFill>
                  <a:schemeClr val="tx2"/>
                </a:solidFill>
              </a:rPr>
              <a:t> / OT</a:t>
            </a:r>
          </a:p>
        </p:txBody>
      </p:sp>
      <p:pic>
        <p:nvPicPr>
          <p:cNvPr id="4100" name="Picture 4">
            <a:extLst>
              <a:ext uri="{FF2B5EF4-FFF2-40B4-BE49-F238E27FC236}">
                <a16:creationId xmlns:a16="http://schemas.microsoft.com/office/drawing/2014/main" id="{65B2C716-5862-8317-D1CA-2A70B8880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7578" y="2724874"/>
            <a:ext cx="9473911" cy="631594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976F7405-1888-CFDD-93A4-100E452D8718}"/>
              </a:ext>
            </a:extLst>
          </p:cNvPr>
          <p:cNvSpPr txBox="1"/>
          <p:nvPr/>
        </p:nvSpPr>
        <p:spPr>
          <a:xfrm>
            <a:off x="16521193" y="527368"/>
            <a:ext cx="733104" cy="712495"/>
          </a:xfrm>
          <a:prstGeom prst="rect">
            <a:avLst/>
          </a:prstGeom>
          <a:noFill/>
        </p:spPr>
        <p:txBody>
          <a:bodyPr wrap="square" rtlCol="0">
            <a:spAutoFit/>
          </a:bodyPr>
          <a:lstStyle/>
          <a:p>
            <a:r>
              <a:rPr lang="fr-FR" sz="4000"/>
              <a:t>48</a:t>
            </a:r>
          </a:p>
        </p:txBody>
      </p:sp>
    </p:spTree>
    <p:extLst>
      <p:ext uri="{BB962C8B-B14F-4D97-AF65-F5344CB8AC3E}">
        <p14:creationId xmlns:p14="http://schemas.microsoft.com/office/powerpoint/2010/main" val="4241802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7199234"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Utilisation des gabions en matériaux du site pour les ouvrages ferroviaires de première catégorie</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r>
              <a:rPr lang="en-US" sz="6000" b="1" spc="-84">
                <a:solidFill>
                  <a:srgbClr val="00595F"/>
                </a:solidFill>
                <a:latin typeface="Raleway"/>
              </a:rPr>
              <a:t> - </a:t>
            </a:r>
            <a:r>
              <a:rPr lang="en-US" sz="6000" b="1" spc="-84" err="1">
                <a:solidFill>
                  <a:srgbClr val="00595F"/>
                </a:solidFill>
                <a:latin typeface="Raleway"/>
              </a:rPr>
              <a:t>Soutènements</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Utilisation accrue des soutènements en gabions avec les matériaux du site pour les ouvrages ferroviaires.</a:t>
            </a:r>
          </a:p>
          <a:p>
            <a:endParaRPr lang="fr-FR" sz="2000" b="1">
              <a:solidFill>
                <a:schemeClr val="tx2"/>
              </a:solidFill>
            </a:endParaRPr>
          </a:p>
          <a:p>
            <a:endParaRPr lang="fr-FR" sz="2000" b="1">
              <a:solidFill>
                <a:schemeClr val="tx2"/>
              </a:solidFill>
            </a:endParaRP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411190"/>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000" b="1">
              <a:solidFill>
                <a:schemeClr val="tx2"/>
              </a:solidFill>
            </a:endParaRPr>
          </a:p>
          <a:p>
            <a:r>
              <a:rPr lang="fr-FR" sz="2000" b="1" u="sng">
                <a:solidFill>
                  <a:srgbClr val="192987"/>
                </a:solidFill>
              </a:rPr>
              <a:t>Effets de la solution et gain(s) associé(s):</a:t>
            </a:r>
          </a:p>
          <a:p>
            <a:pPr marL="274638" indent="-274638">
              <a:buFont typeface="Arial" panose="020B0604020202020204" pitchFamily="34" charset="0"/>
              <a:buChar char="•"/>
            </a:pPr>
            <a:r>
              <a:rPr lang="fr-FR" sz="2000" b="1">
                <a:solidFill>
                  <a:srgbClr val="192987"/>
                </a:solidFill>
              </a:rPr>
              <a:t>Réduction de l'empreinte carbone, </a:t>
            </a:r>
          </a:p>
          <a:p>
            <a:pPr marL="274638" indent="-274638">
              <a:buFont typeface="Arial" panose="020B0604020202020204" pitchFamily="34" charset="0"/>
              <a:buChar char="•"/>
            </a:pPr>
            <a:r>
              <a:rPr lang="fr-FR" sz="2000" b="1">
                <a:solidFill>
                  <a:srgbClr val="192987"/>
                </a:solidFill>
              </a:rPr>
              <a:t>Utilisation de matériaux locaux et/ou recyclés</a:t>
            </a:r>
          </a:p>
          <a:p>
            <a:pPr marL="274638" indent="-274638">
              <a:buFont typeface="Arial" panose="020B0604020202020204" pitchFamily="34" charset="0"/>
              <a:buChar char="•"/>
            </a:pPr>
            <a:r>
              <a:rPr lang="fr-FR" sz="2000" b="1">
                <a:solidFill>
                  <a:srgbClr val="192987"/>
                </a:solidFill>
              </a:rPr>
              <a:t>Réduction des quantités d’approvisionnement de matériaux </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Metiers concernés :</a:t>
            </a:r>
            <a:r>
              <a:rPr lang="fr-FR" sz="2400" b="1">
                <a:solidFill>
                  <a:schemeClr val="tx2"/>
                </a:solidFill>
              </a:rPr>
              <a:t> Géotechnique</a:t>
            </a:r>
          </a:p>
        </p:txBody>
      </p:sp>
      <p:pic>
        <p:nvPicPr>
          <p:cNvPr id="2050" name="Picture 2">
            <a:extLst>
              <a:ext uri="{FF2B5EF4-FFF2-40B4-BE49-F238E27FC236}">
                <a16:creationId xmlns:a16="http://schemas.microsoft.com/office/drawing/2014/main" id="{DCC9D139-1409-53B2-4D67-247B4205B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5532" y="3258054"/>
            <a:ext cx="9906000" cy="596265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05C142CC-4D02-ABDF-EE53-21B2A6B57D12}"/>
              </a:ext>
            </a:extLst>
          </p:cNvPr>
          <p:cNvSpPr txBox="1"/>
          <p:nvPr/>
        </p:nvSpPr>
        <p:spPr>
          <a:xfrm>
            <a:off x="16521193" y="527368"/>
            <a:ext cx="733104" cy="712495"/>
          </a:xfrm>
          <a:prstGeom prst="rect">
            <a:avLst/>
          </a:prstGeom>
          <a:noFill/>
        </p:spPr>
        <p:txBody>
          <a:bodyPr wrap="square" rtlCol="0">
            <a:spAutoFit/>
          </a:bodyPr>
          <a:lstStyle/>
          <a:p>
            <a:r>
              <a:rPr lang="fr-FR" sz="4000"/>
              <a:t>49</a:t>
            </a:r>
          </a:p>
        </p:txBody>
      </p:sp>
    </p:spTree>
    <p:extLst>
      <p:ext uri="{BB962C8B-B14F-4D97-AF65-F5344CB8AC3E}">
        <p14:creationId xmlns:p14="http://schemas.microsoft.com/office/powerpoint/2010/main" val="3477049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Réutilisation de fondations existantes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a:solidFill>
                  <a:schemeClr val="tx2"/>
                </a:solidFill>
              </a:rPr>
              <a:t>Approche de calcul en déplacement pour réutiliser les fondations d’ouvrages existants</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r>
              <a:rPr lang="fr-FR" b="1">
                <a:solidFill>
                  <a:schemeClr val="tx2"/>
                </a:solidFill>
              </a:rPr>
              <a:t>v</a:t>
            </a: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Durée de vie plus importante des fondations</a:t>
            </a:r>
          </a:p>
          <a:p>
            <a:pPr marL="274638" indent="-274638">
              <a:buFont typeface="Arial" panose="020B0604020202020204" pitchFamily="34" charset="0"/>
              <a:buChar char="•"/>
            </a:pPr>
            <a:r>
              <a:rPr lang="fr-FR" sz="2400" b="1">
                <a:solidFill>
                  <a:srgbClr val="192987"/>
                </a:solidFill>
              </a:rPr>
              <a:t>Réduction de consommation de ressources et d’empreinte carbone</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ouvrages d’art / ouvrages techniques</a:t>
            </a:r>
          </a:p>
        </p:txBody>
      </p:sp>
      <p:pic>
        <p:nvPicPr>
          <p:cNvPr id="1026" name="Image 0" descr="SET_image_3col_142x60mm.jpg">
            <a:extLst>
              <a:ext uri="{FF2B5EF4-FFF2-40B4-BE49-F238E27FC236}">
                <a16:creationId xmlns:a16="http://schemas.microsoft.com/office/drawing/2014/main" id="{EAF33B82-5838-8272-BA9D-BC257B1CD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435" y="2342535"/>
            <a:ext cx="12630194" cy="531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1F7E837D-FF3E-9AF9-EA22-9E1DE91EF18F}"/>
              </a:ext>
            </a:extLst>
          </p:cNvPr>
          <p:cNvSpPr txBox="1"/>
          <p:nvPr/>
        </p:nvSpPr>
        <p:spPr>
          <a:xfrm>
            <a:off x="5727032" y="7812505"/>
            <a:ext cx="12342628" cy="369332"/>
          </a:xfrm>
          <a:prstGeom prst="rect">
            <a:avLst/>
          </a:prstGeom>
          <a:noFill/>
        </p:spPr>
        <p:txBody>
          <a:bodyPr wrap="square" rtlCol="0">
            <a:spAutoFit/>
          </a:bodyPr>
          <a:lstStyle/>
          <a:p>
            <a:r>
              <a:rPr lang="fr-FR"/>
              <a:t>Régénération du viaduc sur l’Arve à Bonneville (74) – pour laquelle l’approche de calcul a permis la réutilisation des appuis</a:t>
            </a:r>
            <a:endParaRPr lang="fr-FR" b="1">
              <a:solidFill>
                <a:srgbClr val="FF0000"/>
              </a:solidFill>
              <a:highlight>
                <a:srgbClr val="FFFF00"/>
              </a:highlight>
            </a:endParaRPr>
          </a:p>
        </p:txBody>
      </p:sp>
      <p:sp>
        <p:nvSpPr>
          <p:cNvPr id="2" name="ZoneTexte 1">
            <a:extLst>
              <a:ext uri="{FF2B5EF4-FFF2-40B4-BE49-F238E27FC236}">
                <a16:creationId xmlns:a16="http://schemas.microsoft.com/office/drawing/2014/main" id="{2524F7CB-BA79-F629-463D-0263D9A6232D}"/>
              </a:ext>
            </a:extLst>
          </p:cNvPr>
          <p:cNvSpPr txBox="1"/>
          <p:nvPr/>
        </p:nvSpPr>
        <p:spPr>
          <a:xfrm>
            <a:off x="16521193" y="527368"/>
            <a:ext cx="733104" cy="712495"/>
          </a:xfrm>
          <a:prstGeom prst="rect">
            <a:avLst/>
          </a:prstGeom>
          <a:noFill/>
        </p:spPr>
        <p:txBody>
          <a:bodyPr wrap="square" rtlCol="0">
            <a:spAutoFit/>
          </a:bodyPr>
          <a:lstStyle/>
          <a:p>
            <a:r>
              <a:rPr lang="fr-FR" sz="4000"/>
              <a:t>50</a:t>
            </a:r>
          </a:p>
        </p:txBody>
      </p:sp>
    </p:spTree>
    <p:extLst>
      <p:ext uri="{BB962C8B-B14F-4D97-AF65-F5344CB8AC3E}">
        <p14:creationId xmlns:p14="http://schemas.microsoft.com/office/powerpoint/2010/main" val="26716513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Fondations en remblais renforcés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p>
          <a:p>
            <a:r>
              <a:rPr lang="fr-FR" sz="2400" b="1">
                <a:solidFill>
                  <a:schemeClr val="tx2"/>
                </a:solidFill>
              </a:rPr>
              <a:t>Solutions de fondations en remblais renforcés en remplacement de murs béton armé</a:t>
            </a:r>
          </a:p>
        </p:txBody>
      </p:sp>
      <p:sp>
        <p:nvSpPr>
          <p:cNvPr id="20" name="Rectangle 19">
            <a:extLst>
              <a:ext uri="{FF2B5EF4-FFF2-40B4-BE49-F238E27FC236}">
                <a16:creationId xmlns:a16="http://schemas.microsoft.com/office/drawing/2014/main" id="{AC1AEAD1-B234-0EDF-F378-AC88FAF8541B}"/>
              </a:ext>
            </a:extLst>
          </p:cNvPr>
          <p:cNvSpPr/>
          <p:nvPr/>
        </p:nvSpPr>
        <p:spPr>
          <a:xfrm>
            <a:off x="5391573"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Solutions moins émissives d’un facteur 2 à 3</a:t>
            </a:r>
          </a:p>
          <a:p>
            <a:pPr marL="274638" indent="-274638">
              <a:buFont typeface="Arial" panose="020B0604020202020204" pitchFamily="34" charset="0"/>
              <a:buChar char="•"/>
            </a:pPr>
            <a:r>
              <a:rPr lang="fr-FR" sz="2400" b="1">
                <a:solidFill>
                  <a:srgbClr val="192987"/>
                </a:solidFill>
              </a:rPr>
              <a:t>Recyclage d’une partie des matériaux excavés du site</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ouvrages d’art / ouvrages techniques</a:t>
            </a:r>
          </a:p>
        </p:txBody>
      </p:sp>
      <p:sp>
        <p:nvSpPr>
          <p:cNvPr id="2" name="Titre 5">
            <a:extLst>
              <a:ext uri="{FF2B5EF4-FFF2-40B4-BE49-F238E27FC236}">
                <a16:creationId xmlns:a16="http://schemas.microsoft.com/office/drawing/2014/main" id="{CB1C327D-706A-387F-C811-55DBFD2FA3A8}"/>
              </a:ext>
            </a:extLst>
          </p:cNvPr>
          <p:cNvSpPr txBox="1">
            <a:spLocks/>
          </p:cNvSpPr>
          <p:nvPr/>
        </p:nvSpPr>
        <p:spPr>
          <a:xfrm>
            <a:off x="5647519" y="6057736"/>
            <a:ext cx="3545395" cy="346744"/>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800"/>
              <a:t>Solution mur cantilever béton armé</a:t>
            </a:r>
            <a:endParaRPr lang="fr-FR" sz="1800">
              <a:solidFill>
                <a:srgbClr val="3A9095"/>
              </a:solidFill>
              <a:cs typeface="+mn-cs"/>
            </a:endParaRPr>
          </a:p>
        </p:txBody>
      </p:sp>
      <p:sp>
        <p:nvSpPr>
          <p:cNvPr id="3" name="Titre 5">
            <a:extLst>
              <a:ext uri="{FF2B5EF4-FFF2-40B4-BE49-F238E27FC236}">
                <a16:creationId xmlns:a16="http://schemas.microsoft.com/office/drawing/2014/main" id="{E109BA7A-85AD-8A68-779A-516264F1D9B1}"/>
              </a:ext>
            </a:extLst>
          </p:cNvPr>
          <p:cNvSpPr txBox="1">
            <a:spLocks/>
          </p:cNvSpPr>
          <p:nvPr/>
        </p:nvSpPr>
        <p:spPr>
          <a:xfrm>
            <a:off x="9887430" y="6042012"/>
            <a:ext cx="3263507" cy="346744"/>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800"/>
              <a:t>Solution mur en gabions</a:t>
            </a:r>
            <a:endParaRPr lang="fr-FR" sz="1800">
              <a:solidFill>
                <a:srgbClr val="3A9095"/>
              </a:solidFill>
              <a:cs typeface="+mn-cs"/>
            </a:endParaRPr>
          </a:p>
        </p:txBody>
      </p:sp>
      <p:pic>
        <p:nvPicPr>
          <p:cNvPr id="5" name="Image 4">
            <a:extLst>
              <a:ext uri="{FF2B5EF4-FFF2-40B4-BE49-F238E27FC236}">
                <a16:creationId xmlns:a16="http://schemas.microsoft.com/office/drawing/2014/main" id="{4679CE73-8916-A9CC-0AB0-5C00B566BEC6}"/>
              </a:ext>
            </a:extLst>
          </p:cNvPr>
          <p:cNvPicPr>
            <a:picLocks noChangeAspect="1"/>
          </p:cNvPicPr>
          <p:nvPr/>
        </p:nvPicPr>
        <p:blipFill rotWithShape="1">
          <a:blip r:embed="rId3"/>
          <a:srcRect r="71458"/>
          <a:stretch/>
        </p:blipFill>
        <p:spPr>
          <a:xfrm>
            <a:off x="5768788" y="2294546"/>
            <a:ext cx="3365676" cy="3747466"/>
          </a:xfrm>
          <a:prstGeom prst="rect">
            <a:avLst/>
          </a:prstGeom>
        </p:spPr>
      </p:pic>
      <p:pic>
        <p:nvPicPr>
          <p:cNvPr id="6" name="Image 5">
            <a:extLst>
              <a:ext uri="{FF2B5EF4-FFF2-40B4-BE49-F238E27FC236}">
                <a16:creationId xmlns:a16="http://schemas.microsoft.com/office/drawing/2014/main" id="{DEDA41F9-3034-A948-9443-8B7602C753FD}"/>
              </a:ext>
            </a:extLst>
          </p:cNvPr>
          <p:cNvPicPr>
            <a:picLocks noChangeAspect="1"/>
          </p:cNvPicPr>
          <p:nvPr/>
        </p:nvPicPr>
        <p:blipFill rotWithShape="1">
          <a:blip r:embed="rId4"/>
          <a:srcRect r="34255"/>
          <a:stretch/>
        </p:blipFill>
        <p:spPr>
          <a:xfrm>
            <a:off x="5768745" y="6526814"/>
            <a:ext cx="6813354" cy="2381250"/>
          </a:xfrm>
          <a:prstGeom prst="rect">
            <a:avLst/>
          </a:prstGeom>
        </p:spPr>
      </p:pic>
      <p:sp>
        <p:nvSpPr>
          <p:cNvPr id="7" name="Titre 5">
            <a:extLst>
              <a:ext uri="{FF2B5EF4-FFF2-40B4-BE49-F238E27FC236}">
                <a16:creationId xmlns:a16="http://schemas.microsoft.com/office/drawing/2014/main" id="{AE2C2E71-CB36-767F-FB4D-CCCFC95065BF}"/>
              </a:ext>
            </a:extLst>
          </p:cNvPr>
          <p:cNvSpPr txBox="1">
            <a:spLocks/>
          </p:cNvSpPr>
          <p:nvPr/>
        </p:nvSpPr>
        <p:spPr>
          <a:xfrm>
            <a:off x="5768788" y="8880618"/>
            <a:ext cx="10740644" cy="718612"/>
          </a:xfrm>
          <a:prstGeom prst="rect">
            <a:avLst/>
          </a:prstGeom>
          <a:noFill/>
        </p:spPr>
        <p:txBody>
          <a:bodyPr vert="horz" lIns="91440" tIns="45720" rIns="91440" bIns="45720" rtlCol="0" anchor="b">
            <a:noAutofit/>
          </a:bodyPr>
          <a:lstStyle>
            <a:defPPr>
              <a:defRPr lang="en-US"/>
            </a:defPPr>
            <a:lvl1pPr algn="ctr">
              <a:lnSpc>
                <a:spcPct val="90000"/>
              </a:lnSpc>
              <a:spcBef>
                <a:spcPct val="0"/>
              </a:spcBef>
              <a:buNone/>
              <a:defRPr sz="6000">
                <a:latin typeface="+mj-lt"/>
                <a:ea typeface="+mj-ea"/>
                <a:cs typeface="+mj-cs"/>
              </a:defRPr>
            </a:lvl1pPr>
          </a:lstStyle>
          <a:p>
            <a:pPr algn="l"/>
            <a:r>
              <a:rPr lang="fr-FR" sz="1800"/>
              <a:t>Principaux résultats de l’ACV d’un mur de soutènement (pour un mètre linéaire)</a:t>
            </a:r>
          </a:p>
          <a:p>
            <a:pPr algn="l"/>
            <a:r>
              <a:rPr lang="fr-FR" sz="1800"/>
              <a:t>(Source: L’Analyse du Cycle de Vie (ACV) appliquée aux ouvrages géotechniques, Eric </a:t>
            </a:r>
            <a:r>
              <a:rPr lang="fr-FR" sz="1800" err="1"/>
              <a:t>Antoinet</a:t>
            </a:r>
            <a:r>
              <a:rPr lang="fr-FR" sz="1800"/>
              <a:t> and al., JNGG 2024)  </a:t>
            </a:r>
          </a:p>
        </p:txBody>
      </p:sp>
      <p:pic>
        <p:nvPicPr>
          <p:cNvPr id="12" name="Image 11">
            <a:extLst>
              <a:ext uri="{FF2B5EF4-FFF2-40B4-BE49-F238E27FC236}">
                <a16:creationId xmlns:a16="http://schemas.microsoft.com/office/drawing/2014/main" id="{57A77635-6866-41D0-7718-88007A50A92E}"/>
              </a:ext>
            </a:extLst>
          </p:cNvPr>
          <p:cNvPicPr>
            <a:picLocks noChangeAspect="1"/>
          </p:cNvPicPr>
          <p:nvPr/>
        </p:nvPicPr>
        <p:blipFill rotWithShape="1">
          <a:blip r:embed="rId3"/>
          <a:srcRect l="61042"/>
          <a:stretch/>
        </p:blipFill>
        <p:spPr>
          <a:xfrm>
            <a:off x="9134464" y="2307108"/>
            <a:ext cx="4585618" cy="3740608"/>
          </a:xfrm>
          <a:prstGeom prst="rect">
            <a:avLst/>
          </a:prstGeom>
        </p:spPr>
      </p:pic>
      <p:pic>
        <p:nvPicPr>
          <p:cNvPr id="14" name="Image 13">
            <a:extLst>
              <a:ext uri="{FF2B5EF4-FFF2-40B4-BE49-F238E27FC236}">
                <a16:creationId xmlns:a16="http://schemas.microsoft.com/office/drawing/2014/main" id="{44AA6E58-71B5-EBF7-52F6-3198E7C5B8BC}"/>
              </a:ext>
            </a:extLst>
          </p:cNvPr>
          <p:cNvPicPr>
            <a:picLocks noChangeAspect="1"/>
          </p:cNvPicPr>
          <p:nvPr/>
        </p:nvPicPr>
        <p:blipFill rotWithShape="1">
          <a:blip r:embed="rId4"/>
          <a:srcRect l="83333"/>
          <a:stretch/>
        </p:blipFill>
        <p:spPr>
          <a:xfrm>
            <a:off x="12530697" y="6526814"/>
            <a:ext cx="1727200" cy="2381250"/>
          </a:xfrm>
          <a:prstGeom prst="rect">
            <a:avLst/>
          </a:prstGeom>
        </p:spPr>
      </p:pic>
      <p:sp>
        <p:nvSpPr>
          <p:cNvPr id="13" name="ZoneTexte 12">
            <a:extLst>
              <a:ext uri="{FF2B5EF4-FFF2-40B4-BE49-F238E27FC236}">
                <a16:creationId xmlns:a16="http://schemas.microsoft.com/office/drawing/2014/main" id="{8FA36166-9B18-6453-34F4-387C4EAF6797}"/>
              </a:ext>
            </a:extLst>
          </p:cNvPr>
          <p:cNvSpPr txBox="1"/>
          <p:nvPr/>
        </p:nvSpPr>
        <p:spPr>
          <a:xfrm>
            <a:off x="16521193" y="527368"/>
            <a:ext cx="733104" cy="712495"/>
          </a:xfrm>
          <a:prstGeom prst="rect">
            <a:avLst/>
          </a:prstGeom>
          <a:noFill/>
        </p:spPr>
        <p:txBody>
          <a:bodyPr wrap="square" rtlCol="0">
            <a:spAutoFit/>
          </a:bodyPr>
          <a:lstStyle/>
          <a:p>
            <a:r>
              <a:rPr lang="fr-FR" sz="4000"/>
              <a:t>51</a:t>
            </a:r>
          </a:p>
        </p:txBody>
      </p:sp>
    </p:spTree>
    <p:extLst>
      <p:ext uri="{BB962C8B-B14F-4D97-AF65-F5344CB8AC3E}">
        <p14:creationId xmlns:p14="http://schemas.microsoft.com/office/powerpoint/2010/main" val="1543024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6507818"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Diagnostic Ressource et recherche de projets prenants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359820"/>
            <a:ext cx="16271842" cy="1165063"/>
          </a:xfrm>
          <a:prstGeom prst="rect">
            <a:avLst/>
          </a:prstGeom>
        </p:spPr>
        <p:txBody>
          <a:bodyPr wrap="square" lIns="0" tIns="0" rIns="0" bIns="0" rtlCol="0" anchor="t">
            <a:spAutoFit/>
          </a:bodyPr>
          <a:lstStyle/>
          <a:p>
            <a:pPr>
              <a:lnSpc>
                <a:spcPts val="10199"/>
              </a:lnSpc>
              <a:spcBef>
                <a:spcPct val="0"/>
              </a:spcBef>
            </a:pPr>
            <a:r>
              <a:rPr lang="en-US" sz="6000" spc="-84" err="1">
                <a:solidFill>
                  <a:srgbClr val="00595F"/>
                </a:solidFill>
                <a:latin typeface="Raleway Bold"/>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73279" y="2697329"/>
            <a:ext cx="4867577" cy="3869726"/>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Quantifier les produits ferroviaires à  déposer et caractériser leur qualité et leur durée de vie résiduelle (classement technique) pour définir leur 2</a:t>
            </a:r>
            <a:r>
              <a:rPr lang="fr-FR" sz="2000" b="1" baseline="30000">
                <a:solidFill>
                  <a:schemeClr val="tx2"/>
                </a:solidFill>
              </a:rPr>
              <a:t>ème</a:t>
            </a:r>
            <a:r>
              <a:rPr lang="fr-FR" sz="2000" b="1">
                <a:solidFill>
                  <a:schemeClr val="tx2"/>
                </a:solidFill>
              </a:rPr>
              <a:t> vie : réemploi, recyclage, valorisation.</a:t>
            </a:r>
          </a:p>
          <a:p>
            <a:endParaRPr lang="fr-FR" sz="2000" b="1">
              <a:solidFill>
                <a:schemeClr val="tx2"/>
              </a:solidFill>
            </a:endParaRPr>
          </a:p>
          <a:p>
            <a:r>
              <a:rPr lang="fr-FR" sz="2000" b="1">
                <a:solidFill>
                  <a:schemeClr val="tx2"/>
                </a:solidFill>
              </a:rPr>
              <a:t>Pour les produits conformes à un réemploi ferroviaires proposition de cette ressource à des projets prenants proches recherchant des opportunités de réduire leur coût de projet (LDFT, VS…).</a:t>
            </a:r>
          </a:p>
          <a:p>
            <a:endParaRPr lang="fr-FR" sz="2000" b="1">
              <a:solidFill>
                <a:schemeClr val="tx2"/>
              </a:solidFill>
            </a:endParaRPr>
          </a:p>
        </p:txBody>
      </p:sp>
      <p:sp>
        <p:nvSpPr>
          <p:cNvPr id="20" name="Rectangle 19">
            <a:extLst>
              <a:ext uri="{FF2B5EF4-FFF2-40B4-BE49-F238E27FC236}">
                <a16:creationId xmlns:a16="http://schemas.microsoft.com/office/drawing/2014/main" id="{AC1AEAD1-B234-0EDF-F378-AC88FAF8541B}"/>
              </a:ext>
            </a:extLst>
          </p:cNvPr>
          <p:cNvSpPr/>
          <p:nvPr/>
        </p:nvSpPr>
        <p:spPr>
          <a:xfrm>
            <a:off x="527246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73279" y="6766618"/>
            <a:ext cx="4867577" cy="2820739"/>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pPr marL="342900" indent="-342900">
              <a:buFont typeface="Arial" panose="020B0604020202020204" pitchFamily="34" charset="0"/>
              <a:buChar char="•"/>
            </a:pPr>
            <a:r>
              <a:rPr lang="fr-FR" sz="2000" b="1">
                <a:solidFill>
                  <a:srgbClr val="192987"/>
                </a:solidFill>
              </a:rPr>
              <a:t>Allongement de la durée de vie des composants </a:t>
            </a:r>
            <a:r>
              <a:rPr lang="fr-FR" sz="2000" b="1">
                <a:solidFill>
                  <a:srgbClr val="192987"/>
                </a:solidFill>
                <a:sym typeface="Wingdings" panose="05000000000000000000" pitchFamily="2" charset="2"/>
              </a:rPr>
              <a:t> baisse des ressources prélevées et des produits détruits/valorisés</a:t>
            </a:r>
            <a:endParaRPr lang="fr-FR" sz="2000" b="1">
              <a:solidFill>
                <a:srgbClr val="192987"/>
              </a:solidFill>
            </a:endParaRPr>
          </a:p>
          <a:p>
            <a:pPr marL="342900" indent="-342900">
              <a:buFont typeface="Arial" panose="020B0604020202020204" pitchFamily="34" charset="0"/>
              <a:buChar char="•"/>
            </a:pPr>
            <a:r>
              <a:rPr lang="fr-FR" sz="2000" b="1">
                <a:solidFill>
                  <a:srgbClr val="192987"/>
                </a:solidFill>
              </a:rPr>
              <a:t>Réduction des coûts de projets qui réemploient</a:t>
            </a:r>
          </a:p>
          <a:p>
            <a:pPr marL="342900" indent="-342900">
              <a:buFont typeface="Arial" panose="020B0604020202020204" pitchFamily="34" charset="0"/>
              <a:buChar char="•"/>
            </a:pPr>
            <a:r>
              <a:rPr lang="fr-FR" sz="2000" b="1">
                <a:solidFill>
                  <a:srgbClr val="192987"/>
                </a:solidFill>
              </a:rPr>
              <a:t>Réduction des émissions de CO</a:t>
            </a:r>
            <a:r>
              <a:rPr lang="fr-FR" sz="2000" b="1" baseline="-25000">
                <a:solidFill>
                  <a:srgbClr val="192987"/>
                </a:solidFill>
              </a:rPr>
              <a:t>2</a:t>
            </a:r>
            <a:r>
              <a:rPr lang="fr-FR" sz="2000" b="1">
                <a:solidFill>
                  <a:srgbClr val="192987"/>
                </a:solidFill>
              </a:rPr>
              <a:t> : fabrication, transport, fin de vie. </a:t>
            </a:r>
          </a:p>
        </p:txBody>
      </p:sp>
      <p:sp>
        <p:nvSpPr>
          <p:cNvPr id="4" name="Rectangle 3">
            <a:extLst>
              <a:ext uri="{FF2B5EF4-FFF2-40B4-BE49-F238E27FC236}">
                <a16:creationId xmlns:a16="http://schemas.microsoft.com/office/drawing/2014/main" id="{202713B9-AF6A-02A0-16BA-3B3020A96B96}"/>
              </a:ext>
            </a:extLst>
          </p:cNvPr>
          <p:cNvSpPr/>
          <p:nvPr/>
        </p:nvSpPr>
        <p:spPr>
          <a:xfrm>
            <a:off x="273280" y="2069383"/>
            <a:ext cx="4867577" cy="56693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Métiers concernés </a:t>
            </a:r>
            <a:r>
              <a:rPr lang="fr-FR" sz="2000" b="1">
                <a:solidFill>
                  <a:schemeClr val="tx2"/>
                </a:solidFill>
              </a:rPr>
              <a:t>: Voie et abords</a:t>
            </a:r>
          </a:p>
        </p:txBody>
      </p:sp>
      <p:sp>
        <p:nvSpPr>
          <p:cNvPr id="3" name="ZoneTexte 2">
            <a:extLst>
              <a:ext uri="{FF2B5EF4-FFF2-40B4-BE49-F238E27FC236}">
                <a16:creationId xmlns:a16="http://schemas.microsoft.com/office/drawing/2014/main" id="{19875A16-31D2-3547-4C0A-320F044B66DB}"/>
              </a:ext>
            </a:extLst>
          </p:cNvPr>
          <p:cNvSpPr txBox="1"/>
          <p:nvPr/>
        </p:nvSpPr>
        <p:spPr>
          <a:xfrm>
            <a:off x="16521193" y="527368"/>
            <a:ext cx="733104" cy="712495"/>
          </a:xfrm>
          <a:prstGeom prst="rect">
            <a:avLst/>
          </a:prstGeom>
          <a:noFill/>
        </p:spPr>
        <p:txBody>
          <a:bodyPr wrap="square" rtlCol="0">
            <a:spAutoFit/>
          </a:bodyPr>
          <a:lstStyle/>
          <a:p>
            <a:r>
              <a:rPr lang="fr-FR" sz="4000"/>
              <a:t>52</a:t>
            </a:r>
          </a:p>
        </p:txBody>
      </p:sp>
      <p:pic>
        <p:nvPicPr>
          <p:cNvPr id="13" name="Image 12">
            <a:extLst>
              <a:ext uri="{FF2B5EF4-FFF2-40B4-BE49-F238E27FC236}">
                <a16:creationId xmlns:a16="http://schemas.microsoft.com/office/drawing/2014/main" id="{A07F333D-FB1B-0437-F5C4-C3B1F40F6249}"/>
              </a:ext>
            </a:extLst>
          </p:cNvPr>
          <p:cNvPicPr>
            <a:picLocks noChangeAspect="1"/>
          </p:cNvPicPr>
          <p:nvPr/>
        </p:nvPicPr>
        <p:blipFill>
          <a:blip r:embed="rId3"/>
          <a:stretch>
            <a:fillRect/>
          </a:stretch>
        </p:blipFill>
        <p:spPr>
          <a:xfrm>
            <a:off x="14538525" y="4031673"/>
            <a:ext cx="3371744" cy="5071783"/>
          </a:xfrm>
          <a:prstGeom prst="rect">
            <a:avLst/>
          </a:prstGeom>
        </p:spPr>
      </p:pic>
      <p:pic>
        <p:nvPicPr>
          <p:cNvPr id="15" name="Image 14">
            <a:extLst>
              <a:ext uri="{FF2B5EF4-FFF2-40B4-BE49-F238E27FC236}">
                <a16:creationId xmlns:a16="http://schemas.microsoft.com/office/drawing/2014/main" id="{1370D264-0746-5D9D-F820-B4338E9899A6}"/>
              </a:ext>
            </a:extLst>
          </p:cNvPr>
          <p:cNvPicPr>
            <a:picLocks noChangeAspect="1"/>
          </p:cNvPicPr>
          <p:nvPr/>
        </p:nvPicPr>
        <p:blipFill>
          <a:blip r:embed="rId4"/>
          <a:stretch>
            <a:fillRect/>
          </a:stretch>
        </p:blipFill>
        <p:spPr>
          <a:xfrm>
            <a:off x="5327404" y="2573862"/>
            <a:ext cx="9146983" cy="4800123"/>
          </a:xfrm>
          <a:prstGeom prst="rect">
            <a:avLst/>
          </a:prstGeom>
        </p:spPr>
      </p:pic>
    </p:spTree>
    <p:extLst>
      <p:ext uri="{BB962C8B-B14F-4D97-AF65-F5344CB8AC3E}">
        <p14:creationId xmlns:p14="http://schemas.microsoft.com/office/powerpoint/2010/main" val="3563740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Voie sur dalle Slab Track</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Acoustique</a:t>
            </a:r>
            <a:r>
              <a:rPr lang="en-US" sz="6000" b="1" spc="-84">
                <a:solidFill>
                  <a:srgbClr val="00595F"/>
                </a:solidFill>
                <a:latin typeface="Raleway"/>
              </a:rPr>
              <a:t> et Vibrations</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Remplacement du ballast par des dalles en béton.</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411190"/>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000" b="1">
              <a:solidFill>
                <a:schemeClr val="tx2"/>
              </a:solidFill>
            </a:endParaRPr>
          </a:p>
          <a:p>
            <a:r>
              <a:rPr lang="fr-FR" sz="2000" b="1" u="sng">
                <a:solidFill>
                  <a:srgbClr val="192987"/>
                </a:solidFill>
              </a:rPr>
              <a:t>Effets de la solution et gain(s) associé(s):</a:t>
            </a:r>
          </a:p>
          <a:p>
            <a:pPr marL="274638" indent="-274638">
              <a:buFont typeface="Arial" panose="020B0604020202020204" pitchFamily="34" charset="0"/>
              <a:buChar char="•"/>
            </a:pPr>
            <a:r>
              <a:rPr lang="fr-FR" sz="2000" b="1">
                <a:solidFill>
                  <a:srgbClr val="192987"/>
                </a:solidFill>
              </a:rPr>
              <a:t>Réduction de l'empreinte carbone, </a:t>
            </a:r>
          </a:p>
          <a:p>
            <a:pPr marL="274638" indent="-274638">
              <a:buFont typeface="Arial" panose="020B0604020202020204" pitchFamily="34" charset="0"/>
              <a:buChar char="•"/>
            </a:pPr>
            <a:r>
              <a:rPr lang="fr-FR" sz="2000" b="1">
                <a:solidFill>
                  <a:srgbClr val="192987"/>
                </a:solidFill>
              </a:rPr>
              <a:t>Réduction des consommations de ressources minérales</a:t>
            </a:r>
          </a:p>
          <a:p>
            <a:pPr marL="274638" indent="-274638">
              <a:buFont typeface="Arial" panose="020B0604020202020204" pitchFamily="34" charset="0"/>
              <a:buChar char="•"/>
            </a:pPr>
            <a:r>
              <a:rPr lang="fr-FR" sz="2000" b="1">
                <a:solidFill>
                  <a:srgbClr val="192987"/>
                </a:solidFill>
              </a:rPr>
              <a:t>Réduction de la production de déchets</a:t>
            </a:r>
          </a:p>
          <a:p>
            <a:pPr marL="274638" indent="-274638">
              <a:buFont typeface="Arial" panose="020B0604020202020204" pitchFamily="34" charset="0"/>
              <a:buChar char="•"/>
            </a:pPr>
            <a:r>
              <a:rPr lang="fr-FR" sz="2000" b="1">
                <a:solidFill>
                  <a:srgbClr val="192987"/>
                </a:solidFill>
              </a:rPr>
              <a:t>Transparence hydraulique</a:t>
            </a:r>
          </a:p>
          <a:p>
            <a:pPr marL="274638" indent="-274638">
              <a:buFont typeface="Arial" panose="020B0604020202020204" pitchFamily="34" charset="0"/>
              <a:buChar char="•"/>
            </a:pPr>
            <a:r>
              <a:rPr lang="fr-FR" sz="2000" b="1">
                <a:solidFill>
                  <a:srgbClr val="192987"/>
                </a:solidFill>
              </a:rPr>
              <a:t>Emprise au sol inférieure</a:t>
            </a:r>
          </a:p>
          <a:p>
            <a:pPr marL="274638" indent="-274638">
              <a:buFont typeface="Arial" panose="020B0604020202020204" pitchFamily="34" charset="0"/>
              <a:buChar char="•"/>
            </a:pPr>
            <a:endParaRPr lang="fr-FR" sz="2000" b="1">
              <a:solidFill>
                <a:srgbClr val="192987"/>
              </a:solidFill>
            </a:endParaRP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Metiers concernés :</a:t>
            </a:r>
            <a:r>
              <a:rPr lang="fr-FR" sz="2400" b="1">
                <a:solidFill>
                  <a:schemeClr val="tx2"/>
                </a:solidFill>
              </a:rPr>
              <a:t> Plateforme</a:t>
            </a:r>
          </a:p>
        </p:txBody>
      </p:sp>
      <p:pic>
        <p:nvPicPr>
          <p:cNvPr id="3" name="Image 2">
            <a:extLst>
              <a:ext uri="{FF2B5EF4-FFF2-40B4-BE49-F238E27FC236}">
                <a16:creationId xmlns:a16="http://schemas.microsoft.com/office/drawing/2014/main" id="{4EC1054D-FECD-7F54-2290-A770BE49E08E}"/>
              </a:ext>
            </a:extLst>
          </p:cNvPr>
          <p:cNvPicPr>
            <a:picLocks noChangeAspect="1"/>
          </p:cNvPicPr>
          <p:nvPr/>
        </p:nvPicPr>
        <p:blipFill>
          <a:blip r:embed="rId2"/>
          <a:stretch>
            <a:fillRect/>
          </a:stretch>
        </p:blipFill>
        <p:spPr>
          <a:xfrm>
            <a:off x="7450577" y="3180663"/>
            <a:ext cx="8373623" cy="5464257"/>
          </a:xfrm>
          <a:prstGeom prst="rect">
            <a:avLst/>
          </a:prstGeom>
        </p:spPr>
      </p:pic>
      <p:sp>
        <p:nvSpPr>
          <p:cNvPr id="2" name="ZoneTexte 1">
            <a:extLst>
              <a:ext uri="{FF2B5EF4-FFF2-40B4-BE49-F238E27FC236}">
                <a16:creationId xmlns:a16="http://schemas.microsoft.com/office/drawing/2014/main" id="{4B2980D8-49CD-FADF-0B3E-980A08788EE6}"/>
              </a:ext>
            </a:extLst>
          </p:cNvPr>
          <p:cNvSpPr txBox="1"/>
          <p:nvPr/>
        </p:nvSpPr>
        <p:spPr>
          <a:xfrm>
            <a:off x="16645180" y="503526"/>
            <a:ext cx="480447" cy="707886"/>
          </a:xfrm>
          <a:prstGeom prst="rect">
            <a:avLst/>
          </a:prstGeom>
          <a:noFill/>
        </p:spPr>
        <p:txBody>
          <a:bodyPr wrap="square" rtlCol="0">
            <a:spAutoFit/>
          </a:bodyPr>
          <a:lstStyle/>
          <a:p>
            <a:r>
              <a:rPr lang="fr-FR" sz="4000"/>
              <a:t>1</a:t>
            </a:r>
          </a:p>
        </p:txBody>
      </p:sp>
    </p:spTree>
    <p:extLst>
      <p:ext uri="{BB962C8B-B14F-4D97-AF65-F5344CB8AC3E}">
        <p14:creationId xmlns:p14="http://schemas.microsoft.com/office/powerpoint/2010/main" val="19973238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6507818"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Réemploi ou recyclage de matériaux de voie : rails, appareils de voies, traverses et ballast</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359820"/>
            <a:ext cx="16271842" cy="1165063"/>
          </a:xfrm>
          <a:prstGeom prst="rect">
            <a:avLst/>
          </a:prstGeom>
        </p:spPr>
        <p:txBody>
          <a:bodyPr wrap="square" lIns="0" tIns="0" rIns="0" bIns="0" rtlCol="0" anchor="t">
            <a:spAutoFit/>
          </a:bodyPr>
          <a:lstStyle/>
          <a:p>
            <a:pPr>
              <a:lnSpc>
                <a:spcPts val="10199"/>
              </a:lnSpc>
              <a:spcBef>
                <a:spcPct val="0"/>
              </a:spcBef>
            </a:pPr>
            <a:r>
              <a:rPr lang="en-US" sz="6000" spc="-84" err="1">
                <a:solidFill>
                  <a:srgbClr val="00595F"/>
                </a:solidFill>
                <a:latin typeface="Raleway Bold"/>
              </a:rPr>
              <a:t>Matériaux</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73279" y="2697328"/>
            <a:ext cx="4867577" cy="4534745"/>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Les composants actuellement en voie peuvent être réutilisés pour la même fonctionnalité en création de voie principale ou voie de service : pour cela, il est nécessaire de caractériser la durée de vie résiduelle potentielle des composants vis-à-vis de la nouvelle utilisation.</a:t>
            </a:r>
          </a:p>
          <a:p>
            <a:r>
              <a:rPr lang="fr-FR" sz="2000" b="1">
                <a:solidFill>
                  <a:schemeClr val="tx2"/>
                </a:solidFill>
              </a:rPr>
              <a:t>En cas de durée de vie résiduelle trop faible, les composants seront plutôt réorientés vers le recyclage des matières premières qu'ils constituent (rail/appareil de voie : fer, traverse : bois ou béton, ballast : granulat)</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73279" y="7293079"/>
            <a:ext cx="4867577" cy="275225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endParaRPr lang="fr-FR" sz="2000" b="1" u="sng">
              <a:solidFill>
                <a:srgbClr val="192987"/>
              </a:solidFill>
            </a:endParaRPr>
          </a:p>
          <a:p>
            <a:pPr marL="342900" indent="-342900">
              <a:buFont typeface="Arial" panose="020B0604020202020204" pitchFamily="34" charset="0"/>
              <a:buChar char="•"/>
            </a:pPr>
            <a:r>
              <a:rPr lang="fr-FR" sz="2000" b="1">
                <a:solidFill>
                  <a:srgbClr val="192987"/>
                </a:solidFill>
              </a:rPr>
              <a:t>Réduction de la fourniture nécessaire pour la réalisation des voies nouvelles</a:t>
            </a:r>
          </a:p>
          <a:p>
            <a:pPr marL="342900" indent="-342900">
              <a:buFont typeface="Arial" panose="020B0604020202020204" pitchFamily="34" charset="0"/>
              <a:buChar char="•"/>
            </a:pPr>
            <a:r>
              <a:rPr lang="fr-FR" sz="2000" b="1">
                <a:solidFill>
                  <a:srgbClr val="192987"/>
                </a:solidFill>
              </a:rPr>
              <a:t>Diminution du besoin de transport</a:t>
            </a:r>
          </a:p>
          <a:p>
            <a:pPr marL="342900" indent="-342900">
              <a:buFont typeface="Arial" panose="020B0604020202020204" pitchFamily="34" charset="0"/>
              <a:buChar char="•"/>
            </a:pPr>
            <a:r>
              <a:rPr lang="fr-FR" sz="2000" b="1">
                <a:solidFill>
                  <a:srgbClr val="192987"/>
                </a:solidFill>
              </a:rPr>
              <a:t>Réduction des déchet - recyclage ou réutilisation.</a:t>
            </a:r>
          </a:p>
          <a:p>
            <a:pPr marL="342900" indent="-342900">
              <a:buFont typeface="Arial" panose="020B0604020202020204" pitchFamily="34" charset="0"/>
              <a:buChar char="•"/>
            </a:pPr>
            <a:r>
              <a:rPr lang="fr-FR" sz="2000" b="1">
                <a:solidFill>
                  <a:srgbClr val="192987"/>
                </a:solidFill>
              </a:rPr>
              <a:t>Réduction des coûts de matières neuves</a:t>
            </a:r>
          </a:p>
        </p:txBody>
      </p:sp>
      <p:sp>
        <p:nvSpPr>
          <p:cNvPr id="4" name="Rectangle 3">
            <a:extLst>
              <a:ext uri="{FF2B5EF4-FFF2-40B4-BE49-F238E27FC236}">
                <a16:creationId xmlns:a16="http://schemas.microsoft.com/office/drawing/2014/main" id="{202713B9-AF6A-02A0-16BA-3B3020A96B96}"/>
              </a:ext>
            </a:extLst>
          </p:cNvPr>
          <p:cNvSpPr/>
          <p:nvPr/>
        </p:nvSpPr>
        <p:spPr>
          <a:xfrm>
            <a:off x="273280" y="2069383"/>
            <a:ext cx="4867577" cy="56693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Métiers concernés </a:t>
            </a:r>
            <a:r>
              <a:rPr lang="fr-FR" sz="2000" b="1">
                <a:solidFill>
                  <a:schemeClr val="tx2"/>
                </a:solidFill>
              </a:rPr>
              <a:t>: Voie et abords</a:t>
            </a:r>
          </a:p>
        </p:txBody>
      </p:sp>
      <p:pic>
        <p:nvPicPr>
          <p:cNvPr id="2" name="Image 1">
            <a:extLst>
              <a:ext uri="{FF2B5EF4-FFF2-40B4-BE49-F238E27FC236}">
                <a16:creationId xmlns:a16="http://schemas.microsoft.com/office/drawing/2014/main" id="{B3E99F36-7416-46F8-A16F-5FFEE4A44D3D}"/>
              </a:ext>
            </a:extLst>
          </p:cNvPr>
          <p:cNvPicPr>
            <a:picLocks noChangeAspect="1"/>
          </p:cNvPicPr>
          <p:nvPr/>
        </p:nvPicPr>
        <p:blipFill>
          <a:blip r:embed="rId3"/>
          <a:stretch>
            <a:fillRect/>
          </a:stretch>
        </p:blipFill>
        <p:spPr>
          <a:xfrm>
            <a:off x="13007965" y="2352852"/>
            <a:ext cx="5061696" cy="3453202"/>
          </a:xfrm>
          <a:prstGeom prst="rect">
            <a:avLst/>
          </a:prstGeom>
        </p:spPr>
      </p:pic>
      <p:pic>
        <p:nvPicPr>
          <p:cNvPr id="5" name="Image 4">
            <a:extLst>
              <a:ext uri="{FF2B5EF4-FFF2-40B4-BE49-F238E27FC236}">
                <a16:creationId xmlns:a16="http://schemas.microsoft.com/office/drawing/2014/main" id="{4596D6D7-9ACD-341E-3A65-D13575776486}"/>
              </a:ext>
            </a:extLst>
          </p:cNvPr>
          <p:cNvPicPr>
            <a:picLocks noChangeAspect="1"/>
          </p:cNvPicPr>
          <p:nvPr/>
        </p:nvPicPr>
        <p:blipFill>
          <a:blip r:embed="rId4"/>
          <a:stretch>
            <a:fillRect/>
          </a:stretch>
        </p:blipFill>
        <p:spPr>
          <a:xfrm>
            <a:off x="5601163" y="7068372"/>
            <a:ext cx="5554683" cy="2422787"/>
          </a:xfrm>
          <a:prstGeom prst="rect">
            <a:avLst/>
          </a:prstGeom>
        </p:spPr>
      </p:pic>
      <p:pic>
        <p:nvPicPr>
          <p:cNvPr id="6" name="Image 5">
            <a:extLst>
              <a:ext uri="{FF2B5EF4-FFF2-40B4-BE49-F238E27FC236}">
                <a16:creationId xmlns:a16="http://schemas.microsoft.com/office/drawing/2014/main" id="{1CC8E84C-4949-00D8-3B46-CEA30964AF43}"/>
              </a:ext>
            </a:extLst>
          </p:cNvPr>
          <p:cNvPicPr>
            <a:picLocks noChangeAspect="1"/>
          </p:cNvPicPr>
          <p:nvPr/>
        </p:nvPicPr>
        <p:blipFill>
          <a:blip r:embed="rId5"/>
          <a:stretch>
            <a:fillRect/>
          </a:stretch>
        </p:blipFill>
        <p:spPr>
          <a:xfrm>
            <a:off x="12206230" y="6037957"/>
            <a:ext cx="5525124" cy="3453202"/>
          </a:xfrm>
          <a:prstGeom prst="rect">
            <a:avLst/>
          </a:prstGeom>
        </p:spPr>
      </p:pic>
      <p:pic>
        <p:nvPicPr>
          <p:cNvPr id="7" name="Image 6">
            <a:extLst>
              <a:ext uri="{FF2B5EF4-FFF2-40B4-BE49-F238E27FC236}">
                <a16:creationId xmlns:a16="http://schemas.microsoft.com/office/drawing/2014/main" id="{A89AA302-9BD7-D295-E97B-4A3348C69AC2}"/>
              </a:ext>
            </a:extLst>
          </p:cNvPr>
          <p:cNvPicPr>
            <a:picLocks noChangeAspect="1"/>
          </p:cNvPicPr>
          <p:nvPr/>
        </p:nvPicPr>
        <p:blipFill>
          <a:blip r:embed="rId6"/>
          <a:stretch>
            <a:fillRect/>
          </a:stretch>
        </p:blipFill>
        <p:spPr>
          <a:xfrm>
            <a:off x="5465154" y="2534771"/>
            <a:ext cx="6960661" cy="3897970"/>
          </a:xfrm>
          <a:prstGeom prst="rect">
            <a:avLst/>
          </a:prstGeom>
        </p:spPr>
      </p:pic>
      <p:sp>
        <p:nvSpPr>
          <p:cNvPr id="3" name="ZoneTexte 2">
            <a:extLst>
              <a:ext uri="{FF2B5EF4-FFF2-40B4-BE49-F238E27FC236}">
                <a16:creationId xmlns:a16="http://schemas.microsoft.com/office/drawing/2014/main" id="{19875A16-31D2-3547-4C0A-320F044B66DB}"/>
              </a:ext>
            </a:extLst>
          </p:cNvPr>
          <p:cNvSpPr txBox="1"/>
          <p:nvPr/>
        </p:nvSpPr>
        <p:spPr>
          <a:xfrm>
            <a:off x="16521193" y="527368"/>
            <a:ext cx="733104" cy="712495"/>
          </a:xfrm>
          <a:prstGeom prst="rect">
            <a:avLst/>
          </a:prstGeom>
          <a:noFill/>
        </p:spPr>
        <p:txBody>
          <a:bodyPr wrap="square" rtlCol="0">
            <a:spAutoFit/>
          </a:bodyPr>
          <a:lstStyle/>
          <a:p>
            <a:r>
              <a:rPr lang="fr-FR" sz="4000"/>
              <a:t>52</a:t>
            </a:r>
          </a:p>
        </p:txBody>
      </p:sp>
    </p:spTree>
    <p:extLst>
      <p:ext uri="{BB962C8B-B14F-4D97-AF65-F5344CB8AC3E}">
        <p14:creationId xmlns:p14="http://schemas.microsoft.com/office/powerpoint/2010/main" val="33450839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Favoriser la biodiversité dans les opérations de travaux</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0" y="471330"/>
            <a:ext cx="15397805"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Recréer</a:t>
            </a:r>
            <a:r>
              <a:rPr lang="en-US" sz="6000" b="1" spc="-84">
                <a:solidFill>
                  <a:srgbClr val="00595F"/>
                </a:solidFill>
                <a:latin typeface="Raleway"/>
              </a:rPr>
              <a:t> des </a:t>
            </a:r>
            <a:r>
              <a:rPr lang="en-US" sz="6000" b="1" spc="-84" err="1">
                <a:solidFill>
                  <a:srgbClr val="00595F"/>
                </a:solidFill>
                <a:latin typeface="Raleway"/>
              </a:rPr>
              <a:t>espaces</a:t>
            </a:r>
            <a:r>
              <a:rPr lang="en-US" sz="6000" b="1" spc="-84">
                <a:solidFill>
                  <a:srgbClr val="00595F"/>
                </a:solidFill>
                <a:latin typeface="Raleway"/>
              </a:rPr>
              <a:t> de </a:t>
            </a:r>
            <a:r>
              <a:rPr lang="en-US" sz="6000" b="1" spc="-84" err="1">
                <a:solidFill>
                  <a:srgbClr val="00595F"/>
                </a:solidFill>
                <a:latin typeface="Raleway"/>
              </a:rPr>
              <a:t>biodiversité</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Transformer les délaissés ou les anciennes bases travaux pour y créer de nouveaux espaces favorisant la biodiversité.</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pPr marL="274320" indent="-274320">
              <a:buFont typeface="Arial" panose="020B0604020202020204" pitchFamily="34" charset="0"/>
              <a:buChar char="•"/>
            </a:pPr>
            <a:r>
              <a:rPr lang="fr-FR" sz="2000" b="1">
                <a:solidFill>
                  <a:srgbClr val="192987"/>
                </a:solidFill>
              </a:rPr>
              <a:t>Favorise une reprise du développement de la biodiversité après travaux</a:t>
            </a:r>
          </a:p>
          <a:p>
            <a:pPr marL="274320" indent="-274320">
              <a:buFont typeface="Arial" panose="020B0604020202020204" pitchFamily="34" charset="0"/>
              <a:buChar char="•"/>
            </a:pPr>
            <a:r>
              <a:rPr lang="fr-FR" sz="2000" b="1">
                <a:solidFill>
                  <a:srgbClr val="192987"/>
                </a:solidFill>
              </a:rPr>
              <a:t>Réduction de l’empreinte Carbone</a:t>
            </a:r>
          </a:p>
          <a:p>
            <a:pPr marL="274320" indent="-274320">
              <a:buFont typeface="Arial" panose="020B0604020202020204" pitchFamily="34" charset="0"/>
              <a:buChar char="•"/>
            </a:pPr>
            <a:r>
              <a:rPr lang="fr-FR" sz="2000" b="1">
                <a:solidFill>
                  <a:srgbClr val="192987"/>
                </a:solidFill>
              </a:rPr>
              <a:t>Améliore l’aspects paysagers</a:t>
            </a:r>
          </a:p>
          <a:p>
            <a:pPr marL="274320" indent="-274320">
              <a:buFont typeface="Arial" panose="020B0604020202020204" pitchFamily="34" charset="0"/>
              <a:buChar char="•"/>
            </a:pPr>
            <a:endParaRPr lang="fr-FR" sz="2000" b="1">
              <a:solidFill>
                <a:srgbClr val="192987"/>
              </a:solidFill>
            </a:endParaRPr>
          </a:p>
          <a:p>
            <a:pPr marL="274320" indent="-274320">
              <a:buFont typeface="Arial" panose="020B0604020202020204" pitchFamily="34" charset="0"/>
              <a:buChar char="•"/>
            </a:pPr>
            <a:endParaRPr lang="fr-FR" sz="2000" b="1">
              <a:solidFill>
                <a:srgbClr val="192987"/>
              </a:solidFill>
              <a:ea typeface="Calibri"/>
              <a:cs typeface="Calibri"/>
            </a:endParaRP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Voies et abords</a:t>
            </a:r>
          </a:p>
        </p:txBody>
      </p:sp>
      <p:pic>
        <p:nvPicPr>
          <p:cNvPr id="3" name="Image 2" descr="Une image contenant plein air, ciel, arbre, sol&#10;&#10;Description générée automatiquement">
            <a:extLst>
              <a:ext uri="{FF2B5EF4-FFF2-40B4-BE49-F238E27FC236}">
                <a16:creationId xmlns:a16="http://schemas.microsoft.com/office/drawing/2014/main" id="{73A12B46-DD3E-0D3A-4FE4-3632935B06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9353" y="2491740"/>
            <a:ext cx="6629400" cy="4972050"/>
          </a:xfrm>
          <a:prstGeom prst="rect">
            <a:avLst/>
          </a:prstGeom>
        </p:spPr>
      </p:pic>
      <p:pic>
        <p:nvPicPr>
          <p:cNvPr id="6" name="Image 5" descr="Une image contenant plein air, ciel, herbe, eau&#10;&#10;Description générée automatiquement">
            <a:extLst>
              <a:ext uri="{FF2B5EF4-FFF2-40B4-BE49-F238E27FC236}">
                <a16:creationId xmlns:a16="http://schemas.microsoft.com/office/drawing/2014/main" id="{C0FCD8A9-00DE-61B0-200F-8D8F58F803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7120" y="4458970"/>
            <a:ext cx="6629400" cy="4972050"/>
          </a:xfrm>
          <a:prstGeom prst="rect">
            <a:avLst/>
          </a:prstGeom>
        </p:spPr>
      </p:pic>
      <p:sp>
        <p:nvSpPr>
          <p:cNvPr id="2" name="ZoneTexte 1">
            <a:extLst>
              <a:ext uri="{FF2B5EF4-FFF2-40B4-BE49-F238E27FC236}">
                <a16:creationId xmlns:a16="http://schemas.microsoft.com/office/drawing/2014/main" id="{F30D43C4-FA88-D6AB-81A1-ACABEFFD606A}"/>
              </a:ext>
            </a:extLst>
          </p:cNvPr>
          <p:cNvSpPr txBox="1"/>
          <p:nvPr/>
        </p:nvSpPr>
        <p:spPr>
          <a:xfrm>
            <a:off x="16521193" y="527368"/>
            <a:ext cx="733104" cy="712495"/>
          </a:xfrm>
          <a:prstGeom prst="rect">
            <a:avLst/>
          </a:prstGeom>
          <a:noFill/>
        </p:spPr>
        <p:txBody>
          <a:bodyPr wrap="square" rtlCol="0">
            <a:spAutoFit/>
          </a:bodyPr>
          <a:lstStyle/>
          <a:p>
            <a:r>
              <a:rPr lang="fr-FR" sz="4000"/>
              <a:t>53</a:t>
            </a:r>
          </a:p>
        </p:txBody>
      </p:sp>
    </p:spTree>
    <p:extLst>
      <p:ext uri="{BB962C8B-B14F-4D97-AF65-F5344CB8AC3E}">
        <p14:creationId xmlns:p14="http://schemas.microsoft.com/office/powerpoint/2010/main" val="30016477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Dissuader les dégradations par le végétal</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0" y="471330"/>
            <a:ext cx="15397805"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Végétalisation</a:t>
            </a:r>
            <a:r>
              <a:rPr lang="en-US" sz="6000" b="1" spc="-84">
                <a:solidFill>
                  <a:srgbClr val="00595F"/>
                </a:solidFill>
                <a:latin typeface="Raleway"/>
              </a:rPr>
              <a:t> de </a:t>
            </a:r>
            <a:r>
              <a:rPr lang="en-US" sz="6000" b="1" spc="-84" err="1">
                <a:solidFill>
                  <a:srgbClr val="00595F"/>
                </a:solidFill>
                <a:latin typeface="Raleway"/>
              </a:rPr>
              <a:t>murs</a:t>
            </a:r>
            <a:r>
              <a:rPr lang="en-US" sz="6000" b="1" spc="-84">
                <a:solidFill>
                  <a:srgbClr val="00595F"/>
                </a:solidFill>
                <a:latin typeface="Raleway"/>
              </a:rPr>
              <a:t> </a:t>
            </a:r>
            <a:r>
              <a:rPr lang="en-US" sz="6000" b="1" spc="-84" err="1">
                <a:solidFill>
                  <a:srgbClr val="00595F"/>
                </a:solidFill>
                <a:latin typeface="Raleway"/>
              </a:rPr>
              <a:t>sensibles</a:t>
            </a:r>
            <a:r>
              <a:rPr lang="en-US" sz="6000" b="1" spc="-84">
                <a:solidFill>
                  <a:srgbClr val="00595F"/>
                </a:solidFill>
                <a:latin typeface="Raleway"/>
              </a:rPr>
              <a:t> au tags</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Protéger les ouvrages des graffitis en milieu urbanisé par la réalisation de murs végétaux</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pPr marL="274320" indent="-274320">
              <a:buFont typeface="Arial" panose="020B0604020202020204" pitchFamily="34" charset="0"/>
              <a:buChar char="•"/>
            </a:pPr>
            <a:r>
              <a:rPr lang="fr-FR" sz="2000" b="1">
                <a:solidFill>
                  <a:srgbClr val="192987"/>
                </a:solidFill>
              </a:rPr>
              <a:t>Remplace l’utilisation de produits chimiques</a:t>
            </a:r>
          </a:p>
          <a:p>
            <a:pPr marL="274320" indent="-274320">
              <a:buFont typeface="Arial" panose="020B0604020202020204" pitchFamily="34" charset="0"/>
              <a:buChar char="•"/>
            </a:pPr>
            <a:r>
              <a:rPr lang="fr-FR" sz="2000" b="1">
                <a:solidFill>
                  <a:srgbClr val="192987"/>
                </a:solidFill>
                <a:ea typeface="Calibri"/>
                <a:cs typeface="Calibri"/>
              </a:rPr>
              <a:t>Gain économique substantiel en exploitation</a:t>
            </a:r>
          </a:p>
          <a:p>
            <a:pPr marL="274320" indent="-274320">
              <a:buFont typeface="Arial" panose="020B0604020202020204" pitchFamily="34" charset="0"/>
              <a:buChar char="•"/>
            </a:pPr>
            <a:r>
              <a:rPr lang="fr-FR" sz="2000" b="1">
                <a:solidFill>
                  <a:srgbClr val="192987"/>
                </a:solidFill>
              </a:rPr>
              <a:t>Insertion paysagère plus aisée</a:t>
            </a:r>
          </a:p>
          <a:p>
            <a:pPr marL="274320" indent="-274320">
              <a:buFont typeface="Arial" panose="020B0604020202020204" pitchFamily="34" charset="0"/>
              <a:buChar char="•"/>
            </a:pPr>
            <a:endParaRPr lang="fr-FR" sz="2000" b="1">
              <a:solidFill>
                <a:srgbClr val="192987"/>
              </a:solidFill>
            </a:endParaRPr>
          </a:p>
          <a:p>
            <a:pPr marL="274320" indent="-274320">
              <a:buFont typeface="Arial" panose="020B0604020202020204" pitchFamily="34" charset="0"/>
              <a:buChar char="•"/>
            </a:pPr>
            <a:endParaRPr lang="fr-FR" sz="2000" b="1">
              <a:solidFill>
                <a:srgbClr val="192987"/>
              </a:solidFill>
              <a:ea typeface="Calibri"/>
              <a:cs typeface="Calibri"/>
            </a:endParaRP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OA, OT</a:t>
            </a:r>
          </a:p>
        </p:txBody>
      </p:sp>
      <p:pic>
        <p:nvPicPr>
          <p:cNvPr id="3" name="Image 2" descr="Une image contenant plein air, arbre, arbuste, haie&#10;&#10;Description générée automatiquement">
            <a:extLst>
              <a:ext uri="{FF2B5EF4-FFF2-40B4-BE49-F238E27FC236}">
                <a16:creationId xmlns:a16="http://schemas.microsoft.com/office/drawing/2014/main" id="{65CD16A5-1C62-DBEF-61F7-7E5BBD5324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0364" y="4422140"/>
            <a:ext cx="7467600" cy="4978400"/>
          </a:xfrm>
          <a:prstGeom prst="rect">
            <a:avLst/>
          </a:prstGeom>
        </p:spPr>
      </p:pic>
      <p:pic>
        <p:nvPicPr>
          <p:cNvPr id="6" name="Image 5" descr="Une image contenant plein air, plante, bâtiment, arbre&#10;&#10;Description générée automatiquement">
            <a:extLst>
              <a:ext uri="{FF2B5EF4-FFF2-40B4-BE49-F238E27FC236}">
                <a16:creationId xmlns:a16="http://schemas.microsoft.com/office/drawing/2014/main" id="{49561A9F-D9CB-D13C-93CD-767946E76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757" y="2464572"/>
            <a:ext cx="7172325" cy="5086350"/>
          </a:xfrm>
          <a:prstGeom prst="rect">
            <a:avLst/>
          </a:prstGeom>
        </p:spPr>
      </p:pic>
      <p:sp>
        <p:nvSpPr>
          <p:cNvPr id="2" name="ZoneTexte 1">
            <a:extLst>
              <a:ext uri="{FF2B5EF4-FFF2-40B4-BE49-F238E27FC236}">
                <a16:creationId xmlns:a16="http://schemas.microsoft.com/office/drawing/2014/main" id="{16DA8EF0-20D4-7B4D-5995-4E9AF95DE10F}"/>
              </a:ext>
            </a:extLst>
          </p:cNvPr>
          <p:cNvSpPr txBox="1"/>
          <p:nvPr/>
        </p:nvSpPr>
        <p:spPr>
          <a:xfrm>
            <a:off x="16521193" y="527368"/>
            <a:ext cx="733104" cy="712495"/>
          </a:xfrm>
          <a:prstGeom prst="rect">
            <a:avLst/>
          </a:prstGeom>
          <a:noFill/>
        </p:spPr>
        <p:txBody>
          <a:bodyPr wrap="square" rtlCol="0">
            <a:spAutoFit/>
          </a:bodyPr>
          <a:lstStyle/>
          <a:p>
            <a:r>
              <a:rPr lang="fr-FR" sz="4000"/>
              <a:t>54</a:t>
            </a:r>
          </a:p>
        </p:txBody>
      </p:sp>
    </p:spTree>
    <p:extLst>
      <p:ext uri="{BB962C8B-B14F-4D97-AF65-F5344CB8AC3E}">
        <p14:creationId xmlns:p14="http://schemas.microsoft.com/office/powerpoint/2010/main" val="3529003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DCB2B-EC4D-6970-AC3A-18B51989C12E}"/>
            </a:ext>
          </a:extLst>
        </p:cNvPr>
        <p:cNvGrpSpPr/>
        <p:nvPr/>
      </p:nvGrpSpPr>
      <p:grpSpPr>
        <a:xfrm>
          <a:off x="0" y="0"/>
          <a:ext cx="0" cy="0"/>
          <a:chOff x="0" y="0"/>
          <a:chExt cx="0" cy="0"/>
        </a:xfrm>
      </p:grpSpPr>
      <p:grpSp>
        <p:nvGrpSpPr>
          <p:cNvPr id="9" name="Group 14">
            <a:extLst>
              <a:ext uri="{FF2B5EF4-FFF2-40B4-BE49-F238E27FC236}">
                <a16:creationId xmlns:a16="http://schemas.microsoft.com/office/drawing/2014/main" id="{087B3440-80E6-0FAE-6AA3-F07FC97CC7E4}"/>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71449861-8747-B2E3-114F-33DD0E29AC1A}"/>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39E8A555-D2E1-290C-8B30-C395C99A0A22}"/>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1341E300-D673-DB8E-6439-0F833644258F}"/>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Siphons de transparence hydraulique</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13FB6BC1-B384-07D7-303F-BECED064FBB4}"/>
              </a:ext>
            </a:extLst>
          </p:cNvPr>
          <p:cNvSpPr txBox="1"/>
          <p:nvPr/>
        </p:nvSpPr>
        <p:spPr>
          <a:xfrm>
            <a:off x="662370" y="471330"/>
            <a:ext cx="15397805" cy="1165063"/>
          </a:xfrm>
          <a:prstGeom prst="rect">
            <a:avLst/>
          </a:prstGeom>
        </p:spPr>
        <p:txBody>
          <a:bodyPr wrap="square" lIns="0" tIns="0" rIns="0" bIns="0" rtlCol="0" anchor="t">
            <a:spAutoFit/>
          </a:bodyPr>
          <a:lstStyle/>
          <a:p>
            <a:pPr>
              <a:lnSpc>
                <a:spcPts val="10199"/>
              </a:lnSpc>
              <a:spcBef>
                <a:spcPct val="0"/>
              </a:spcBef>
            </a:pPr>
            <a:r>
              <a:rPr lang="en-US" sz="6000" b="1" spc="-84">
                <a:solidFill>
                  <a:srgbClr val="00595F"/>
                </a:solidFill>
                <a:latin typeface="Raleway"/>
              </a:rPr>
              <a:t>EAU</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014FC5A6-D10D-18B5-2833-AB4280B0E709}"/>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Installer des ouvrages permettant de maintenir la circulation de la nappe de part et d’autre d’un ouvrage partiellement immergé</a:t>
            </a:r>
          </a:p>
        </p:txBody>
      </p:sp>
      <p:sp>
        <p:nvSpPr>
          <p:cNvPr id="20" name="Rectangle 19">
            <a:extLst>
              <a:ext uri="{FF2B5EF4-FFF2-40B4-BE49-F238E27FC236}">
                <a16:creationId xmlns:a16="http://schemas.microsoft.com/office/drawing/2014/main" id="{53C3EB1D-9776-6EDD-22BA-1FFA540BBDF9}"/>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64BCA1BC-38CE-169F-99AF-04B37BE0D7AA}"/>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4787DCE7-A2B9-88BD-C95D-DCB8CB8027B4}"/>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441B2B59-6885-3666-6748-BF51A2310422}"/>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1D80BD6F-8668-CCB9-47DA-43ACE0161969}"/>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pPr marL="274320" indent="-274320">
              <a:buFont typeface="Arial" panose="020B0604020202020204" pitchFamily="34" charset="0"/>
              <a:buChar char="•"/>
            </a:pPr>
            <a:r>
              <a:rPr lang="fr-FR" sz="2000" b="1">
                <a:solidFill>
                  <a:srgbClr val="192987"/>
                </a:solidFill>
              </a:rPr>
              <a:t>Maintien de la circulation de la nappe à moindre impact environnemental</a:t>
            </a:r>
          </a:p>
          <a:p>
            <a:pPr marL="274320" indent="-274320">
              <a:buFont typeface="Arial" panose="020B0604020202020204" pitchFamily="34" charset="0"/>
              <a:buChar char="•"/>
            </a:pPr>
            <a:r>
              <a:rPr lang="fr-FR" sz="2000" b="1">
                <a:solidFill>
                  <a:srgbClr val="192987"/>
                </a:solidFill>
                <a:ea typeface="Calibri"/>
                <a:cs typeface="Calibri"/>
              </a:rPr>
              <a:t>Evitement de l’installation de pompes électriques</a:t>
            </a:r>
          </a:p>
          <a:p>
            <a:pPr marL="274320" indent="-274320">
              <a:buFont typeface="Arial" panose="020B0604020202020204" pitchFamily="34" charset="0"/>
              <a:buChar char="•"/>
            </a:pPr>
            <a:endParaRPr lang="fr-FR" sz="2000" b="1">
              <a:solidFill>
                <a:srgbClr val="192987"/>
              </a:solidFill>
            </a:endParaRPr>
          </a:p>
          <a:p>
            <a:pPr marL="274320" indent="-274320">
              <a:buFont typeface="Arial" panose="020B0604020202020204" pitchFamily="34" charset="0"/>
              <a:buChar char="•"/>
            </a:pPr>
            <a:endParaRPr lang="fr-FR" sz="2000" b="1">
              <a:solidFill>
                <a:srgbClr val="192987"/>
              </a:solidFill>
              <a:ea typeface="Calibri"/>
              <a:cs typeface="Calibri"/>
            </a:endParaRPr>
          </a:p>
        </p:txBody>
      </p:sp>
      <p:sp>
        <p:nvSpPr>
          <p:cNvPr id="4" name="Rectangle 3">
            <a:extLst>
              <a:ext uri="{FF2B5EF4-FFF2-40B4-BE49-F238E27FC236}">
                <a16:creationId xmlns:a16="http://schemas.microsoft.com/office/drawing/2014/main" id="{DAA9A656-9C40-9402-2510-003AD70B083E}"/>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OA, OT</a:t>
            </a:r>
          </a:p>
        </p:txBody>
      </p:sp>
      <p:sp>
        <p:nvSpPr>
          <p:cNvPr id="5" name="ZoneTexte 4">
            <a:extLst>
              <a:ext uri="{FF2B5EF4-FFF2-40B4-BE49-F238E27FC236}">
                <a16:creationId xmlns:a16="http://schemas.microsoft.com/office/drawing/2014/main" id="{B9443FA7-0C64-AAEE-6732-FE701BF4C185}"/>
              </a:ext>
            </a:extLst>
          </p:cNvPr>
          <p:cNvSpPr txBox="1"/>
          <p:nvPr/>
        </p:nvSpPr>
        <p:spPr>
          <a:xfrm>
            <a:off x="16521193" y="527368"/>
            <a:ext cx="733104" cy="707886"/>
          </a:xfrm>
          <a:prstGeom prst="rect">
            <a:avLst/>
          </a:prstGeom>
          <a:noFill/>
        </p:spPr>
        <p:txBody>
          <a:bodyPr wrap="square" rtlCol="0">
            <a:spAutoFit/>
          </a:bodyPr>
          <a:lstStyle/>
          <a:p>
            <a:r>
              <a:rPr lang="fr-FR" sz="4000">
                <a:highlight>
                  <a:srgbClr val="FFFF00"/>
                </a:highlight>
              </a:rPr>
              <a:t>??</a:t>
            </a:r>
          </a:p>
        </p:txBody>
      </p:sp>
      <p:pic>
        <p:nvPicPr>
          <p:cNvPr id="14" name="Image 13">
            <a:extLst>
              <a:ext uri="{FF2B5EF4-FFF2-40B4-BE49-F238E27FC236}">
                <a16:creationId xmlns:a16="http://schemas.microsoft.com/office/drawing/2014/main" id="{390BA383-D2D6-21D2-BFEE-A8D543AA79DF}"/>
              </a:ext>
            </a:extLst>
          </p:cNvPr>
          <p:cNvPicPr>
            <a:picLocks noChangeAspect="1"/>
          </p:cNvPicPr>
          <p:nvPr/>
        </p:nvPicPr>
        <p:blipFill>
          <a:blip r:embed="rId2"/>
          <a:stretch>
            <a:fillRect/>
          </a:stretch>
        </p:blipFill>
        <p:spPr>
          <a:xfrm>
            <a:off x="6794500" y="2470326"/>
            <a:ext cx="9029700" cy="6380576"/>
          </a:xfrm>
          <a:prstGeom prst="rect">
            <a:avLst/>
          </a:prstGeom>
        </p:spPr>
      </p:pic>
      <p:sp>
        <p:nvSpPr>
          <p:cNvPr id="15" name="ZoneTexte 14">
            <a:extLst>
              <a:ext uri="{FF2B5EF4-FFF2-40B4-BE49-F238E27FC236}">
                <a16:creationId xmlns:a16="http://schemas.microsoft.com/office/drawing/2014/main" id="{6013DBA6-D0B7-F74D-498A-6DC723829251}"/>
              </a:ext>
            </a:extLst>
          </p:cNvPr>
          <p:cNvSpPr txBox="1"/>
          <p:nvPr/>
        </p:nvSpPr>
        <p:spPr>
          <a:xfrm>
            <a:off x="9678558" y="9032387"/>
            <a:ext cx="6145641" cy="369332"/>
          </a:xfrm>
          <a:prstGeom prst="rect">
            <a:avLst/>
          </a:prstGeom>
          <a:noFill/>
        </p:spPr>
        <p:txBody>
          <a:bodyPr wrap="square" rtlCol="0">
            <a:spAutoFit/>
          </a:bodyPr>
          <a:lstStyle/>
          <a:p>
            <a:r>
              <a:rPr lang="fr-FR"/>
              <a:t>Schéma de la configuration finale – CEVACTU 3 – janvier 2016</a:t>
            </a:r>
            <a:endParaRPr lang="fr-FR" b="1">
              <a:solidFill>
                <a:srgbClr val="FF0000"/>
              </a:solidFill>
              <a:highlight>
                <a:srgbClr val="FFFF00"/>
              </a:highlight>
            </a:endParaRPr>
          </a:p>
        </p:txBody>
      </p:sp>
    </p:spTree>
    <p:extLst>
      <p:ext uri="{BB962C8B-B14F-4D97-AF65-F5344CB8AC3E}">
        <p14:creationId xmlns:p14="http://schemas.microsoft.com/office/powerpoint/2010/main" val="30081678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45F41-9A64-F514-5956-B2E1281465DA}"/>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EF03191A-F315-7415-A6BD-22FE82F2931C}"/>
              </a:ext>
            </a:extLst>
          </p:cNvPr>
          <p:cNvPicPr>
            <a:picLocks noChangeAspect="1"/>
          </p:cNvPicPr>
          <p:nvPr/>
        </p:nvPicPr>
        <p:blipFill>
          <a:blip r:embed="rId2"/>
          <a:stretch>
            <a:fillRect/>
          </a:stretch>
        </p:blipFill>
        <p:spPr>
          <a:xfrm>
            <a:off x="10994303" y="4241800"/>
            <a:ext cx="6818882" cy="4632138"/>
          </a:xfrm>
          <a:prstGeom prst="rect">
            <a:avLst/>
          </a:prstGeom>
        </p:spPr>
      </p:pic>
      <p:grpSp>
        <p:nvGrpSpPr>
          <p:cNvPr id="9" name="Group 14">
            <a:extLst>
              <a:ext uri="{FF2B5EF4-FFF2-40B4-BE49-F238E27FC236}">
                <a16:creationId xmlns:a16="http://schemas.microsoft.com/office/drawing/2014/main" id="{8E32D264-9A65-72A8-E2CE-F8ECF526AD83}"/>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C61E04DF-0AD4-0B8F-FC61-55F6FD5D384C}"/>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3E8763C2-84C5-133C-3B43-82ADCDDF97A5}"/>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CB5AE0DC-FC8F-E413-EDCD-75F182D4AEF4}"/>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Murs acoustiques végétalisés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ED2E0E87-ABFD-8B17-5674-374F702C06BB}"/>
              </a:ext>
            </a:extLst>
          </p:cNvPr>
          <p:cNvSpPr txBox="1"/>
          <p:nvPr/>
        </p:nvSpPr>
        <p:spPr>
          <a:xfrm>
            <a:off x="662370" y="471330"/>
            <a:ext cx="15397805"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Acoustique</a:t>
            </a:r>
            <a:r>
              <a:rPr lang="en-US" sz="6000" b="1" spc="-84">
                <a:solidFill>
                  <a:srgbClr val="00595F"/>
                </a:solidFill>
                <a:latin typeface="Raleway"/>
              </a:rPr>
              <a:t> et vibrations</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84D53A53-00AB-22FA-A1A4-3BFEBAA37FBF}"/>
              </a:ext>
            </a:extLst>
          </p:cNvPr>
          <p:cNvSpPr/>
          <p:nvPr/>
        </p:nvSpPr>
        <p:spPr>
          <a:xfrm>
            <a:off x="296743" y="4241800"/>
            <a:ext cx="4867577"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Combinaison de solutions : installer des murs végétalisés et faits de matériaux recyclés le long des voies pour diminuer le bruit en milieu urbain</a:t>
            </a:r>
          </a:p>
        </p:txBody>
      </p:sp>
      <p:sp>
        <p:nvSpPr>
          <p:cNvPr id="20" name="Rectangle 19">
            <a:extLst>
              <a:ext uri="{FF2B5EF4-FFF2-40B4-BE49-F238E27FC236}">
                <a16:creationId xmlns:a16="http://schemas.microsoft.com/office/drawing/2014/main" id="{8A017D82-C71C-AF12-1814-177E71DA7F4E}"/>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01F728A1-3268-039B-9D61-6ED3984DB1E5}"/>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DA6B7917-7241-F19C-4BD3-C149A2E81723}"/>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5A9B95E7-2890-D343-E72F-7F69E3E75A1F}"/>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65FD25A4-B87F-F521-4CF0-AC637FA57DEB}"/>
              </a:ext>
            </a:extLst>
          </p:cNvPr>
          <p:cNvSpPr/>
          <p:nvPr/>
        </p:nvSpPr>
        <p:spPr>
          <a:xfrm>
            <a:off x="296743" y="6404480"/>
            <a:ext cx="4867577" cy="321500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pPr marL="274320" indent="-274320">
              <a:buFont typeface="Arial" panose="020B0604020202020204" pitchFamily="34" charset="0"/>
              <a:buChar char="•"/>
            </a:pPr>
            <a:r>
              <a:rPr lang="fr-FR" sz="2000" b="1">
                <a:solidFill>
                  <a:srgbClr val="192987"/>
                </a:solidFill>
              </a:rPr>
              <a:t>Diminution de bruit (en test, jusqu’à 15dB(A) de moins en contrebas d’un pont sur lequel passe un tramway)</a:t>
            </a:r>
          </a:p>
          <a:p>
            <a:pPr marL="274320" indent="-274320">
              <a:buFont typeface="Arial" panose="020B0604020202020204" pitchFamily="34" charset="0"/>
              <a:buChar char="•"/>
            </a:pPr>
            <a:r>
              <a:rPr lang="fr-FR" sz="2000" b="1">
                <a:solidFill>
                  <a:srgbClr val="192987"/>
                </a:solidFill>
                <a:ea typeface="Calibri"/>
                <a:cs typeface="Calibri"/>
              </a:rPr>
              <a:t>Economie carbone par l’utilisation de matériaux recyclés</a:t>
            </a:r>
          </a:p>
          <a:p>
            <a:pPr marL="274320" indent="-274320">
              <a:buFont typeface="Arial" panose="020B0604020202020204" pitchFamily="34" charset="0"/>
              <a:buChar char="•"/>
            </a:pPr>
            <a:r>
              <a:rPr lang="fr-FR" sz="2000" b="1">
                <a:solidFill>
                  <a:srgbClr val="192987"/>
                </a:solidFill>
                <a:ea typeface="Calibri"/>
                <a:cs typeface="Calibri"/>
              </a:rPr>
              <a:t>Murs contribuant à la biodiversité et à la qualité esthétique</a:t>
            </a:r>
          </a:p>
          <a:p>
            <a:pPr marL="274320" indent="-274320">
              <a:buFont typeface="Arial" panose="020B0604020202020204" pitchFamily="34" charset="0"/>
              <a:buChar char="•"/>
            </a:pPr>
            <a:endParaRPr lang="fr-FR" sz="2000" b="1">
              <a:solidFill>
                <a:srgbClr val="192987"/>
              </a:solidFill>
            </a:endParaRPr>
          </a:p>
          <a:p>
            <a:pPr marL="274320" indent="-274320">
              <a:buFont typeface="Arial" panose="020B0604020202020204" pitchFamily="34" charset="0"/>
              <a:buChar char="•"/>
            </a:pPr>
            <a:endParaRPr lang="fr-FR" sz="2000" b="1">
              <a:solidFill>
                <a:srgbClr val="192987"/>
              </a:solidFill>
              <a:ea typeface="Calibri"/>
              <a:cs typeface="Calibri"/>
            </a:endParaRPr>
          </a:p>
        </p:txBody>
      </p:sp>
      <p:sp>
        <p:nvSpPr>
          <p:cNvPr id="4" name="Rectangle 3">
            <a:extLst>
              <a:ext uri="{FF2B5EF4-FFF2-40B4-BE49-F238E27FC236}">
                <a16:creationId xmlns:a16="http://schemas.microsoft.com/office/drawing/2014/main" id="{469D6DE4-365F-3929-B262-DB19773B6B43}"/>
              </a:ext>
            </a:extLst>
          </p:cNvPr>
          <p:cNvSpPr/>
          <p:nvPr/>
        </p:nvSpPr>
        <p:spPr>
          <a:xfrm>
            <a:off x="296743" y="2288842"/>
            <a:ext cx="4867577"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OA, OT ; voies et abords</a:t>
            </a:r>
          </a:p>
        </p:txBody>
      </p:sp>
      <p:sp>
        <p:nvSpPr>
          <p:cNvPr id="5" name="ZoneTexte 4">
            <a:extLst>
              <a:ext uri="{FF2B5EF4-FFF2-40B4-BE49-F238E27FC236}">
                <a16:creationId xmlns:a16="http://schemas.microsoft.com/office/drawing/2014/main" id="{1E47B8D5-FA47-9F1C-3C7D-46A4BBEFE45B}"/>
              </a:ext>
            </a:extLst>
          </p:cNvPr>
          <p:cNvSpPr txBox="1"/>
          <p:nvPr/>
        </p:nvSpPr>
        <p:spPr>
          <a:xfrm>
            <a:off x="16521193" y="527368"/>
            <a:ext cx="733104" cy="707886"/>
          </a:xfrm>
          <a:prstGeom prst="rect">
            <a:avLst/>
          </a:prstGeom>
          <a:noFill/>
        </p:spPr>
        <p:txBody>
          <a:bodyPr wrap="square" rtlCol="0">
            <a:spAutoFit/>
          </a:bodyPr>
          <a:lstStyle/>
          <a:p>
            <a:r>
              <a:rPr lang="fr-FR" sz="4000">
                <a:highlight>
                  <a:srgbClr val="FFFF00"/>
                </a:highlight>
              </a:rPr>
              <a:t>??</a:t>
            </a:r>
          </a:p>
        </p:txBody>
      </p:sp>
      <p:sp>
        <p:nvSpPr>
          <p:cNvPr id="15" name="ZoneTexte 14">
            <a:extLst>
              <a:ext uri="{FF2B5EF4-FFF2-40B4-BE49-F238E27FC236}">
                <a16:creationId xmlns:a16="http://schemas.microsoft.com/office/drawing/2014/main" id="{52211C53-D29A-91CB-11C6-FBF066A236F6}"/>
              </a:ext>
            </a:extLst>
          </p:cNvPr>
          <p:cNvSpPr txBox="1"/>
          <p:nvPr/>
        </p:nvSpPr>
        <p:spPr>
          <a:xfrm>
            <a:off x="6306708" y="8785071"/>
            <a:ext cx="6145641" cy="646331"/>
          </a:xfrm>
          <a:prstGeom prst="rect">
            <a:avLst/>
          </a:prstGeom>
          <a:noFill/>
        </p:spPr>
        <p:txBody>
          <a:bodyPr wrap="square" rtlCol="0">
            <a:spAutoFit/>
          </a:bodyPr>
          <a:lstStyle/>
          <a:p>
            <a:r>
              <a:rPr lang="fr-FR"/>
              <a:t>Mur végétalisé et illustration de principe - </a:t>
            </a:r>
            <a:r>
              <a:rPr lang="en-US"/>
              <a:t>Novel solutions for quieter and greener cities</a:t>
            </a:r>
            <a:endParaRPr lang="fr-FR" b="1">
              <a:solidFill>
                <a:srgbClr val="FF0000"/>
              </a:solidFill>
              <a:highlight>
                <a:srgbClr val="FFFF00"/>
              </a:highlight>
            </a:endParaRPr>
          </a:p>
        </p:txBody>
      </p:sp>
      <p:pic>
        <p:nvPicPr>
          <p:cNvPr id="3" name="Image 2">
            <a:extLst>
              <a:ext uri="{FF2B5EF4-FFF2-40B4-BE49-F238E27FC236}">
                <a16:creationId xmlns:a16="http://schemas.microsoft.com/office/drawing/2014/main" id="{AF1FFEF8-9F48-8CB6-3699-AB8DCAA82882}"/>
              </a:ext>
            </a:extLst>
          </p:cNvPr>
          <p:cNvPicPr>
            <a:picLocks noChangeAspect="1"/>
          </p:cNvPicPr>
          <p:nvPr/>
        </p:nvPicPr>
        <p:blipFill>
          <a:blip r:embed="rId3"/>
          <a:stretch>
            <a:fillRect/>
          </a:stretch>
        </p:blipFill>
        <p:spPr>
          <a:xfrm>
            <a:off x="6083308" y="2557934"/>
            <a:ext cx="5561489" cy="4222814"/>
          </a:xfrm>
          <a:prstGeom prst="rect">
            <a:avLst/>
          </a:prstGeom>
        </p:spPr>
      </p:pic>
    </p:spTree>
    <p:extLst>
      <p:ext uri="{BB962C8B-B14F-4D97-AF65-F5344CB8AC3E}">
        <p14:creationId xmlns:p14="http://schemas.microsoft.com/office/powerpoint/2010/main" val="31151980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CF6BF3-1C8D-3C61-E84C-51EC42729706}"/>
              </a:ext>
            </a:extLst>
          </p:cNvPr>
          <p:cNvSpPr txBox="1"/>
          <p:nvPr/>
        </p:nvSpPr>
        <p:spPr>
          <a:xfrm>
            <a:off x="5587006" y="4566490"/>
            <a:ext cx="9900382" cy="1160126"/>
          </a:xfrm>
          <a:prstGeom prst="rect">
            <a:avLst/>
          </a:prstGeom>
        </p:spPr>
        <p:txBody>
          <a:bodyPr wrap="square" lIns="0" tIns="0" rIns="0" bIns="0" rtlCol="0" anchor="t">
            <a:spAutoFit/>
          </a:bodyPr>
          <a:lstStyle/>
          <a:p>
            <a:pPr>
              <a:lnSpc>
                <a:spcPts val="10199"/>
              </a:lnSpc>
              <a:spcBef>
                <a:spcPct val="0"/>
              </a:spcBef>
            </a:pPr>
            <a:r>
              <a:rPr lang="en-US" sz="5400" spc="-84">
                <a:solidFill>
                  <a:srgbClr val="00595F"/>
                </a:solidFill>
                <a:latin typeface="Raleway Bold"/>
              </a:rPr>
              <a:t>2. Solutions </a:t>
            </a:r>
            <a:r>
              <a:rPr lang="en-US" sz="5400" spc="-84" err="1">
                <a:solidFill>
                  <a:srgbClr val="00595F"/>
                </a:solidFill>
                <a:latin typeface="Raleway Bold"/>
              </a:rPr>
              <a:t>en</a:t>
            </a:r>
            <a:r>
              <a:rPr lang="en-US" sz="5400" spc="-84">
                <a:solidFill>
                  <a:srgbClr val="00595F"/>
                </a:solidFill>
                <a:latin typeface="Raleway Bold"/>
              </a:rPr>
              <a:t> rupture</a:t>
            </a:r>
            <a:endParaRPr lang="fr-FR" sz="2800">
              <a:ea typeface="Calibri"/>
              <a:cs typeface="Calibri"/>
            </a:endParaRPr>
          </a:p>
        </p:txBody>
      </p:sp>
    </p:spTree>
    <p:extLst>
      <p:ext uri="{BB962C8B-B14F-4D97-AF65-F5344CB8AC3E}">
        <p14:creationId xmlns:p14="http://schemas.microsoft.com/office/powerpoint/2010/main" val="32095380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9" y="167116"/>
            <a:ext cx="380204"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defTabSz="914445"/>
              <a:r>
                <a:rPr lang="fr-FR" b="1">
                  <a:solidFill>
                    <a:srgbClr val="00595F">
                      <a:lumMod val="65000"/>
                      <a:lumOff val="35000"/>
                    </a:srgbClr>
                  </a:solidFill>
                  <a:latin typeface="Calibri"/>
                </a:rPr>
                <a:t>A</a:t>
              </a:r>
            </a:p>
            <a:p>
              <a:pPr defTabSz="914445"/>
              <a:endParaRPr lang="fr-FR">
                <a:solidFill>
                  <a:srgbClr val="00595F"/>
                </a:solidFill>
                <a:latin typeface="Calibri"/>
              </a:endParaRP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6" y="331274"/>
            <a:ext cx="11874503" cy="0"/>
          </a:xfrm>
          <a:prstGeom prst="line">
            <a:avLst/>
          </a:prstGeom>
          <a:ln w="19050" cap="rnd">
            <a:solidFill>
              <a:srgbClr val="57A89A"/>
            </a:solidFill>
            <a:prstDash val="solid"/>
            <a:headEnd type="none" w="sm" len="sm"/>
            <a:tailEnd type="none" w="sm" len="sm"/>
          </a:ln>
        </p:spPr>
        <p:txBody>
          <a:bodyPr/>
          <a:lstStyle/>
          <a:p>
            <a:pPr defTabSz="914445"/>
            <a:endParaRPr lang="fr-FR">
              <a:solidFill>
                <a:srgbClr val="00595F"/>
              </a:solidFill>
              <a:latin typeface="Calibri"/>
            </a:endParaRP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8" y="1585889"/>
            <a:ext cx="5271018" cy="422552"/>
          </a:xfrm>
          <a:prstGeom prst="rect">
            <a:avLst/>
          </a:prstGeom>
        </p:spPr>
        <p:txBody>
          <a:bodyPr wrap="square" lIns="0" tIns="0" rIns="0" bIns="0" rtlCol="0" anchor="t">
            <a:spAutoFit/>
          </a:bodyPr>
          <a:lstStyle/>
          <a:p>
            <a:pPr marL="269253" lvl="1" defTabSz="914445">
              <a:lnSpc>
                <a:spcPts val="3499"/>
              </a:lnSpc>
            </a:pPr>
            <a:r>
              <a:rPr lang="fr-FR" sz="2801" b="1">
                <a:solidFill>
                  <a:srgbClr val="57A89A"/>
                </a:solidFill>
                <a:latin typeface="Raleway"/>
              </a:rPr>
              <a:t>Catégorie</a:t>
            </a:r>
            <a:endParaRPr lang="en-US" sz="2801"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2" y="471332"/>
            <a:ext cx="13396530" cy="1165063"/>
          </a:xfrm>
          <a:prstGeom prst="rect">
            <a:avLst/>
          </a:prstGeom>
        </p:spPr>
        <p:txBody>
          <a:bodyPr wrap="square" lIns="0" tIns="0" rIns="0" bIns="0" rtlCol="0" anchor="t">
            <a:spAutoFit/>
          </a:bodyPr>
          <a:lstStyle/>
          <a:p>
            <a:pPr defTabSz="914445">
              <a:lnSpc>
                <a:spcPts val="10200"/>
              </a:lnSpc>
              <a:spcBef>
                <a:spcPct val="0"/>
              </a:spcBef>
            </a:pPr>
            <a:r>
              <a:rPr lang="en-US" sz="6000" b="1" spc="-84">
                <a:solidFill>
                  <a:srgbClr val="00595F"/>
                </a:solidFill>
                <a:latin typeface="Raleway"/>
              </a:rPr>
              <a:t>Nom</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168216" y="3399851"/>
            <a:ext cx="5904000" cy="2269847"/>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5"/>
            <a:r>
              <a:rPr lang="fr-FR" sz="2000" b="1" u="sng">
                <a:solidFill>
                  <a:srgbClr val="1F497D"/>
                </a:solidFill>
                <a:latin typeface="Calibri"/>
              </a:rPr>
              <a:t>Solution</a:t>
            </a:r>
            <a:r>
              <a:rPr lang="fr-FR" sz="2000" b="1">
                <a:solidFill>
                  <a:srgbClr val="1F497D"/>
                </a:solidFill>
                <a:latin typeface="Calibri"/>
              </a:rPr>
              <a:t> :</a:t>
            </a:r>
          </a:p>
          <a:p>
            <a:pPr defTabSz="914445" fontAlgn="base"/>
            <a:r>
              <a:rPr lang="fr-FR" sz="2000" b="1">
                <a:solidFill>
                  <a:srgbClr val="1F497D"/>
                </a:solidFill>
                <a:latin typeface="Calibri"/>
              </a:rPr>
              <a:t>Exemple</a:t>
            </a:r>
            <a:endParaRPr lang="en-US" sz="2000" b="1">
              <a:solidFill>
                <a:srgbClr val="1F497D"/>
              </a:solidFill>
              <a:latin typeface="Calibri"/>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4"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defTabSz="914445"/>
            <a:r>
              <a:rPr lang="fr-FR" b="1">
                <a:solidFill>
                  <a:srgbClr val="00595F">
                    <a:lumMod val="65000"/>
                    <a:lumOff val="35000"/>
                  </a:srgbClr>
                </a:solidFill>
                <a:latin typeface="Calibri"/>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3"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defTabSz="914445"/>
            <a:r>
              <a:rPr lang="fr-FR" b="1">
                <a:solidFill>
                  <a:srgbClr val="00595F">
                    <a:lumMod val="65000"/>
                    <a:lumOff val="35000"/>
                  </a:srgbClr>
                </a:solidFill>
                <a:latin typeface="Calibri"/>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3"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defTabSz="914445"/>
            <a:r>
              <a:rPr lang="fr-FR" b="1">
                <a:solidFill>
                  <a:srgbClr val="00595F">
                    <a:lumMod val="65000"/>
                    <a:lumOff val="35000"/>
                  </a:srgbClr>
                </a:solidFill>
                <a:latin typeface="Calibri"/>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168216" y="5825776"/>
            <a:ext cx="5904000" cy="226984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5"/>
            <a:r>
              <a:rPr lang="fr-FR" sz="2000" b="1" u="sng">
                <a:solidFill>
                  <a:srgbClr val="192987"/>
                </a:solidFill>
                <a:latin typeface="Calibri"/>
              </a:rPr>
              <a:t>Effets de la solution et gain(s) associé(s)</a:t>
            </a:r>
            <a:r>
              <a:rPr lang="fr-FR" sz="2000" b="1">
                <a:solidFill>
                  <a:srgbClr val="192987"/>
                </a:solidFill>
                <a:latin typeface="Calibri"/>
              </a:rPr>
              <a:t> : </a:t>
            </a:r>
          </a:p>
          <a:p>
            <a:pPr marL="274652" indent="-274652" defTabSz="914445">
              <a:buFont typeface="Arial" panose="020B0604020202020204" pitchFamily="34" charset="0"/>
              <a:buChar char="•"/>
            </a:pPr>
            <a:r>
              <a:rPr lang="fr-FR" sz="2000" b="1">
                <a:solidFill>
                  <a:srgbClr val="192987"/>
                </a:solidFill>
                <a:latin typeface="Calibri"/>
              </a:rPr>
              <a:t>Exemple</a:t>
            </a:r>
          </a:p>
        </p:txBody>
      </p:sp>
      <p:sp>
        <p:nvSpPr>
          <p:cNvPr id="4" name="Rectangle 3">
            <a:extLst>
              <a:ext uri="{FF2B5EF4-FFF2-40B4-BE49-F238E27FC236}">
                <a16:creationId xmlns:a16="http://schemas.microsoft.com/office/drawing/2014/main" id="{202713B9-AF6A-02A0-16BA-3B3020A96B96}"/>
              </a:ext>
            </a:extLst>
          </p:cNvPr>
          <p:cNvSpPr/>
          <p:nvPr/>
        </p:nvSpPr>
        <p:spPr>
          <a:xfrm>
            <a:off x="168216" y="2288843"/>
            <a:ext cx="5904000" cy="985147"/>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5"/>
            <a:r>
              <a:rPr lang="fr-FR" sz="2000" b="1" u="sng">
                <a:solidFill>
                  <a:srgbClr val="1F497D"/>
                </a:solidFill>
                <a:latin typeface="Calibri"/>
              </a:rPr>
              <a:t>Métiers concernés</a:t>
            </a:r>
            <a:r>
              <a:rPr lang="fr-FR" sz="2000" b="1">
                <a:solidFill>
                  <a:srgbClr val="1F497D"/>
                </a:solidFill>
                <a:latin typeface="Calibri"/>
              </a:rPr>
              <a:t> : </a:t>
            </a:r>
          </a:p>
          <a:p>
            <a:pPr defTabSz="914445"/>
            <a:r>
              <a:rPr lang="fr-FR" sz="2000" b="1">
                <a:solidFill>
                  <a:srgbClr val="1F497D"/>
                </a:solidFill>
                <a:latin typeface="Calibri"/>
              </a:rPr>
              <a:t>Exemple</a:t>
            </a:r>
          </a:p>
        </p:txBody>
      </p:sp>
      <p:sp>
        <p:nvSpPr>
          <p:cNvPr id="2" name="ZoneTexte 1">
            <a:extLst>
              <a:ext uri="{FF2B5EF4-FFF2-40B4-BE49-F238E27FC236}">
                <a16:creationId xmlns:a16="http://schemas.microsoft.com/office/drawing/2014/main" id="{4B2980D8-49CD-FADF-0B3E-980A08788EE6}"/>
              </a:ext>
            </a:extLst>
          </p:cNvPr>
          <p:cNvSpPr txBox="1"/>
          <p:nvPr/>
        </p:nvSpPr>
        <p:spPr>
          <a:xfrm>
            <a:off x="16645181" y="503526"/>
            <a:ext cx="480447" cy="708014"/>
          </a:xfrm>
          <a:prstGeom prst="rect">
            <a:avLst/>
          </a:prstGeom>
          <a:noFill/>
        </p:spPr>
        <p:txBody>
          <a:bodyPr wrap="square" rtlCol="0">
            <a:spAutoFit/>
          </a:bodyPr>
          <a:lstStyle/>
          <a:p>
            <a:pPr defTabSz="914445"/>
            <a:r>
              <a:rPr lang="fr-FR" sz="4001">
                <a:solidFill>
                  <a:srgbClr val="00595F"/>
                </a:solidFill>
                <a:latin typeface="Calibri"/>
              </a:rPr>
              <a:t>1</a:t>
            </a:r>
          </a:p>
        </p:txBody>
      </p:sp>
      <p:sp>
        <p:nvSpPr>
          <p:cNvPr id="91" name="Rectangle 90">
            <a:extLst>
              <a:ext uri="{FF2B5EF4-FFF2-40B4-BE49-F238E27FC236}">
                <a16:creationId xmlns:a16="http://schemas.microsoft.com/office/drawing/2014/main" id="{70E3E949-8712-DC65-09E8-1C48140F23A1}"/>
              </a:ext>
            </a:extLst>
          </p:cNvPr>
          <p:cNvSpPr/>
          <p:nvPr/>
        </p:nvSpPr>
        <p:spPr>
          <a:xfrm>
            <a:off x="6295292" y="2299893"/>
            <a:ext cx="11824492" cy="7818955"/>
          </a:xfrm>
          <a:prstGeom prst="rect">
            <a:avLst/>
          </a:prstGeom>
          <a:solidFill>
            <a:schemeClr val="bg2">
              <a:lumMod val="75000"/>
              <a:alpha val="99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45"/>
            <a:endParaRPr lang="fr-FR">
              <a:solidFill>
                <a:srgbClr val="1F497D"/>
              </a:solidFill>
              <a:latin typeface="Calibri"/>
            </a:endParaRPr>
          </a:p>
          <a:p>
            <a:pPr defTabSz="914445"/>
            <a:endParaRPr lang="fr-FR">
              <a:solidFill>
                <a:srgbClr val="192987"/>
              </a:solidFill>
              <a:latin typeface="Calibri"/>
            </a:endParaRPr>
          </a:p>
          <a:p>
            <a:pPr algn="ctr" defTabSz="914445"/>
            <a:endParaRPr lang="fr-FR" sz="2000" b="1">
              <a:solidFill>
                <a:srgbClr val="1F497D"/>
              </a:solidFill>
              <a:latin typeface="Calibri"/>
            </a:endParaRPr>
          </a:p>
        </p:txBody>
      </p:sp>
      <p:sp>
        <p:nvSpPr>
          <p:cNvPr id="3" name="Rectangle 2">
            <a:extLst>
              <a:ext uri="{FF2B5EF4-FFF2-40B4-BE49-F238E27FC236}">
                <a16:creationId xmlns:a16="http://schemas.microsoft.com/office/drawing/2014/main" id="{381BC766-025B-43DC-6055-70F2E6F30AE3}"/>
              </a:ext>
            </a:extLst>
          </p:cNvPr>
          <p:cNvSpPr/>
          <p:nvPr/>
        </p:nvSpPr>
        <p:spPr>
          <a:xfrm>
            <a:off x="168216" y="8251702"/>
            <a:ext cx="5904000" cy="1867147"/>
          </a:xfrm>
          <a:prstGeom prst="rect">
            <a:avLst/>
          </a:prstGeom>
          <a:solidFill>
            <a:srgbClr val="E79C6C">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5"/>
            <a:r>
              <a:rPr lang="fr-FR" sz="2000" b="1" u="sng">
                <a:solidFill>
                  <a:srgbClr val="192987"/>
                </a:solidFill>
                <a:latin typeface="Calibri"/>
              </a:rPr>
              <a:t>Problématiques et frein à la mise en œuvre</a:t>
            </a:r>
            <a:r>
              <a:rPr lang="fr-FR" sz="2000" b="1">
                <a:solidFill>
                  <a:srgbClr val="192987"/>
                </a:solidFill>
                <a:latin typeface="Calibri"/>
              </a:rPr>
              <a:t> : </a:t>
            </a:r>
          </a:p>
          <a:p>
            <a:pPr marL="274652" indent="-274652" defTabSz="914445">
              <a:buFont typeface="Arial" panose="020B0604020202020204" pitchFamily="34" charset="0"/>
              <a:buChar char="•"/>
            </a:pPr>
            <a:r>
              <a:rPr lang="fr-FR" sz="2000" b="1">
                <a:solidFill>
                  <a:srgbClr val="192987"/>
                </a:solidFill>
                <a:latin typeface="Calibri"/>
              </a:rPr>
              <a:t>Exemple</a:t>
            </a:r>
          </a:p>
          <a:p>
            <a:pPr marL="274652" indent="-274652" defTabSz="914445">
              <a:buFont typeface="Arial" panose="020B0604020202020204" pitchFamily="34" charset="0"/>
              <a:buChar char="•"/>
            </a:pPr>
            <a:endParaRPr lang="fr-FR" sz="2000" b="1">
              <a:solidFill>
                <a:srgbClr val="192987"/>
              </a:solidFill>
              <a:latin typeface="Calibri"/>
            </a:endParaRPr>
          </a:p>
          <a:p>
            <a:pPr defTabSz="914445"/>
            <a:r>
              <a:rPr lang="fr-FR" sz="2000" b="1" u="sng">
                <a:solidFill>
                  <a:srgbClr val="192987"/>
                </a:solidFill>
                <a:latin typeface="Calibri"/>
              </a:rPr>
              <a:t>Dérogations nécessaires à la mise en œuvre </a:t>
            </a:r>
            <a:r>
              <a:rPr lang="fr-FR" sz="2000" b="1">
                <a:solidFill>
                  <a:srgbClr val="192987"/>
                </a:solidFill>
                <a:latin typeface="Calibri"/>
              </a:rPr>
              <a:t>: </a:t>
            </a:r>
          </a:p>
          <a:p>
            <a:pPr marL="274652" indent="-274652" defTabSz="914445">
              <a:buFont typeface="Arial" panose="020B0604020202020204" pitchFamily="34" charset="0"/>
              <a:buChar char="•"/>
            </a:pPr>
            <a:r>
              <a:rPr lang="fr-FR" sz="2000" b="1">
                <a:solidFill>
                  <a:srgbClr val="192987"/>
                </a:solidFill>
                <a:latin typeface="Calibri"/>
              </a:rPr>
              <a:t>Exemple</a:t>
            </a:r>
          </a:p>
          <a:p>
            <a:pPr defTabSz="914445"/>
            <a:endParaRPr lang="fr-FR" sz="2000" b="1">
              <a:solidFill>
                <a:srgbClr val="192987"/>
              </a:solidFill>
              <a:latin typeface="Calibri"/>
            </a:endParaRPr>
          </a:p>
        </p:txBody>
      </p:sp>
      <p:sp>
        <p:nvSpPr>
          <p:cNvPr id="15" name="Rectangle 14">
            <a:extLst>
              <a:ext uri="{FF2B5EF4-FFF2-40B4-BE49-F238E27FC236}">
                <a16:creationId xmlns:a16="http://schemas.microsoft.com/office/drawing/2014/main" id="{15CC5817-C2B2-3D1E-BA45-243233FCCAC8}"/>
              </a:ext>
            </a:extLst>
          </p:cNvPr>
          <p:cNvSpPr/>
          <p:nvPr/>
        </p:nvSpPr>
        <p:spPr>
          <a:xfrm>
            <a:off x="11402461" y="883314"/>
            <a:ext cx="4712677" cy="1165063"/>
          </a:xfrm>
          <a:prstGeom prst="rect">
            <a:avLst/>
          </a:prstGeom>
          <a:solidFill>
            <a:srgbClr val="E79C6C">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5"/>
            <a:r>
              <a:rPr lang="fr-FR" sz="2000" b="1" u="sng">
                <a:solidFill>
                  <a:srgbClr val="192987"/>
                </a:solidFill>
                <a:latin typeface="Calibri"/>
              </a:rPr>
              <a:t>Interlocuteurs / entités à solliciter pour analyse de faisabilité de la solution </a:t>
            </a:r>
            <a:r>
              <a:rPr lang="fr-FR" sz="2000" b="1">
                <a:solidFill>
                  <a:srgbClr val="192987"/>
                </a:solidFill>
                <a:latin typeface="Calibri"/>
              </a:rPr>
              <a:t>: </a:t>
            </a:r>
          </a:p>
          <a:p>
            <a:pPr marL="274652" indent="-274652" defTabSz="914445">
              <a:buFont typeface="Arial" panose="020B0604020202020204" pitchFamily="34" charset="0"/>
              <a:buChar char="•"/>
            </a:pPr>
            <a:r>
              <a:rPr lang="fr-FR" sz="2000" b="1">
                <a:solidFill>
                  <a:srgbClr val="192987"/>
                </a:solidFill>
                <a:latin typeface="Calibri"/>
              </a:rPr>
              <a:t>Exemple</a:t>
            </a:r>
          </a:p>
          <a:p>
            <a:pPr marL="274652" indent="-274652" defTabSz="914445">
              <a:buFont typeface="Arial" panose="020B0604020202020204" pitchFamily="34" charset="0"/>
              <a:buChar char="•"/>
            </a:pPr>
            <a:endParaRPr lang="fr-FR" sz="2000" b="1">
              <a:solidFill>
                <a:srgbClr val="192987"/>
              </a:solidFill>
              <a:latin typeface="Calibri"/>
            </a:endParaRPr>
          </a:p>
        </p:txBody>
      </p:sp>
    </p:spTree>
    <p:extLst>
      <p:ext uri="{BB962C8B-B14F-4D97-AF65-F5344CB8AC3E}">
        <p14:creationId xmlns:p14="http://schemas.microsoft.com/office/powerpoint/2010/main" val="27071437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9" y="167116"/>
            <a:ext cx="380204"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b="1">
                  <a:solidFill>
                    <a:schemeClr val="tx1">
                      <a:lumMod val="65000"/>
                      <a:lumOff val="35000"/>
                    </a:schemeClr>
                  </a:solidFill>
                </a:rPr>
                <a:t>A</a:t>
              </a:r>
            </a:p>
            <a:p>
              <a:endParaRPr lang="fr-FR" sz="1800"/>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6" y="331274"/>
            <a:ext cx="11874503" cy="0"/>
          </a:xfrm>
          <a:prstGeom prst="line">
            <a:avLst/>
          </a:prstGeom>
          <a:ln w="19050" cap="rnd">
            <a:solidFill>
              <a:srgbClr val="57A89A"/>
            </a:solidFill>
            <a:prstDash val="solid"/>
            <a:headEnd type="none" w="sm" len="sm"/>
            <a:tailEnd type="none" w="sm" len="sm"/>
          </a:ln>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fr-FR" sz="1800"/>
          </a:p>
        </p:txBody>
      </p:sp>
      <p:sp>
        <p:nvSpPr>
          <p:cNvPr id="21" name="TextBox 18">
            <a:extLst>
              <a:ext uri="{FF2B5EF4-FFF2-40B4-BE49-F238E27FC236}">
                <a16:creationId xmlns:a16="http://schemas.microsoft.com/office/drawing/2014/main" id="{ED17ADDB-C2B1-6394-3566-927316941E1B}"/>
              </a:ext>
            </a:extLst>
          </p:cNvPr>
          <p:cNvSpPr txBox="1"/>
          <p:nvPr/>
        </p:nvSpPr>
        <p:spPr>
          <a:xfrm>
            <a:off x="426397" y="1585890"/>
            <a:ext cx="15397805" cy="422552"/>
          </a:xfrm>
          <a:prstGeom prst="rect">
            <a:avLst/>
          </a:prstGeom>
        </p:spPr>
        <p:txBody>
          <a:bodyPr wrap="square" lIns="0" tIns="0" rIns="0" bIns="0" rtlCol="0" anchor="t">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269253" lvl="1">
              <a:lnSpc>
                <a:spcPts val="3499"/>
              </a:lnSpc>
            </a:pPr>
            <a:r>
              <a:rPr lang="fr-FR" sz="2801" b="1">
                <a:solidFill>
                  <a:srgbClr val="57A89A"/>
                </a:solidFill>
                <a:latin typeface="Raleway"/>
              </a:rPr>
              <a:t>Utiliser des matériaux biosourcés</a:t>
            </a:r>
            <a:endParaRPr lang="en-US" sz="2801"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2" y="471332"/>
            <a:ext cx="15397805" cy="1165031"/>
          </a:xfrm>
          <a:prstGeom prst="rect">
            <a:avLst/>
          </a:prstGeom>
        </p:spPr>
        <p:txBody>
          <a:bodyPr wrap="square" lIns="0" tIns="0" rIns="0" bIns="0" rtlCol="0" anchor="t">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ts val="10200"/>
              </a:lnSpc>
              <a:spcBef>
                <a:spcPct val="0"/>
              </a:spcBef>
            </a:pPr>
            <a:r>
              <a:rPr lang="en-US" sz="6000" b="1" spc="-84">
                <a:solidFill>
                  <a:srgbClr val="00595F"/>
                </a:solidFill>
                <a:latin typeface="Raleway"/>
              </a:rPr>
              <a:t>Pont-rail </a:t>
            </a:r>
            <a:r>
              <a:rPr lang="en-US" sz="6000" b="1" spc="-84" err="1">
                <a:solidFill>
                  <a:srgbClr val="00595F"/>
                </a:solidFill>
                <a:latin typeface="Raleway"/>
              </a:rPr>
              <a:t>en</a:t>
            </a:r>
            <a:r>
              <a:rPr lang="en-US" sz="6000" b="1" spc="-84">
                <a:solidFill>
                  <a:srgbClr val="00595F"/>
                </a:solidFill>
                <a:latin typeface="Raleway"/>
              </a:rPr>
              <a:t> </a:t>
            </a:r>
            <a:r>
              <a:rPr lang="en-US" sz="6000" b="1" spc="-84" err="1">
                <a:solidFill>
                  <a:srgbClr val="00595F"/>
                </a:solidFill>
                <a:latin typeface="Raleway"/>
              </a:rPr>
              <a:t>bois</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4" y="4241801"/>
            <a:ext cx="5904000" cy="1997579"/>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2000" b="1" u="sng">
                <a:solidFill>
                  <a:schemeClr val="tx2"/>
                </a:solidFill>
              </a:rPr>
              <a:t>Solution :</a:t>
            </a:r>
          </a:p>
          <a:p>
            <a:r>
              <a:rPr lang="fr-FR" sz="2000" b="1">
                <a:solidFill>
                  <a:schemeClr val="tx2"/>
                </a:solidFill>
              </a:rPr>
              <a:t>Réalisation de pont-rail en bois.</a:t>
            </a:r>
          </a:p>
        </p:txBody>
      </p:sp>
      <p:sp>
        <p:nvSpPr>
          <p:cNvPr id="48" name="Freeform 7">
            <a:extLst>
              <a:ext uri="{FF2B5EF4-FFF2-40B4-BE49-F238E27FC236}">
                <a16:creationId xmlns:a16="http://schemas.microsoft.com/office/drawing/2014/main" id="{8E2E2F9A-0A8A-7825-D673-B96A2B7A2B22}"/>
              </a:ext>
            </a:extLst>
          </p:cNvPr>
          <p:cNvSpPr/>
          <p:nvPr/>
        </p:nvSpPr>
        <p:spPr>
          <a:xfrm>
            <a:off x="4720144"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3"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3"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4" y="6404480"/>
            <a:ext cx="5904000" cy="1593677"/>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2000" b="1" u="sng">
                <a:solidFill>
                  <a:srgbClr val="192987"/>
                </a:solidFill>
              </a:rPr>
              <a:t>Effets de la solution et gain(s) associé(s):</a:t>
            </a:r>
          </a:p>
          <a:p>
            <a:pPr marL="274334" indent="-274334">
              <a:buFont typeface="Arial" panose="020B0604020202020204" pitchFamily="34" charset="0"/>
              <a:buChar char="•"/>
            </a:pPr>
            <a:r>
              <a:rPr lang="fr-FR" sz="2000" b="1">
                <a:solidFill>
                  <a:srgbClr val="192987"/>
                </a:solidFill>
                <a:ea typeface="Calibri"/>
                <a:cs typeface="Calibri"/>
              </a:rPr>
              <a:t>Utilisation de matériaux biosourcés</a:t>
            </a:r>
          </a:p>
          <a:p>
            <a:pPr marL="274334" indent="-274334">
              <a:buFont typeface="Arial" panose="020B0604020202020204" pitchFamily="34" charset="0"/>
              <a:buChar char="•"/>
            </a:pPr>
            <a:r>
              <a:rPr lang="fr-FR" sz="2000" b="1">
                <a:solidFill>
                  <a:srgbClr val="192987"/>
                </a:solidFill>
                <a:ea typeface="Calibri"/>
                <a:cs typeface="Calibri"/>
              </a:rPr>
              <a:t>Réduction des émissions de GES</a:t>
            </a:r>
          </a:p>
          <a:p>
            <a:pPr marL="274334" indent="-274334">
              <a:buFont typeface="Arial" panose="020B0604020202020204" pitchFamily="34" charset="0"/>
              <a:buChar char="•"/>
            </a:pPr>
            <a:r>
              <a:rPr lang="fr-FR" sz="2000" b="1">
                <a:solidFill>
                  <a:srgbClr val="192987"/>
                </a:solidFill>
                <a:ea typeface="Calibri"/>
                <a:cs typeface="Calibri"/>
              </a:rPr>
              <a:t>Possibilité d’approvisionnement en circuit court</a:t>
            </a:r>
          </a:p>
        </p:txBody>
      </p:sp>
      <p:sp>
        <p:nvSpPr>
          <p:cNvPr id="4" name="Rectangle 3">
            <a:extLst>
              <a:ext uri="{FF2B5EF4-FFF2-40B4-BE49-F238E27FC236}">
                <a16:creationId xmlns:a16="http://schemas.microsoft.com/office/drawing/2014/main" id="{202713B9-AF6A-02A0-16BA-3B3020A96B96}"/>
              </a:ext>
            </a:extLst>
          </p:cNvPr>
          <p:cNvSpPr/>
          <p:nvPr/>
        </p:nvSpPr>
        <p:spPr>
          <a:xfrm>
            <a:off x="296744" y="2288843"/>
            <a:ext cx="5904000" cy="1787858"/>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2400" b="1" u="sng">
                <a:solidFill>
                  <a:schemeClr val="tx2"/>
                </a:solidFill>
              </a:rPr>
              <a:t>Métiers concernés :</a:t>
            </a:r>
            <a:r>
              <a:rPr lang="fr-FR" sz="2400" b="1">
                <a:solidFill>
                  <a:schemeClr val="tx2"/>
                </a:solidFill>
              </a:rPr>
              <a:t> </a:t>
            </a:r>
            <a:r>
              <a:rPr lang="fr-FR" sz="2400" b="1" err="1">
                <a:solidFill>
                  <a:schemeClr val="tx2"/>
                </a:solidFill>
              </a:rPr>
              <a:t>OA</a:t>
            </a:r>
            <a:endParaRPr lang="fr-FR" sz="2400" b="1">
              <a:solidFill>
                <a:schemeClr val="tx2"/>
              </a:solidFill>
            </a:endParaRPr>
          </a:p>
        </p:txBody>
      </p:sp>
      <p:pic>
        <p:nvPicPr>
          <p:cNvPr id="7" name="Image 6">
            <a:extLst>
              <a:ext uri="{FF2B5EF4-FFF2-40B4-BE49-F238E27FC236}">
                <a16:creationId xmlns:a16="http://schemas.microsoft.com/office/drawing/2014/main" id="{4BBA516D-2998-D9D8-25DD-4F557F0CA1E3}"/>
              </a:ext>
            </a:extLst>
          </p:cNvPr>
          <p:cNvPicPr>
            <a:picLocks noChangeAspect="1"/>
          </p:cNvPicPr>
          <p:nvPr/>
        </p:nvPicPr>
        <p:blipFill>
          <a:blip r:embed="rId2"/>
          <a:stretch>
            <a:fillRect/>
          </a:stretch>
        </p:blipFill>
        <p:spPr>
          <a:xfrm>
            <a:off x="7857719" y="3380491"/>
            <a:ext cx="7681626" cy="4823879"/>
          </a:xfrm>
          <a:prstGeom prst="rect">
            <a:avLst/>
          </a:prstGeom>
        </p:spPr>
      </p:pic>
      <p:sp>
        <p:nvSpPr>
          <p:cNvPr id="3" name="Rectangle 2">
            <a:extLst>
              <a:ext uri="{FF2B5EF4-FFF2-40B4-BE49-F238E27FC236}">
                <a16:creationId xmlns:a16="http://schemas.microsoft.com/office/drawing/2014/main" id="{21ACDA29-A8F3-B358-BD75-9D6022B9993A}"/>
              </a:ext>
            </a:extLst>
          </p:cNvPr>
          <p:cNvSpPr/>
          <p:nvPr/>
        </p:nvSpPr>
        <p:spPr>
          <a:xfrm>
            <a:off x="296744" y="8163257"/>
            <a:ext cx="5904000" cy="1955592"/>
          </a:xfrm>
          <a:prstGeom prst="rect">
            <a:avLst/>
          </a:prstGeom>
          <a:solidFill>
            <a:srgbClr val="E79C6C">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defTabSz="914445"/>
            <a:r>
              <a:rPr lang="fr-FR" sz="2000" b="1" u="sng">
                <a:solidFill>
                  <a:srgbClr val="192987"/>
                </a:solidFill>
                <a:latin typeface="Calibri"/>
              </a:rPr>
              <a:t>Problématiques et frein à la mise en œuvre</a:t>
            </a:r>
            <a:r>
              <a:rPr lang="fr-FR" sz="2000" b="1">
                <a:solidFill>
                  <a:srgbClr val="192987"/>
                </a:solidFill>
                <a:latin typeface="Calibri"/>
              </a:rPr>
              <a:t> : </a:t>
            </a:r>
          </a:p>
          <a:p>
            <a:pPr marL="274320" indent="-274320" defTabSz="914445">
              <a:buFont typeface="Arial" panose="020B0604020202020204" pitchFamily="34" charset="0"/>
              <a:buChar char="•"/>
            </a:pPr>
            <a:r>
              <a:rPr lang="fr-FR" sz="2000" b="1">
                <a:solidFill>
                  <a:srgbClr val="192987"/>
                </a:solidFill>
                <a:latin typeface="Calibri"/>
              </a:rPr>
              <a:t>Comportement dynamique, LPV ou vitesse nominale limitée à 60 km/h</a:t>
            </a:r>
            <a:endParaRPr lang="fr-FR" sz="2000" b="1">
              <a:solidFill>
                <a:srgbClr val="192987"/>
              </a:solidFill>
              <a:latin typeface="Calibri"/>
              <a:ea typeface="Calibri"/>
              <a:cs typeface="Calibri"/>
            </a:endParaRPr>
          </a:p>
          <a:p>
            <a:pPr marL="274320" indent="-274320" defTabSz="914445">
              <a:buFont typeface="Arial" panose="020B0604020202020204" pitchFamily="34" charset="0"/>
              <a:buChar char="•"/>
            </a:pPr>
            <a:endParaRPr lang="fr-FR" sz="2000" b="1">
              <a:solidFill>
                <a:srgbClr val="192987"/>
              </a:solidFill>
              <a:latin typeface="Calibri"/>
              <a:ea typeface="Calibri"/>
              <a:cs typeface="Calibri"/>
            </a:endParaRPr>
          </a:p>
          <a:p>
            <a:pPr defTabSz="914445"/>
            <a:r>
              <a:rPr lang="fr-FR" sz="2000" b="1" u="sng">
                <a:solidFill>
                  <a:srgbClr val="192987"/>
                </a:solidFill>
                <a:latin typeface="Calibri"/>
              </a:rPr>
              <a:t>Dérogations nécessaires à la mise en œuvre </a:t>
            </a:r>
            <a:r>
              <a:rPr lang="fr-FR" sz="2000" b="1">
                <a:solidFill>
                  <a:srgbClr val="192987"/>
                </a:solidFill>
                <a:latin typeface="Calibri"/>
              </a:rPr>
              <a:t>: </a:t>
            </a:r>
          </a:p>
          <a:p>
            <a:pPr marL="274320" indent="-274320" defTabSz="914445">
              <a:buFont typeface="Arial" panose="020B0604020202020204" pitchFamily="34" charset="0"/>
              <a:buChar char="•"/>
            </a:pPr>
            <a:r>
              <a:rPr lang="fr-FR" sz="2000" b="1">
                <a:solidFill>
                  <a:srgbClr val="192987"/>
                </a:solidFill>
                <a:ea typeface="+mn-lt"/>
                <a:cs typeface="+mn-lt"/>
              </a:rPr>
              <a:t>Durabilité/maintenance</a:t>
            </a:r>
          </a:p>
          <a:p>
            <a:pPr defTabSz="914445"/>
            <a:endParaRPr lang="fr-FR" sz="2000" b="1">
              <a:solidFill>
                <a:srgbClr val="192987"/>
              </a:solidFill>
              <a:latin typeface="Calibri"/>
            </a:endParaRPr>
          </a:p>
        </p:txBody>
      </p:sp>
      <p:sp>
        <p:nvSpPr>
          <p:cNvPr id="5" name="Rectangle 4">
            <a:extLst>
              <a:ext uri="{FF2B5EF4-FFF2-40B4-BE49-F238E27FC236}">
                <a16:creationId xmlns:a16="http://schemas.microsoft.com/office/drawing/2014/main" id="{9521D3A5-BEA6-90EF-6AD9-3DC388D4576E}"/>
              </a:ext>
            </a:extLst>
          </p:cNvPr>
          <p:cNvSpPr/>
          <p:nvPr/>
        </p:nvSpPr>
        <p:spPr>
          <a:xfrm>
            <a:off x="11402461" y="883314"/>
            <a:ext cx="4712677" cy="1165063"/>
          </a:xfrm>
          <a:prstGeom prst="rect">
            <a:avLst/>
          </a:prstGeom>
          <a:solidFill>
            <a:srgbClr val="E79C6C">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defTabSz="914445"/>
            <a:r>
              <a:rPr lang="fr-FR" sz="2000" b="1" u="sng" dirty="0">
                <a:solidFill>
                  <a:srgbClr val="192987"/>
                </a:solidFill>
                <a:latin typeface="Calibri"/>
              </a:rPr>
              <a:t>Interlocuteurs / entités à solliciter pour analyse de faisabilité de la solution </a:t>
            </a:r>
            <a:r>
              <a:rPr lang="fr-FR" sz="2000" b="1" dirty="0">
                <a:solidFill>
                  <a:srgbClr val="192987"/>
                </a:solidFill>
                <a:latin typeface="Calibri"/>
              </a:rPr>
              <a:t>: </a:t>
            </a:r>
          </a:p>
          <a:p>
            <a:pPr marL="274320" indent="-274320" defTabSz="914445">
              <a:buFont typeface="Arial" panose="020B0604020202020204" pitchFamily="34" charset="0"/>
              <a:buChar char="•"/>
            </a:pPr>
            <a:r>
              <a:rPr lang="fr-FR" sz="2000" b="1" dirty="0">
                <a:solidFill>
                  <a:srgbClr val="192987"/>
                </a:solidFill>
                <a:latin typeface="Calibri"/>
              </a:rPr>
              <a:t>Direction technique</a:t>
            </a:r>
            <a:endParaRPr lang="fr-FR" sz="2000" b="1" dirty="0">
              <a:solidFill>
                <a:srgbClr val="192987"/>
              </a:solidFill>
              <a:latin typeface="Calibri"/>
              <a:ea typeface="Calibri"/>
              <a:cs typeface="Calibri"/>
            </a:endParaRPr>
          </a:p>
          <a:p>
            <a:pPr marL="274320" indent="-274320" defTabSz="914445">
              <a:buFont typeface="Arial" panose="020B0604020202020204" pitchFamily="34" charset="0"/>
              <a:buChar char="•"/>
            </a:pPr>
            <a:endParaRPr lang="fr-FR" sz="2000" b="1">
              <a:solidFill>
                <a:srgbClr val="192987"/>
              </a:solidFill>
              <a:latin typeface="Calibri"/>
              <a:ea typeface="Calibri"/>
              <a:cs typeface="Calibri"/>
            </a:endParaRPr>
          </a:p>
        </p:txBody>
      </p:sp>
      <p:sp>
        <p:nvSpPr>
          <p:cNvPr id="6" name="Rectangle 5">
            <a:extLst>
              <a:ext uri="{FF2B5EF4-FFF2-40B4-BE49-F238E27FC236}">
                <a16:creationId xmlns:a16="http://schemas.microsoft.com/office/drawing/2014/main" id="{70338195-1471-9A7F-0A46-C986DCFE06F2}"/>
              </a:ext>
            </a:extLst>
          </p:cNvPr>
          <p:cNvSpPr/>
          <p:nvPr/>
        </p:nvSpPr>
        <p:spPr>
          <a:xfrm>
            <a:off x="6310040" y="2288843"/>
            <a:ext cx="11824492" cy="7818955"/>
          </a:xfrm>
          <a:prstGeom prst="rect">
            <a:avLst/>
          </a:prstGeom>
          <a:solidFill>
            <a:schemeClr val="bg2">
              <a:lumMod val="75000"/>
              <a:alpha val="99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45"/>
            <a:endParaRPr lang="fr-FR">
              <a:solidFill>
                <a:srgbClr val="1F497D"/>
              </a:solidFill>
              <a:latin typeface="Calibri"/>
            </a:endParaRPr>
          </a:p>
          <a:p>
            <a:pPr defTabSz="914445"/>
            <a:endParaRPr lang="fr-FR">
              <a:solidFill>
                <a:srgbClr val="192987"/>
              </a:solidFill>
              <a:latin typeface="Calibri"/>
            </a:endParaRPr>
          </a:p>
          <a:p>
            <a:pPr algn="ctr" defTabSz="914445"/>
            <a:endParaRPr lang="fr-FR" sz="2000" b="1">
              <a:solidFill>
                <a:srgbClr val="1F497D"/>
              </a:solidFill>
              <a:latin typeface="Calibri"/>
            </a:endParaRPr>
          </a:p>
        </p:txBody>
      </p:sp>
      <p:sp>
        <p:nvSpPr>
          <p:cNvPr id="12" name="ZoneTexte 11">
            <a:extLst>
              <a:ext uri="{FF2B5EF4-FFF2-40B4-BE49-F238E27FC236}">
                <a16:creationId xmlns:a16="http://schemas.microsoft.com/office/drawing/2014/main" id="{0D0688A2-0E05-079C-BF4C-455DD83502BA}"/>
              </a:ext>
            </a:extLst>
          </p:cNvPr>
          <p:cNvSpPr txBox="1"/>
          <p:nvPr/>
        </p:nvSpPr>
        <p:spPr>
          <a:xfrm>
            <a:off x="16521193" y="527368"/>
            <a:ext cx="733104" cy="707886"/>
          </a:xfrm>
          <a:prstGeom prst="rect">
            <a:avLst/>
          </a:prstGeom>
          <a:noFill/>
        </p:spPr>
        <p:txBody>
          <a:bodyPr wrap="square" rtlCol="0">
            <a:spAutoFit/>
          </a:bodyPr>
          <a:lstStyle/>
          <a:p>
            <a:r>
              <a:rPr lang="fr-FR" sz="4000">
                <a:highlight>
                  <a:srgbClr val="FFFF00"/>
                </a:highlight>
              </a:rPr>
              <a:t>??</a:t>
            </a:r>
          </a:p>
        </p:txBody>
      </p:sp>
    </p:spTree>
    <p:extLst>
      <p:ext uri="{BB962C8B-B14F-4D97-AF65-F5344CB8AC3E}">
        <p14:creationId xmlns:p14="http://schemas.microsoft.com/office/powerpoint/2010/main" val="20567978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9" y="167116"/>
            <a:ext cx="380204"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b="1">
                  <a:solidFill>
                    <a:schemeClr val="tx1">
                      <a:lumMod val="65000"/>
                      <a:lumOff val="35000"/>
                    </a:schemeClr>
                  </a:solidFill>
                </a:rPr>
                <a:t>A</a:t>
              </a:r>
            </a:p>
            <a:p>
              <a:endParaRPr lang="fr-FR" sz="1800"/>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6" y="331274"/>
            <a:ext cx="11874503" cy="0"/>
          </a:xfrm>
          <a:prstGeom prst="line">
            <a:avLst/>
          </a:prstGeom>
          <a:ln w="19050" cap="rnd">
            <a:solidFill>
              <a:srgbClr val="57A89A"/>
            </a:solidFill>
            <a:prstDash val="solid"/>
            <a:headEnd type="none" w="sm" len="sm"/>
            <a:tailEnd type="none" w="sm" len="sm"/>
          </a:ln>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fr-FR" sz="1800"/>
          </a:p>
        </p:txBody>
      </p:sp>
      <p:sp>
        <p:nvSpPr>
          <p:cNvPr id="21" name="TextBox 18">
            <a:extLst>
              <a:ext uri="{FF2B5EF4-FFF2-40B4-BE49-F238E27FC236}">
                <a16:creationId xmlns:a16="http://schemas.microsoft.com/office/drawing/2014/main" id="{ED17ADDB-C2B1-6394-3566-927316941E1B}"/>
              </a:ext>
            </a:extLst>
          </p:cNvPr>
          <p:cNvSpPr txBox="1"/>
          <p:nvPr/>
        </p:nvSpPr>
        <p:spPr>
          <a:xfrm>
            <a:off x="426397" y="1585890"/>
            <a:ext cx="15397805" cy="422552"/>
          </a:xfrm>
          <a:prstGeom prst="rect">
            <a:avLst/>
          </a:prstGeom>
        </p:spPr>
        <p:txBody>
          <a:bodyPr wrap="square" lIns="0" tIns="0" rIns="0" bIns="0" rtlCol="0" anchor="t">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269253" lvl="1">
              <a:lnSpc>
                <a:spcPts val="3499"/>
              </a:lnSpc>
            </a:pPr>
            <a:r>
              <a:rPr lang="fr-FR" sz="2801" b="1">
                <a:solidFill>
                  <a:srgbClr val="57A89A"/>
                </a:solidFill>
                <a:latin typeface="Raleway"/>
              </a:rPr>
              <a:t>Faciliter le changement d’usage dans le temps</a:t>
            </a:r>
            <a:endParaRPr lang="en-US" sz="2801"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0" y="471332"/>
            <a:ext cx="10334036" cy="923330"/>
          </a:xfrm>
          <a:prstGeom prst="rect">
            <a:avLst/>
          </a:prstGeom>
        </p:spPr>
        <p:txBody>
          <a:bodyPr wrap="square" lIns="0" tIns="0" rIns="0" bIns="0" rtlCol="0" anchor="t">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spcBef>
                <a:spcPct val="0"/>
              </a:spcBef>
            </a:pPr>
            <a:r>
              <a:rPr lang="fr-FR" sz="6000" b="1" spc="-84">
                <a:solidFill>
                  <a:srgbClr val="00595F"/>
                </a:solidFill>
                <a:latin typeface="Raleway"/>
              </a:rPr>
              <a:t>Conception réversible</a:t>
            </a:r>
          </a:p>
        </p:txBody>
      </p:sp>
      <p:sp>
        <p:nvSpPr>
          <p:cNvPr id="10" name="Rectangle 9">
            <a:extLst>
              <a:ext uri="{FF2B5EF4-FFF2-40B4-BE49-F238E27FC236}">
                <a16:creationId xmlns:a16="http://schemas.microsoft.com/office/drawing/2014/main" id="{AAFD6F7E-814A-F8FA-260D-C9360E39A7C9}"/>
              </a:ext>
            </a:extLst>
          </p:cNvPr>
          <p:cNvSpPr/>
          <p:nvPr/>
        </p:nvSpPr>
        <p:spPr>
          <a:xfrm>
            <a:off x="296744" y="3395974"/>
            <a:ext cx="5904000" cy="2321232"/>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2000" b="1" u="sng">
                <a:solidFill>
                  <a:schemeClr val="tx2"/>
                </a:solidFill>
              </a:rPr>
              <a:t>Solution :</a:t>
            </a:r>
          </a:p>
          <a:p>
            <a:r>
              <a:rPr lang="fr-FR" sz="2000" b="1">
                <a:solidFill>
                  <a:schemeClr val="tx2"/>
                </a:solidFill>
              </a:rPr>
              <a:t>Conception de bâtiments transformables et réversibles afin de pérenniser leur attractivité et leur utilisation : possibilités d’extension (verticale et/ou horizontale), l’utilisation multiple ou plus intense.</a:t>
            </a:r>
            <a:endParaRPr lang="fr-FR" sz="2000" b="1">
              <a:solidFill>
                <a:schemeClr val="tx2"/>
              </a:solidFill>
              <a:cs typeface="Calibri"/>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4"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3"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3"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4" y="5829255"/>
            <a:ext cx="5904000" cy="1376126"/>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2000" b="1" u="sng">
                <a:solidFill>
                  <a:srgbClr val="192987"/>
                </a:solidFill>
              </a:rPr>
              <a:t>Effets de la solution et gain(s) associé(s):</a:t>
            </a:r>
          </a:p>
          <a:p>
            <a:pPr marL="274334" indent="-274334">
              <a:buFont typeface="Arial" panose="020B0604020202020204" pitchFamily="34" charset="0"/>
              <a:buChar char="•"/>
            </a:pPr>
            <a:r>
              <a:rPr lang="fr-FR" sz="2000" b="1">
                <a:solidFill>
                  <a:srgbClr val="192987"/>
                </a:solidFill>
                <a:ea typeface="Calibri"/>
                <a:cs typeface="Calibri"/>
              </a:rPr>
              <a:t>Diminution des déchets</a:t>
            </a:r>
          </a:p>
          <a:p>
            <a:pPr marL="274334" indent="-274334">
              <a:buFont typeface="Arial" panose="020B0604020202020204" pitchFamily="34" charset="0"/>
              <a:buChar char="•"/>
            </a:pPr>
            <a:r>
              <a:rPr lang="fr-FR" sz="2000" b="1">
                <a:solidFill>
                  <a:srgbClr val="192987"/>
                </a:solidFill>
                <a:ea typeface="Calibri"/>
                <a:cs typeface="Calibri"/>
              </a:rPr>
              <a:t>Allongement de la durée de vie des bâtiments</a:t>
            </a:r>
          </a:p>
          <a:p>
            <a:pPr marL="274334" indent="-274334">
              <a:buFont typeface="Arial" panose="020B0604020202020204" pitchFamily="34" charset="0"/>
              <a:buChar char="•"/>
            </a:pPr>
            <a:r>
              <a:rPr lang="fr-FR" sz="2000" b="1">
                <a:solidFill>
                  <a:srgbClr val="192987"/>
                </a:solidFill>
                <a:ea typeface="Calibri"/>
                <a:cs typeface="Calibri"/>
              </a:rPr>
              <a:t>Diminution de la consommation de matières</a:t>
            </a:r>
          </a:p>
        </p:txBody>
      </p:sp>
      <p:sp>
        <p:nvSpPr>
          <p:cNvPr id="4" name="Rectangle 3">
            <a:extLst>
              <a:ext uri="{FF2B5EF4-FFF2-40B4-BE49-F238E27FC236}">
                <a16:creationId xmlns:a16="http://schemas.microsoft.com/office/drawing/2014/main" id="{202713B9-AF6A-02A0-16BA-3B3020A96B96}"/>
              </a:ext>
            </a:extLst>
          </p:cNvPr>
          <p:cNvSpPr/>
          <p:nvPr/>
        </p:nvSpPr>
        <p:spPr>
          <a:xfrm>
            <a:off x="296744" y="2288843"/>
            <a:ext cx="5904000" cy="974214"/>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2400" b="1" u="sng">
                <a:solidFill>
                  <a:schemeClr val="tx2"/>
                </a:solidFill>
              </a:rPr>
              <a:t>Métiers concernés :</a:t>
            </a:r>
            <a:r>
              <a:rPr lang="fr-FR" sz="2400" b="1">
                <a:solidFill>
                  <a:schemeClr val="tx2"/>
                </a:solidFill>
              </a:rPr>
              <a:t> Bâtiment</a:t>
            </a:r>
          </a:p>
        </p:txBody>
      </p:sp>
      <p:pic>
        <p:nvPicPr>
          <p:cNvPr id="1026" name="Picture 2" descr="Exemple de transformation de typologie de bureau">
            <a:extLst>
              <a:ext uri="{FF2B5EF4-FFF2-40B4-BE49-F238E27FC236}">
                <a16:creationId xmlns:a16="http://schemas.microsoft.com/office/drawing/2014/main" id="{5B3A5B49-9020-0C1E-B812-914FDFDA4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028" y="2750952"/>
            <a:ext cx="8539010" cy="64081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D68E713-6576-939D-6A90-D80C2362C3E7}"/>
              </a:ext>
            </a:extLst>
          </p:cNvPr>
          <p:cNvSpPr/>
          <p:nvPr/>
        </p:nvSpPr>
        <p:spPr>
          <a:xfrm>
            <a:off x="6310040" y="2288843"/>
            <a:ext cx="11824492" cy="7818955"/>
          </a:xfrm>
          <a:prstGeom prst="rect">
            <a:avLst/>
          </a:prstGeom>
          <a:solidFill>
            <a:schemeClr val="bg2">
              <a:lumMod val="75000"/>
              <a:alpha val="99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45"/>
            <a:endParaRPr lang="fr-FR">
              <a:solidFill>
                <a:srgbClr val="1F497D"/>
              </a:solidFill>
              <a:latin typeface="Calibri"/>
            </a:endParaRPr>
          </a:p>
          <a:p>
            <a:pPr defTabSz="914445"/>
            <a:endParaRPr lang="fr-FR">
              <a:solidFill>
                <a:srgbClr val="192987"/>
              </a:solidFill>
              <a:latin typeface="Calibri"/>
            </a:endParaRPr>
          </a:p>
          <a:p>
            <a:pPr algn="ctr" defTabSz="914445"/>
            <a:endParaRPr lang="fr-FR" sz="2000" b="1">
              <a:solidFill>
                <a:srgbClr val="1F497D"/>
              </a:solidFill>
              <a:latin typeface="Calibri"/>
            </a:endParaRPr>
          </a:p>
        </p:txBody>
      </p:sp>
      <p:sp>
        <p:nvSpPr>
          <p:cNvPr id="5" name="Rectangle 4">
            <a:extLst>
              <a:ext uri="{FF2B5EF4-FFF2-40B4-BE49-F238E27FC236}">
                <a16:creationId xmlns:a16="http://schemas.microsoft.com/office/drawing/2014/main" id="{EBDAFC0E-3D26-ECD7-0EF7-7A18FAAFC6FC}"/>
              </a:ext>
            </a:extLst>
          </p:cNvPr>
          <p:cNvSpPr/>
          <p:nvPr/>
        </p:nvSpPr>
        <p:spPr>
          <a:xfrm>
            <a:off x="296744" y="7370480"/>
            <a:ext cx="5904000" cy="2737317"/>
          </a:xfrm>
          <a:prstGeom prst="rect">
            <a:avLst/>
          </a:prstGeom>
          <a:solidFill>
            <a:srgbClr val="E79C6C">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5"/>
            <a:r>
              <a:rPr lang="fr-FR" sz="2000" b="1" u="sng">
                <a:solidFill>
                  <a:srgbClr val="192987"/>
                </a:solidFill>
                <a:latin typeface="Calibri"/>
              </a:rPr>
              <a:t>Problématiques et frein à la mise en œuvre</a:t>
            </a:r>
            <a:r>
              <a:rPr lang="fr-FR" sz="2000" b="1">
                <a:solidFill>
                  <a:srgbClr val="192987"/>
                </a:solidFill>
                <a:latin typeface="Calibri"/>
              </a:rPr>
              <a:t> : </a:t>
            </a:r>
          </a:p>
          <a:p>
            <a:pPr marL="274652" indent="-274652" defTabSz="914445">
              <a:buFont typeface="Arial" panose="020B0604020202020204" pitchFamily="34" charset="0"/>
              <a:buChar char="•"/>
            </a:pPr>
            <a:r>
              <a:rPr lang="fr-FR" sz="2000" b="1">
                <a:solidFill>
                  <a:srgbClr val="192987"/>
                </a:solidFill>
                <a:latin typeface="Calibri"/>
              </a:rPr>
              <a:t>Anticipation des usages</a:t>
            </a:r>
          </a:p>
          <a:p>
            <a:pPr marL="274652" indent="-274652" defTabSz="914445">
              <a:buFont typeface="Arial" panose="020B0604020202020204" pitchFamily="34" charset="0"/>
              <a:buChar char="•"/>
            </a:pPr>
            <a:r>
              <a:rPr lang="fr-FR" sz="2000" b="1">
                <a:solidFill>
                  <a:srgbClr val="192987"/>
                </a:solidFill>
                <a:latin typeface="Calibri"/>
              </a:rPr>
              <a:t>Nouveau permis de construire pour chaque changement d’usage</a:t>
            </a:r>
          </a:p>
          <a:p>
            <a:pPr marL="274652" indent="-274652" defTabSz="914445">
              <a:buFont typeface="Arial" panose="020B0604020202020204" pitchFamily="34" charset="0"/>
              <a:buChar char="•"/>
            </a:pPr>
            <a:r>
              <a:rPr lang="fr-FR" sz="2000" b="1">
                <a:solidFill>
                  <a:srgbClr val="192987"/>
                </a:solidFill>
                <a:latin typeface="Calibri"/>
              </a:rPr>
              <a:t>Différentes normes entre les bureaux et les habitations</a:t>
            </a:r>
          </a:p>
          <a:p>
            <a:pPr defTabSz="914445"/>
            <a:endParaRPr lang="fr-FR" sz="2000" b="1">
              <a:solidFill>
                <a:srgbClr val="192987"/>
              </a:solidFill>
              <a:latin typeface="Calibri"/>
            </a:endParaRPr>
          </a:p>
        </p:txBody>
      </p:sp>
      <p:sp>
        <p:nvSpPr>
          <p:cNvPr id="6" name="Rectangle 5">
            <a:extLst>
              <a:ext uri="{FF2B5EF4-FFF2-40B4-BE49-F238E27FC236}">
                <a16:creationId xmlns:a16="http://schemas.microsoft.com/office/drawing/2014/main" id="{C08722A4-10A8-3772-412F-A6A97EC220D2}"/>
              </a:ext>
            </a:extLst>
          </p:cNvPr>
          <p:cNvSpPr/>
          <p:nvPr/>
        </p:nvSpPr>
        <p:spPr>
          <a:xfrm>
            <a:off x="11402461" y="883314"/>
            <a:ext cx="4712677" cy="1165063"/>
          </a:xfrm>
          <a:prstGeom prst="rect">
            <a:avLst/>
          </a:prstGeom>
          <a:solidFill>
            <a:srgbClr val="E79C6C">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defTabSz="914445"/>
            <a:r>
              <a:rPr lang="fr-FR" sz="2000" b="1" u="sng" dirty="0">
                <a:solidFill>
                  <a:srgbClr val="192987"/>
                </a:solidFill>
                <a:latin typeface="Calibri"/>
              </a:rPr>
              <a:t>Interlocuteurs / entités à solliciter pour analyse de faisabilité de la solution </a:t>
            </a:r>
            <a:r>
              <a:rPr lang="fr-FR" sz="2000" b="1" dirty="0">
                <a:solidFill>
                  <a:srgbClr val="192987"/>
                </a:solidFill>
                <a:latin typeface="Calibri"/>
              </a:rPr>
              <a:t>: </a:t>
            </a:r>
          </a:p>
          <a:p>
            <a:pPr defTabSz="914445"/>
            <a:endParaRPr lang="fr-FR" sz="2000" b="1" dirty="0">
              <a:solidFill>
                <a:srgbClr val="192987"/>
              </a:solidFill>
              <a:latin typeface="Calibri"/>
              <a:ea typeface="Calibri"/>
              <a:cs typeface="Calibri"/>
            </a:endParaRPr>
          </a:p>
          <a:p>
            <a:pPr marL="274320" indent="-274320" defTabSz="914445">
              <a:buFont typeface="Arial" panose="020B0604020202020204" pitchFamily="34" charset="0"/>
              <a:buChar char="•"/>
            </a:pPr>
            <a:endParaRPr lang="fr-FR" sz="2000" b="1">
              <a:solidFill>
                <a:srgbClr val="192987"/>
              </a:solidFill>
              <a:latin typeface="Calibri"/>
              <a:ea typeface="Calibri"/>
              <a:cs typeface="Calibri"/>
            </a:endParaRPr>
          </a:p>
        </p:txBody>
      </p:sp>
      <p:sp>
        <p:nvSpPr>
          <p:cNvPr id="7" name="ZoneTexte 6">
            <a:extLst>
              <a:ext uri="{FF2B5EF4-FFF2-40B4-BE49-F238E27FC236}">
                <a16:creationId xmlns:a16="http://schemas.microsoft.com/office/drawing/2014/main" id="{3646E9B5-23D2-0878-CCAE-78E90D2BE2B3}"/>
              </a:ext>
            </a:extLst>
          </p:cNvPr>
          <p:cNvSpPr txBox="1"/>
          <p:nvPr/>
        </p:nvSpPr>
        <p:spPr>
          <a:xfrm>
            <a:off x="16521193" y="527368"/>
            <a:ext cx="733104" cy="707886"/>
          </a:xfrm>
          <a:prstGeom prst="rect">
            <a:avLst/>
          </a:prstGeom>
          <a:noFill/>
        </p:spPr>
        <p:txBody>
          <a:bodyPr wrap="square" rtlCol="0">
            <a:spAutoFit/>
          </a:bodyPr>
          <a:lstStyle/>
          <a:p>
            <a:r>
              <a:rPr lang="fr-FR" sz="4000">
                <a:highlight>
                  <a:srgbClr val="FFFF00"/>
                </a:highlight>
              </a:rPr>
              <a:t>??</a:t>
            </a:r>
          </a:p>
        </p:txBody>
      </p:sp>
    </p:spTree>
    <p:extLst>
      <p:ext uri="{BB962C8B-B14F-4D97-AF65-F5344CB8AC3E}">
        <p14:creationId xmlns:p14="http://schemas.microsoft.com/office/powerpoint/2010/main" val="4702658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74014-481C-D4C4-343F-12AFEEB274C4}"/>
            </a:ext>
          </a:extLst>
        </p:cNvPr>
        <p:cNvGrpSpPr/>
        <p:nvPr/>
      </p:nvGrpSpPr>
      <p:grpSpPr>
        <a:xfrm>
          <a:off x="0" y="0"/>
          <a:ext cx="0" cy="0"/>
          <a:chOff x="0" y="0"/>
          <a:chExt cx="0" cy="0"/>
        </a:xfrm>
      </p:grpSpPr>
      <p:grpSp>
        <p:nvGrpSpPr>
          <p:cNvPr id="9" name="Group 14">
            <a:extLst>
              <a:ext uri="{FF2B5EF4-FFF2-40B4-BE49-F238E27FC236}">
                <a16:creationId xmlns:a16="http://schemas.microsoft.com/office/drawing/2014/main" id="{DA818B75-3617-E2D1-2A6F-A7C4D57FEEA5}"/>
              </a:ext>
            </a:extLst>
          </p:cNvPr>
          <p:cNvGrpSpPr/>
          <p:nvPr/>
        </p:nvGrpSpPr>
        <p:grpSpPr>
          <a:xfrm>
            <a:off x="765169" y="167116"/>
            <a:ext cx="380204" cy="329258"/>
            <a:chOff x="0" y="0"/>
            <a:chExt cx="3619627" cy="3134614"/>
          </a:xfrm>
          <a:solidFill>
            <a:srgbClr val="57A89A"/>
          </a:solidFill>
        </p:grpSpPr>
        <p:sp>
          <p:nvSpPr>
            <p:cNvPr id="11" name="Freeform 15">
              <a:extLst>
                <a:ext uri="{FF2B5EF4-FFF2-40B4-BE49-F238E27FC236}">
                  <a16:creationId xmlns:a16="http://schemas.microsoft.com/office/drawing/2014/main" id="{F029A615-5612-8099-2B69-DCC94A22C80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b="1">
                  <a:solidFill>
                    <a:schemeClr val="tx1">
                      <a:lumMod val="65000"/>
                      <a:lumOff val="35000"/>
                    </a:schemeClr>
                  </a:solidFill>
                </a:rPr>
                <a:t>A</a:t>
              </a:r>
            </a:p>
            <a:p>
              <a:endParaRPr lang="fr-FR" sz="1800"/>
            </a:p>
          </p:txBody>
        </p:sp>
      </p:grpSp>
      <p:sp>
        <p:nvSpPr>
          <p:cNvPr id="8" name="AutoShape 13">
            <a:extLst>
              <a:ext uri="{FF2B5EF4-FFF2-40B4-BE49-F238E27FC236}">
                <a16:creationId xmlns:a16="http://schemas.microsoft.com/office/drawing/2014/main" id="{065EE009-1F9F-3DD7-4F6B-09BB146F5034}"/>
              </a:ext>
            </a:extLst>
          </p:cNvPr>
          <p:cNvSpPr/>
          <p:nvPr/>
        </p:nvSpPr>
        <p:spPr>
          <a:xfrm flipV="1">
            <a:off x="989236" y="331274"/>
            <a:ext cx="11874503" cy="0"/>
          </a:xfrm>
          <a:prstGeom prst="line">
            <a:avLst/>
          </a:prstGeom>
          <a:ln w="19050" cap="rnd">
            <a:solidFill>
              <a:srgbClr val="57A89A"/>
            </a:solidFill>
            <a:prstDash val="solid"/>
            <a:headEnd type="none" w="sm" len="sm"/>
            <a:tailEnd type="none" w="sm" len="sm"/>
          </a:ln>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fr-FR" sz="1800"/>
          </a:p>
        </p:txBody>
      </p:sp>
      <p:sp>
        <p:nvSpPr>
          <p:cNvPr id="21" name="TextBox 18">
            <a:extLst>
              <a:ext uri="{FF2B5EF4-FFF2-40B4-BE49-F238E27FC236}">
                <a16:creationId xmlns:a16="http://schemas.microsoft.com/office/drawing/2014/main" id="{D4F5C52F-CB31-E192-6F67-8D49708DBE6F}"/>
              </a:ext>
            </a:extLst>
          </p:cNvPr>
          <p:cNvSpPr txBox="1"/>
          <p:nvPr/>
        </p:nvSpPr>
        <p:spPr>
          <a:xfrm>
            <a:off x="426398" y="1585890"/>
            <a:ext cx="9672946" cy="602024"/>
          </a:xfrm>
          <a:prstGeom prst="rect">
            <a:avLst/>
          </a:prstGeom>
        </p:spPr>
        <p:txBody>
          <a:bodyPr wrap="square" lIns="0" tIns="0" rIns="0" bIns="0" rtlCol="0" anchor="t">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79502" lvl="1">
              <a:lnSpc>
                <a:spcPts val="2333"/>
              </a:lnSpc>
            </a:pPr>
            <a:r>
              <a:rPr lang="fr-FR" sz="2800" b="1">
                <a:solidFill>
                  <a:srgbClr val="57A89A"/>
                </a:solidFill>
                <a:latin typeface="Raleway"/>
              </a:rPr>
              <a:t>Approches de calcul adaptée permettant de proposer une optimisation des fondations des massifs caténaires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D944A01D-049D-36EA-6D89-170C51475EFB}"/>
              </a:ext>
            </a:extLst>
          </p:cNvPr>
          <p:cNvSpPr txBox="1"/>
          <p:nvPr/>
        </p:nvSpPr>
        <p:spPr>
          <a:xfrm>
            <a:off x="662370" y="471332"/>
            <a:ext cx="10334036" cy="923330"/>
          </a:xfrm>
          <a:prstGeom prst="rect">
            <a:avLst/>
          </a:prstGeom>
        </p:spPr>
        <p:txBody>
          <a:bodyPr wrap="square" lIns="0" tIns="0" rIns="0" bIns="0" rtlCol="0" anchor="t">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spcBef>
                <a:spcPct val="0"/>
              </a:spcBef>
            </a:pPr>
            <a:r>
              <a:rPr lang="fr-FR" sz="6000" b="1" spc="-84">
                <a:solidFill>
                  <a:srgbClr val="00595F"/>
                </a:solidFill>
                <a:latin typeface="Raleway"/>
              </a:rPr>
              <a:t>Matériaux</a:t>
            </a:r>
          </a:p>
        </p:txBody>
      </p:sp>
      <p:sp>
        <p:nvSpPr>
          <p:cNvPr id="10" name="Rectangle 9">
            <a:extLst>
              <a:ext uri="{FF2B5EF4-FFF2-40B4-BE49-F238E27FC236}">
                <a16:creationId xmlns:a16="http://schemas.microsoft.com/office/drawing/2014/main" id="{6BE65AC5-FB2F-0089-B4AD-26B4F0B1FA3A}"/>
              </a:ext>
            </a:extLst>
          </p:cNvPr>
          <p:cNvSpPr/>
          <p:nvPr/>
        </p:nvSpPr>
        <p:spPr>
          <a:xfrm>
            <a:off x="296744" y="3395974"/>
            <a:ext cx="5904000" cy="1747526"/>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2000" b="1" u="sng" dirty="0">
                <a:solidFill>
                  <a:schemeClr val="tx2"/>
                </a:solidFill>
              </a:rPr>
              <a:t>Solution :</a:t>
            </a:r>
          </a:p>
          <a:p>
            <a:r>
              <a:rPr lang="fr-FR" sz="2000" b="1" dirty="0">
                <a:solidFill>
                  <a:schemeClr val="tx2"/>
                </a:solidFill>
              </a:rPr>
              <a:t>Remplacer le  catalogue de dimensionnement de la existant (</a:t>
            </a:r>
            <a:r>
              <a:rPr lang="fr-FR" sz="2000" b="1" i="1" dirty="0">
                <a:solidFill>
                  <a:schemeClr val="tx2"/>
                </a:solidFill>
              </a:rPr>
              <a:t>basé sur des approches empiriques non optimisées</a:t>
            </a:r>
            <a:r>
              <a:rPr lang="fr-FR" sz="2000" b="1" dirty="0">
                <a:solidFill>
                  <a:schemeClr val="tx2"/>
                </a:solidFill>
              </a:rPr>
              <a:t>) grâce à la modélisation 3D des massifs caténaires</a:t>
            </a:r>
          </a:p>
        </p:txBody>
      </p:sp>
      <p:sp>
        <p:nvSpPr>
          <p:cNvPr id="48" name="Freeform 7">
            <a:extLst>
              <a:ext uri="{FF2B5EF4-FFF2-40B4-BE49-F238E27FC236}">
                <a16:creationId xmlns:a16="http://schemas.microsoft.com/office/drawing/2014/main" id="{4285657C-608F-1789-D2D2-DC728FD274CB}"/>
              </a:ext>
            </a:extLst>
          </p:cNvPr>
          <p:cNvSpPr/>
          <p:nvPr/>
        </p:nvSpPr>
        <p:spPr>
          <a:xfrm>
            <a:off x="4720144"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b="1">
                <a:solidFill>
                  <a:schemeClr val="tx1">
                    <a:lumMod val="65000"/>
                    <a:lumOff val="35000"/>
                  </a:schemeClr>
                </a:solidFill>
              </a:rPr>
              <a:t>B</a:t>
            </a:r>
          </a:p>
        </p:txBody>
      </p:sp>
      <p:sp>
        <p:nvSpPr>
          <p:cNvPr id="50" name="Freeform 9">
            <a:extLst>
              <a:ext uri="{FF2B5EF4-FFF2-40B4-BE49-F238E27FC236}">
                <a16:creationId xmlns:a16="http://schemas.microsoft.com/office/drawing/2014/main" id="{1A2312BA-9A6D-DE07-8671-36ABD5578D0B}"/>
              </a:ext>
            </a:extLst>
          </p:cNvPr>
          <p:cNvSpPr/>
          <p:nvPr/>
        </p:nvSpPr>
        <p:spPr>
          <a:xfrm>
            <a:off x="8673953"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b="1">
                <a:solidFill>
                  <a:schemeClr val="tx1">
                    <a:lumMod val="65000"/>
                    <a:lumOff val="35000"/>
                  </a:schemeClr>
                </a:solidFill>
              </a:rPr>
              <a:t>C</a:t>
            </a:r>
          </a:p>
        </p:txBody>
      </p:sp>
      <p:sp>
        <p:nvSpPr>
          <p:cNvPr id="52" name="Freeform 9">
            <a:extLst>
              <a:ext uri="{FF2B5EF4-FFF2-40B4-BE49-F238E27FC236}">
                <a16:creationId xmlns:a16="http://schemas.microsoft.com/office/drawing/2014/main" id="{2674B136-CAEC-3414-DD8B-5968E2D516DD}"/>
              </a:ext>
            </a:extLst>
          </p:cNvPr>
          <p:cNvSpPr/>
          <p:nvPr/>
        </p:nvSpPr>
        <p:spPr>
          <a:xfrm>
            <a:off x="12627763"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b="1">
                <a:solidFill>
                  <a:schemeClr val="tx1">
                    <a:lumMod val="65000"/>
                    <a:lumOff val="35000"/>
                  </a:schemeClr>
                </a:solidFill>
              </a:rPr>
              <a:t>D</a:t>
            </a:r>
          </a:p>
        </p:txBody>
      </p:sp>
      <p:sp>
        <p:nvSpPr>
          <p:cNvPr id="56" name="Rectangle 55">
            <a:extLst>
              <a:ext uri="{FF2B5EF4-FFF2-40B4-BE49-F238E27FC236}">
                <a16:creationId xmlns:a16="http://schemas.microsoft.com/office/drawing/2014/main" id="{DDDAAD6D-6392-77AB-12BF-5392D0A30DDF}"/>
              </a:ext>
            </a:extLst>
          </p:cNvPr>
          <p:cNvSpPr/>
          <p:nvPr/>
        </p:nvSpPr>
        <p:spPr>
          <a:xfrm>
            <a:off x="296744" y="5266976"/>
            <a:ext cx="5904000" cy="2491569"/>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2000" b="1" u="sng" dirty="0">
                <a:solidFill>
                  <a:srgbClr val="192987"/>
                </a:solidFill>
              </a:rPr>
              <a:t>Effets de la solution et gain(s) associé(s):</a:t>
            </a:r>
          </a:p>
          <a:p>
            <a:pPr marL="274334" indent="-274334">
              <a:buFont typeface="Arial" panose="020B0604020202020204" pitchFamily="34" charset="0"/>
              <a:buChar char="•"/>
            </a:pPr>
            <a:r>
              <a:rPr lang="fr-FR" sz="2000" b="1" dirty="0">
                <a:solidFill>
                  <a:srgbClr val="192987"/>
                </a:solidFill>
                <a:ea typeface="Calibri"/>
                <a:cs typeface="Calibri"/>
              </a:rPr>
              <a:t>Multiplier les cas d’application des fondations semi-profondes </a:t>
            </a:r>
          </a:p>
          <a:p>
            <a:pPr marL="274334" indent="-274334">
              <a:buFont typeface="Arial" panose="020B0604020202020204" pitchFamily="34" charset="0"/>
              <a:buChar char="•"/>
            </a:pPr>
            <a:r>
              <a:rPr lang="fr-FR" sz="2000" b="1" dirty="0">
                <a:solidFill>
                  <a:srgbClr val="192987"/>
                </a:solidFill>
                <a:ea typeface="Calibri"/>
                <a:cs typeface="Calibri"/>
              </a:rPr>
              <a:t>Être en capacité à traiter toutes les géométries et les stratigraphies complexes des fondations semi-profondes</a:t>
            </a:r>
          </a:p>
          <a:p>
            <a:pPr marL="274334" indent="-274334">
              <a:buFont typeface="Arial" panose="020B0604020202020204" pitchFamily="34" charset="0"/>
              <a:buChar char="•"/>
            </a:pPr>
            <a:r>
              <a:rPr lang="fr-FR" sz="2000" b="1" dirty="0">
                <a:solidFill>
                  <a:srgbClr val="192987"/>
                </a:solidFill>
                <a:ea typeface="Calibri"/>
                <a:cs typeface="Calibri"/>
              </a:rPr>
              <a:t>Réduction de consommations de ressources et d'empreinte carbone (carbone évité)</a:t>
            </a:r>
          </a:p>
        </p:txBody>
      </p:sp>
      <p:sp>
        <p:nvSpPr>
          <p:cNvPr id="4" name="Rectangle 3">
            <a:extLst>
              <a:ext uri="{FF2B5EF4-FFF2-40B4-BE49-F238E27FC236}">
                <a16:creationId xmlns:a16="http://schemas.microsoft.com/office/drawing/2014/main" id="{80BFE320-E345-B5CD-D840-9C3F2E3D5F8E}"/>
              </a:ext>
            </a:extLst>
          </p:cNvPr>
          <p:cNvSpPr/>
          <p:nvPr/>
        </p:nvSpPr>
        <p:spPr>
          <a:xfrm>
            <a:off x="296744" y="2288843"/>
            <a:ext cx="5904000" cy="974214"/>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2400" b="1" u="sng">
                <a:solidFill>
                  <a:schemeClr val="tx2"/>
                </a:solidFill>
              </a:rPr>
              <a:t>Métiers concernés :</a:t>
            </a:r>
            <a:r>
              <a:rPr lang="fr-FR" sz="2400" b="1">
                <a:solidFill>
                  <a:schemeClr val="tx2"/>
                </a:solidFill>
              </a:rPr>
              <a:t> Génie civil</a:t>
            </a:r>
          </a:p>
        </p:txBody>
      </p:sp>
      <p:sp>
        <p:nvSpPr>
          <p:cNvPr id="5" name="Rectangle 4">
            <a:extLst>
              <a:ext uri="{FF2B5EF4-FFF2-40B4-BE49-F238E27FC236}">
                <a16:creationId xmlns:a16="http://schemas.microsoft.com/office/drawing/2014/main" id="{4C9F6FA4-986D-2D46-B1B1-79D952410D42}"/>
              </a:ext>
            </a:extLst>
          </p:cNvPr>
          <p:cNvSpPr/>
          <p:nvPr/>
        </p:nvSpPr>
        <p:spPr>
          <a:xfrm>
            <a:off x="296744" y="7911180"/>
            <a:ext cx="5904000" cy="2044546"/>
          </a:xfrm>
          <a:prstGeom prst="rect">
            <a:avLst/>
          </a:prstGeom>
          <a:solidFill>
            <a:srgbClr val="E79C6C">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5"/>
            <a:r>
              <a:rPr lang="fr-FR" sz="2000" b="1" u="sng">
                <a:solidFill>
                  <a:srgbClr val="192987"/>
                </a:solidFill>
                <a:latin typeface="Calibri"/>
              </a:rPr>
              <a:t>Problématiques et frein à la mise en œuvre</a:t>
            </a:r>
            <a:r>
              <a:rPr lang="fr-FR" sz="2000" b="1">
                <a:solidFill>
                  <a:srgbClr val="192987"/>
                </a:solidFill>
                <a:latin typeface="Calibri"/>
              </a:rPr>
              <a:t> : </a:t>
            </a:r>
          </a:p>
          <a:p>
            <a:pPr marL="274652" indent="-274652" defTabSz="914445">
              <a:buFont typeface="Arial" panose="020B0604020202020204" pitchFamily="34" charset="0"/>
              <a:buChar char="•"/>
            </a:pPr>
            <a:r>
              <a:rPr lang="fr-FR" sz="2000" b="1">
                <a:solidFill>
                  <a:srgbClr val="192987"/>
                </a:solidFill>
                <a:latin typeface="Calibri"/>
              </a:rPr>
              <a:t>Modification des référentiels existants</a:t>
            </a:r>
          </a:p>
          <a:p>
            <a:pPr marL="274652" indent="-274652" defTabSz="914445">
              <a:buFont typeface="Arial" panose="020B0604020202020204" pitchFamily="34" charset="0"/>
              <a:buChar char="•"/>
            </a:pPr>
            <a:r>
              <a:rPr lang="fr-FR" sz="2000" b="1">
                <a:solidFill>
                  <a:srgbClr val="192987"/>
                </a:solidFill>
                <a:latin typeface="Calibri"/>
              </a:rPr>
              <a:t>Sur des cas plus complexes, validation de l’approche par des plots d’essais instrumentés</a:t>
            </a:r>
          </a:p>
          <a:p>
            <a:pPr marL="274652" indent="-274652" defTabSz="914445">
              <a:buFont typeface="Arial" panose="020B0604020202020204" pitchFamily="34" charset="0"/>
              <a:buChar char="•"/>
            </a:pPr>
            <a:endParaRPr lang="fr-FR" sz="2000" b="1">
              <a:solidFill>
                <a:srgbClr val="192987"/>
              </a:solidFill>
              <a:latin typeface="Calibri"/>
            </a:endParaRPr>
          </a:p>
          <a:p>
            <a:pPr defTabSz="914445"/>
            <a:endParaRPr lang="fr-FR" sz="2000" b="1">
              <a:solidFill>
                <a:srgbClr val="192987"/>
              </a:solidFill>
              <a:latin typeface="Calibri"/>
            </a:endParaRPr>
          </a:p>
        </p:txBody>
      </p:sp>
      <p:sp>
        <p:nvSpPr>
          <p:cNvPr id="6" name="Rectangle 5">
            <a:extLst>
              <a:ext uri="{FF2B5EF4-FFF2-40B4-BE49-F238E27FC236}">
                <a16:creationId xmlns:a16="http://schemas.microsoft.com/office/drawing/2014/main" id="{C5777773-3D1F-B69D-2B61-D0FC0519D416}"/>
              </a:ext>
            </a:extLst>
          </p:cNvPr>
          <p:cNvSpPr/>
          <p:nvPr/>
        </p:nvSpPr>
        <p:spPr>
          <a:xfrm>
            <a:off x="11402461" y="883314"/>
            <a:ext cx="4712677" cy="1165063"/>
          </a:xfrm>
          <a:prstGeom prst="rect">
            <a:avLst/>
          </a:prstGeom>
          <a:solidFill>
            <a:srgbClr val="E79C6C">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5"/>
            <a:r>
              <a:rPr lang="fr-FR" sz="2000" b="1" u="sng">
                <a:solidFill>
                  <a:srgbClr val="192987"/>
                </a:solidFill>
                <a:latin typeface="Calibri"/>
              </a:rPr>
              <a:t>Interlocuteurs / entités à solliciter pour analyse de faisabilité de la solution </a:t>
            </a:r>
            <a:r>
              <a:rPr lang="fr-FR" sz="2000" b="1">
                <a:solidFill>
                  <a:srgbClr val="192987"/>
                </a:solidFill>
                <a:latin typeface="Calibri"/>
              </a:rPr>
              <a:t>: </a:t>
            </a:r>
          </a:p>
          <a:p>
            <a:pPr defTabSz="914445"/>
            <a:r>
              <a:rPr lang="fr-FR" sz="2000" b="1">
                <a:solidFill>
                  <a:srgbClr val="192987"/>
                </a:solidFill>
                <a:highlight>
                  <a:srgbClr val="FFFF00"/>
                </a:highlight>
                <a:latin typeface="Calibri"/>
              </a:rPr>
              <a:t>Direction technique ?</a:t>
            </a:r>
          </a:p>
        </p:txBody>
      </p:sp>
      <p:sp>
        <p:nvSpPr>
          <p:cNvPr id="7" name="ZoneTexte 6">
            <a:extLst>
              <a:ext uri="{FF2B5EF4-FFF2-40B4-BE49-F238E27FC236}">
                <a16:creationId xmlns:a16="http://schemas.microsoft.com/office/drawing/2014/main" id="{E5172D4E-FEC2-07CA-305F-A7A6A4DD01ED}"/>
              </a:ext>
            </a:extLst>
          </p:cNvPr>
          <p:cNvSpPr txBox="1"/>
          <p:nvPr/>
        </p:nvSpPr>
        <p:spPr>
          <a:xfrm>
            <a:off x="16521193" y="527368"/>
            <a:ext cx="733104" cy="707886"/>
          </a:xfrm>
          <a:prstGeom prst="rect">
            <a:avLst/>
          </a:prstGeom>
          <a:noFill/>
        </p:spPr>
        <p:txBody>
          <a:bodyPr wrap="square" rtlCol="0">
            <a:spAutoFit/>
          </a:bodyPr>
          <a:lstStyle/>
          <a:p>
            <a:r>
              <a:rPr lang="fr-FR" sz="4000">
                <a:highlight>
                  <a:srgbClr val="FFFF00"/>
                </a:highlight>
              </a:rPr>
              <a:t>??</a:t>
            </a:r>
          </a:p>
        </p:txBody>
      </p:sp>
      <p:sp>
        <p:nvSpPr>
          <p:cNvPr id="2" name="Rectangle 1">
            <a:extLst>
              <a:ext uri="{FF2B5EF4-FFF2-40B4-BE49-F238E27FC236}">
                <a16:creationId xmlns:a16="http://schemas.microsoft.com/office/drawing/2014/main" id="{5C395315-B065-F12D-2D10-F0DD079C2E35}"/>
              </a:ext>
            </a:extLst>
          </p:cNvPr>
          <p:cNvSpPr/>
          <p:nvPr/>
        </p:nvSpPr>
        <p:spPr>
          <a:xfrm>
            <a:off x="6310040" y="2288843"/>
            <a:ext cx="11824492" cy="7818955"/>
          </a:xfrm>
          <a:prstGeom prst="rect">
            <a:avLst/>
          </a:prstGeom>
          <a:solidFill>
            <a:schemeClr val="bg2">
              <a:lumMod val="75000"/>
              <a:alpha val="99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45"/>
            <a:endParaRPr lang="fr-FR">
              <a:solidFill>
                <a:srgbClr val="1F497D"/>
              </a:solidFill>
              <a:latin typeface="Calibri"/>
            </a:endParaRPr>
          </a:p>
          <a:p>
            <a:pPr defTabSz="914445"/>
            <a:endParaRPr lang="fr-FR">
              <a:solidFill>
                <a:srgbClr val="192987"/>
              </a:solidFill>
              <a:latin typeface="Calibri"/>
            </a:endParaRPr>
          </a:p>
          <a:p>
            <a:pPr algn="ctr" defTabSz="914445"/>
            <a:endParaRPr lang="fr-FR" sz="2000" b="1">
              <a:solidFill>
                <a:srgbClr val="1F497D"/>
              </a:solidFill>
              <a:latin typeface="Calibri"/>
            </a:endParaRPr>
          </a:p>
        </p:txBody>
      </p:sp>
      <p:pic>
        <p:nvPicPr>
          <p:cNvPr id="12" name="Image 11">
            <a:extLst>
              <a:ext uri="{FF2B5EF4-FFF2-40B4-BE49-F238E27FC236}">
                <a16:creationId xmlns:a16="http://schemas.microsoft.com/office/drawing/2014/main" id="{CD9719D3-1BEF-B78A-6240-9D0CDD60B1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36360" y="2305235"/>
            <a:ext cx="5624581" cy="3626261"/>
          </a:xfrm>
          <a:prstGeom prst="rect">
            <a:avLst/>
          </a:prstGeom>
          <a:noFill/>
          <a:ln>
            <a:noFill/>
          </a:ln>
        </p:spPr>
      </p:pic>
      <p:pic>
        <p:nvPicPr>
          <p:cNvPr id="13" name="Image 12">
            <a:extLst>
              <a:ext uri="{FF2B5EF4-FFF2-40B4-BE49-F238E27FC236}">
                <a16:creationId xmlns:a16="http://schemas.microsoft.com/office/drawing/2014/main" id="{CB217D17-1331-17CC-4C83-586B14F627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88094" y="5947888"/>
            <a:ext cx="8279338" cy="3715272"/>
          </a:xfrm>
          <a:prstGeom prst="rect">
            <a:avLst/>
          </a:prstGeom>
          <a:noFill/>
          <a:ln>
            <a:noFill/>
          </a:ln>
        </p:spPr>
      </p:pic>
    </p:spTree>
    <p:extLst>
      <p:ext uri="{BB962C8B-B14F-4D97-AF65-F5344CB8AC3E}">
        <p14:creationId xmlns:p14="http://schemas.microsoft.com/office/powerpoint/2010/main" val="3298604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471330"/>
            <a:ext cx="13396530"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Acoustique</a:t>
            </a:r>
            <a:r>
              <a:rPr lang="en-US" sz="6000" b="1" spc="-84">
                <a:solidFill>
                  <a:srgbClr val="00595F"/>
                </a:solidFill>
                <a:latin typeface="Raleway"/>
              </a:rPr>
              <a:t> et vibrations</a:t>
            </a:r>
            <a:endParaRPr lang="en-US"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2" y="3357763"/>
            <a:ext cx="4867577" cy="3073402"/>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Solution :</a:t>
            </a:r>
            <a:endParaRPr lang="fr-FR" sz="2400" b="1">
              <a:solidFill>
                <a:schemeClr val="tx2"/>
              </a:solidFill>
            </a:endParaRPr>
          </a:p>
          <a:p>
            <a:r>
              <a:rPr lang="fr-FR" sz="2400" b="1">
                <a:solidFill>
                  <a:schemeClr val="tx2"/>
                </a:solidFill>
              </a:rPr>
              <a:t>. Remplacer les granulats par des copeaux de bois </a:t>
            </a:r>
          </a:p>
          <a:p>
            <a:r>
              <a:rPr lang="fr-FR" sz="2400" b="1">
                <a:solidFill>
                  <a:schemeClr val="tx2"/>
                </a:solidFill>
              </a:rPr>
              <a:t>. Réduire la quantité de ciment</a:t>
            </a:r>
          </a:p>
        </p:txBody>
      </p:sp>
      <p:sp>
        <p:nvSpPr>
          <p:cNvPr id="20" name="Rectangle 19">
            <a:extLst>
              <a:ext uri="{FF2B5EF4-FFF2-40B4-BE49-F238E27FC236}">
                <a16:creationId xmlns:a16="http://schemas.microsoft.com/office/drawing/2014/main" id="{AC1AEAD1-B234-0EDF-F378-AC88FAF8541B}"/>
              </a:ext>
            </a:extLst>
          </p:cNvPr>
          <p:cNvSpPr/>
          <p:nvPr/>
        </p:nvSpPr>
        <p:spPr>
          <a:xfrm>
            <a:off x="5391573"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2" y="6509982"/>
            <a:ext cx="4867577" cy="3424728"/>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rgbClr val="192987"/>
                </a:solidFill>
              </a:rPr>
              <a:t>Effets de la solution et gain(s) associé(s):</a:t>
            </a:r>
          </a:p>
          <a:p>
            <a:pPr marL="274638" indent="-274638">
              <a:buFont typeface="Arial" panose="020B0604020202020204" pitchFamily="34" charset="0"/>
              <a:buChar char="•"/>
            </a:pPr>
            <a:r>
              <a:rPr lang="fr-FR" sz="2400" b="1">
                <a:solidFill>
                  <a:srgbClr val="192987"/>
                </a:solidFill>
              </a:rPr>
              <a:t>Moindre poids</a:t>
            </a:r>
          </a:p>
          <a:p>
            <a:pPr marL="274638" indent="-274638">
              <a:buFont typeface="Arial" panose="020B0604020202020204" pitchFamily="34" charset="0"/>
              <a:buChar char="•"/>
            </a:pPr>
            <a:r>
              <a:rPr lang="fr-FR" sz="2400" b="1">
                <a:solidFill>
                  <a:srgbClr val="192987"/>
                </a:solidFill>
              </a:rPr>
              <a:t>Meilleure qualité d'absorption.</a:t>
            </a:r>
          </a:p>
          <a:p>
            <a:pPr marL="274638" indent="-274638">
              <a:buFont typeface="Arial" panose="020B0604020202020204" pitchFamily="34" charset="0"/>
              <a:buChar char="•"/>
            </a:pPr>
            <a:r>
              <a:rPr lang="fr-FR" sz="2400" b="1">
                <a:solidFill>
                  <a:srgbClr val="192987"/>
                </a:solidFill>
              </a:rPr>
              <a:t>Réduction des émissions de CO</a:t>
            </a:r>
            <a:r>
              <a:rPr lang="fr-FR" sz="2400" b="1" baseline="-25000">
                <a:solidFill>
                  <a:srgbClr val="192987"/>
                </a:solidFill>
              </a:rPr>
              <a:t>2</a:t>
            </a:r>
          </a:p>
        </p:txBody>
      </p:sp>
      <p:sp>
        <p:nvSpPr>
          <p:cNvPr id="4" name="Rectangle 3">
            <a:extLst>
              <a:ext uri="{FF2B5EF4-FFF2-40B4-BE49-F238E27FC236}">
                <a16:creationId xmlns:a16="http://schemas.microsoft.com/office/drawing/2014/main" id="{202713B9-AF6A-02A0-16BA-3B3020A96B96}"/>
              </a:ext>
            </a:extLst>
          </p:cNvPr>
          <p:cNvSpPr/>
          <p:nvPr/>
        </p:nvSpPr>
        <p:spPr>
          <a:xfrm>
            <a:off x="296743" y="2288842"/>
            <a:ext cx="4867577" cy="990104"/>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u="sng">
                <a:solidFill>
                  <a:schemeClr val="tx2"/>
                </a:solidFill>
              </a:rPr>
              <a:t>Métiers concernés :</a:t>
            </a:r>
            <a:r>
              <a:rPr lang="fr-FR" sz="2400" b="1">
                <a:solidFill>
                  <a:schemeClr val="tx2"/>
                </a:solidFill>
              </a:rPr>
              <a:t> Génie civil, plateforme et OA</a:t>
            </a:r>
          </a:p>
        </p:txBody>
      </p:sp>
      <p:sp>
        <p:nvSpPr>
          <p:cNvPr id="2" name="TextBox 18">
            <a:extLst>
              <a:ext uri="{FF2B5EF4-FFF2-40B4-BE49-F238E27FC236}">
                <a16:creationId xmlns:a16="http://schemas.microsoft.com/office/drawing/2014/main" id="{00608088-1461-339F-A4A4-DEAB5A5B37F3}"/>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Ecrans acoustique en béton de bois</a:t>
            </a:r>
            <a:endParaRPr lang="en-US" sz="2800" b="1">
              <a:solidFill>
                <a:srgbClr val="57A89A"/>
              </a:solidFill>
              <a:latin typeface="Raleway"/>
            </a:endParaRPr>
          </a:p>
        </p:txBody>
      </p:sp>
      <p:pic>
        <p:nvPicPr>
          <p:cNvPr id="5" name="Image 4">
            <a:extLst>
              <a:ext uri="{FF2B5EF4-FFF2-40B4-BE49-F238E27FC236}">
                <a16:creationId xmlns:a16="http://schemas.microsoft.com/office/drawing/2014/main" id="{2C85581B-8EF0-CDCF-E2CD-C354C9761002}"/>
              </a:ext>
            </a:extLst>
          </p:cNvPr>
          <p:cNvPicPr>
            <a:picLocks noChangeAspect="1"/>
          </p:cNvPicPr>
          <p:nvPr/>
        </p:nvPicPr>
        <p:blipFill>
          <a:blip r:embed="rId3"/>
          <a:stretch>
            <a:fillRect/>
          </a:stretch>
        </p:blipFill>
        <p:spPr>
          <a:xfrm>
            <a:off x="5391572" y="2288842"/>
            <a:ext cx="5566978" cy="6422357"/>
          </a:xfrm>
          <a:prstGeom prst="rect">
            <a:avLst/>
          </a:prstGeom>
        </p:spPr>
      </p:pic>
      <p:pic>
        <p:nvPicPr>
          <p:cNvPr id="7" name="Image 6">
            <a:extLst>
              <a:ext uri="{FF2B5EF4-FFF2-40B4-BE49-F238E27FC236}">
                <a16:creationId xmlns:a16="http://schemas.microsoft.com/office/drawing/2014/main" id="{B23E81A9-07F6-4DB8-A748-5C1CF0D8AB58}"/>
              </a:ext>
            </a:extLst>
          </p:cNvPr>
          <p:cNvPicPr>
            <a:picLocks noChangeAspect="1"/>
          </p:cNvPicPr>
          <p:nvPr/>
        </p:nvPicPr>
        <p:blipFill>
          <a:blip r:embed="rId4"/>
          <a:stretch>
            <a:fillRect/>
          </a:stretch>
        </p:blipFill>
        <p:spPr>
          <a:xfrm>
            <a:off x="10958549" y="3058861"/>
            <a:ext cx="7196387" cy="5098547"/>
          </a:xfrm>
          <a:prstGeom prst="rect">
            <a:avLst/>
          </a:prstGeom>
        </p:spPr>
      </p:pic>
      <p:sp>
        <p:nvSpPr>
          <p:cNvPr id="3" name="ZoneTexte 2">
            <a:extLst>
              <a:ext uri="{FF2B5EF4-FFF2-40B4-BE49-F238E27FC236}">
                <a16:creationId xmlns:a16="http://schemas.microsoft.com/office/drawing/2014/main" id="{6EAB792E-AD41-10E7-2377-0A409DCB9825}"/>
              </a:ext>
            </a:extLst>
          </p:cNvPr>
          <p:cNvSpPr txBox="1"/>
          <p:nvPr/>
        </p:nvSpPr>
        <p:spPr>
          <a:xfrm>
            <a:off x="16645180" y="503526"/>
            <a:ext cx="480447" cy="707886"/>
          </a:xfrm>
          <a:prstGeom prst="rect">
            <a:avLst/>
          </a:prstGeom>
          <a:noFill/>
        </p:spPr>
        <p:txBody>
          <a:bodyPr wrap="square" rtlCol="0">
            <a:spAutoFit/>
          </a:bodyPr>
          <a:lstStyle/>
          <a:p>
            <a:r>
              <a:rPr lang="fr-FR" sz="4000"/>
              <a:t>2</a:t>
            </a:r>
          </a:p>
        </p:txBody>
      </p:sp>
    </p:spTree>
    <p:extLst>
      <p:ext uri="{BB962C8B-B14F-4D97-AF65-F5344CB8AC3E}">
        <p14:creationId xmlns:p14="http://schemas.microsoft.com/office/powerpoint/2010/main" val="3344221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9" y="167116"/>
            <a:ext cx="380204"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b="1">
                  <a:solidFill>
                    <a:schemeClr val="tx1">
                      <a:lumMod val="65000"/>
                      <a:lumOff val="35000"/>
                    </a:schemeClr>
                  </a:solidFill>
                </a:rPr>
                <a:t>A</a:t>
              </a:r>
            </a:p>
            <a:p>
              <a:endParaRPr lang="fr-FR" sz="1800"/>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6" y="331274"/>
            <a:ext cx="11874503" cy="0"/>
          </a:xfrm>
          <a:prstGeom prst="line">
            <a:avLst/>
          </a:prstGeom>
          <a:ln w="19050" cap="rnd">
            <a:solidFill>
              <a:srgbClr val="57A89A"/>
            </a:solidFill>
            <a:prstDash val="solid"/>
            <a:headEnd type="none" w="sm" len="sm"/>
            <a:tailEnd type="none" w="sm" len="sm"/>
          </a:ln>
        </p:spPr>
        <p:txBody>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fr-FR" sz="1800"/>
          </a:p>
        </p:txBody>
      </p:sp>
      <p:sp>
        <p:nvSpPr>
          <p:cNvPr id="22" name="TextBox 3">
            <a:extLst>
              <a:ext uri="{FF2B5EF4-FFF2-40B4-BE49-F238E27FC236}">
                <a16:creationId xmlns:a16="http://schemas.microsoft.com/office/drawing/2014/main" id="{CE448F15-56B1-5C58-445C-020002C174A3}"/>
              </a:ext>
            </a:extLst>
          </p:cNvPr>
          <p:cNvSpPr txBox="1"/>
          <p:nvPr/>
        </p:nvSpPr>
        <p:spPr>
          <a:xfrm>
            <a:off x="662372" y="471332"/>
            <a:ext cx="13396530" cy="1165031"/>
          </a:xfrm>
          <a:prstGeom prst="rect">
            <a:avLst/>
          </a:prstGeom>
        </p:spPr>
        <p:txBody>
          <a:bodyPr wrap="square" lIns="0" tIns="0" rIns="0" bIns="0" rtlCol="0" anchor="t">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ts val="10200"/>
              </a:lnSpc>
              <a:spcBef>
                <a:spcPct val="0"/>
              </a:spcBef>
            </a:pPr>
            <a:r>
              <a:rPr lang="en-US" sz="6000" b="1" spc="-84" dirty="0" err="1">
                <a:solidFill>
                  <a:srgbClr val="00595F"/>
                </a:solidFill>
                <a:latin typeface="Raleway"/>
              </a:rPr>
              <a:t>Matériaux</a:t>
            </a:r>
            <a:endParaRPr lang="en-US" sz="6000" spc="-84" dirty="0">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96744" y="3357765"/>
            <a:ext cx="4867577" cy="1401596"/>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2000" b="1" u="sng" dirty="0">
                <a:solidFill>
                  <a:schemeClr val="tx2"/>
                </a:solidFill>
              </a:rPr>
              <a:t>Solution :</a:t>
            </a:r>
          </a:p>
          <a:p>
            <a:r>
              <a:rPr lang="fr-FR" sz="2000" b="1" dirty="0">
                <a:solidFill>
                  <a:schemeClr val="tx2"/>
                </a:solidFill>
              </a:rPr>
              <a:t>. Mettre en place dès la conception une maquette numérique enrichie d’informations</a:t>
            </a:r>
          </a:p>
        </p:txBody>
      </p:sp>
      <p:sp>
        <p:nvSpPr>
          <p:cNvPr id="20" name="Rectangle 19">
            <a:extLst>
              <a:ext uri="{FF2B5EF4-FFF2-40B4-BE49-F238E27FC236}">
                <a16:creationId xmlns:a16="http://schemas.microsoft.com/office/drawing/2014/main" id="{AC1AEAD1-B234-0EDF-F378-AC88FAF8541B}"/>
              </a:ext>
            </a:extLst>
          </p:cNvPr>
          <p:cNvSpPr/>
          <p:nvPr/>
        </p:nvSpPr>
        <p:spPr>
          <a:xfrm>
            <a:off x="5391574" y="2288843"/>
            <a:ext cx="12742256" cy="7330646"/>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fr-FR" sz="1800" b="1">
              <a:solidFill>
                <a:schemeClr val="tx2"/>
              </a:solidFill>
            </a:endParaRPr>
          </a:p>
          <a:p>
            <a:endParaRPr lang="fr-FR" sz="1800">
              <a:solidFill>
                <a:srgbClr val="192987"/>
              </a:solidFill>
              <a:highlight>
                <a:srgbClr val="FFFF00"/>
              </a:highlight>
            </a:endParaRPr>
          </a:p>
          <a:p>
            <a:endParaRPr lang="fr-FR" sz="1800">
              <a:solidFill>
                <a:srgbClr val="192987"/>
              </a:solidFill>
              <a:highlight>
                <a:srgbClr val="FFFF00"/>
              </a:highlight>
            </a:endParaRPr>
          </a:p>
          <a:p>
            <a:pPr algn="ctr"/>
            <a:endParaRPr lang="fr-FR" sz="1800"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4"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3"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3" y="168151"/>
            <a:ext cx="380204"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fr-FR" sz="1800"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96743" y="5013718"/>
            <a:ext cx="4867577" cy="2491981"/>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2000" b="1" u="sng" dirty="0">
                <a:solidFill>
                  <a:srgbClr val="192987"/>
                </a:solidFill>
              </a:rPr>
              <a:t>Effets de la solution et gain(s) associé(s):</a:t>
            </a:r>
          </a:p>
          <a:p>
            <a:pPr marL="274334" indent="-274334">
              <a:buFont typeface="Arial" panose="020B0604020202020204" pitchFamily="34" charset="0"/>
              <a:buChar char="•"/>
            </a:pPr>
            <a:r>
              <a:rPr lang="fr-FR" sz="2000" b="1" dirty="0">
                <a:solidFill>
                  <a:srgbClr val="192987"/>
                </a:solidFill>
                <a:ea typeface="Calibri"/>
                <a:cs typeface="Calibri"/>
              </a:rPr>
              <a:t>Dimensionnement au plus juste en évitant les hypothèses majorantes</a:t>
            </a:r>
          </a:p>
          <a:p>
            <a:pPr marL="274334" indent="-274334">
              <a:buFont typeface="Arial" panose="020B0604020202020204" pitchFamily="34" charset="0"/>
              <a:buChar char="•"/>
            </a:pPr>
            <a:r>
              <a:rPr lang="fr-FR" sz="2000" b="1" dirty="0">
                <a:solidFill>
                  <a:srgbClr val="192987"/>
                </a:solidFill>
                <a:ea typeface="Calibri"/>
                <a:cs typeface="Calibri"/>
              </a:rPr>
              <a:t>Gain matière / énergie / CO2</a:t>
            </a:r>
          </a:p>
          <a:p>
            <a:pPr marL="274334" indent="-274334">
              <a:buFont typeface="Arial" panose="020B0604020202020204" pitchFamily="34" charset="0"/>
              <a:buChar char="•"/>
            </a:pPr>
            <a:r>
              <a:rPr lang="fr-FR" sz="2000" b="1" dirty="0">
                <a:solidFill>
                  <a:srgbClr val="192987"/>
                </a:solidFill>
                <a:ea typeface="Calibri"/>
                <a:cs typeface="Calibri"/>
              </a:rPr>
              <a:t>En phase chantier, visualisation de l’état actuel et projeté</a:t>
            </a:r>
          </a:p>
          <a:p>
            <a:pPr marL="274334" indent="-274334">
              <a:buFont typeface="Arial" panose="020B0604020202020204" pitchFamily="34" charset="0"/>
              <a:buChar char="•"/>
            </a:pPr>
            <a:r>
              <a:rPr lang="fr-FR" sz="2000" b="1" dirty="0">
                <a:solidFill>
                  <a:srgbClr val="192987"/>
                </a:solidFill>
                <a:ea typeface="Calibri"/>
                <a:cs typeface="Calibri"/>
              </a:rPr>
              <a:t>En phase exploitation, facilite le suivi et la maintenance</a:t>
            </a:r>
          </a:p>
        </p:txBody>
      </p:sp>
      <p:sp>
        <p:nvSpPr>
          <p:cNvPr id="4" name="Rectangle 3">
            <a:extLst>
              <a:ext uri="{FF2B5EF4-FFF2-40B4-BE49-F238E27FC236}">
                <a16:creationId xmlns:a16="http://schemas.microsoft.com/office/drawing/2014/main" id="{202713B9-AF6A-02A0-16BA-3B3020A96B96}"/>
              </a:ext>
            </a:extLst>
          </p:cNvPr>
          <p:cNvSpPr/>
          <p:nvPr/>
        </p:nvSpPr>
        <p:spPr>
          <a:xfrm>
            <a:off x="296744" y="2288843"/>
            <a:ext cx="4867577" cy="990104"/>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2400" b="1" u="sng" dirty="0">
                <a:solidFill>
                  <a:schemeClr val="tx2"/>
                </a:solidFill>
              </a:rPr>
              <a:t>Métiers concernés :</a:t>
            </a:r>
            <a:r>
              <a:rPr lang="fr-FR" sz="2400" b="1" dirty="0">
                <a:solidFill>
                  <a:schemeClr val="tx2"/>
                </a:solidFill>
              </a:rPr>
              <a:t> Tous</a:t>
            </a:r>
          </a:p>
        </p:txBody>
      </p:sp>
      <p:sp>
        <p:nvSpPr>
          <p:cNvPr id="2" name="TextBox 18">
            <a:extLst>
              <a:ext uri="{FF2B5EF4-FFF2-40B4-BE49-F238E27FC236}">
                <a16:creationId xmlns:a16="http://schemas.microsoft.com/office/drawing/2014/main" id="{00608088-1461-339F-A4A4-DEAB5A5B37F3}"/>
              </a:ext>
            </a:extLst>
          </p:cNvPr>
          <p:cNvSpPr txBox="1"/>
          <p:nvPr/>
        </p:nvSpPr>
        <p:spPr>
          <a:xfrm>
            <a:off x="426397" y="1585890"/>
            <a:ext cx="15397805" cy="422552"/>
          </a:xfrm>
          <a:prstGeom prst="rect">
            <a:avLst/>
          </a:prstGeom>
        </p:spPr>
        <p:txBody>
          <a:bodyPr wrap="square" lIns="0" tIns="0" rIns="0" bIns="0" rtlCol="0" anchor="t">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269253" lvl="1">
              <a:lnSpc>
                <a:spcPts val="3499"/>
              </a:lnSpc>
            </a:pPr>
            <a:r>
              <a:rPr lang="fr-FR" sz="2801" b="1" dirty="0">
                <a:solidFill>
                  <a:srgbClr val="57A89A"/>
                </a:solidFill>
                <a:latin typeface="Raleway"/>
              </a:rPr>
              <a:t>BIM 4D et Jumeau numérique</a:t>
            </a:r>
            <a:endParaRPr lang="en-US" sz="2801" b="1" dirty="0">
              <a:solidFill>
                <a:srgbClr val="57A89A"/>
              </a:solidFill>
              <a:latin typeface="Raleway"/>
            </a:endParaRPr>
          </a:p>
        </p:txBody>
      </p:sp>
      <p:sp>
        <p:nvSpPr>
          <p:cNvPr id="3" name="ZoneTexte 2">
            <a:extLst>
              <a:ext uri="{FF2B5EF4-FFF2-40B4-BE49-F238E27FC236}">
                <a16:creationId xmlns:a16="http://schemas.microsoft.com/office/drawing/2014/main" id="{6EAB792E-AD41-10E7-2377-0A409DCB9825}"/>
              </a:ext>
            </a:extLst>
          </p:cNvPr>
          <p:cNvSpPr txBox="1"/>
          <p:nvPr/>
        </p:nvSpPr>
        <p:spPr>
          <a:xfrm>
            <a:off x="16595761" y="471332"/>
            <a:ext cx="823669" cy="708014"/>
          </a:xfrm>
          <a:prstGeom prst="rect">
            <a:avLst/>
          </a:prstGeom>
          <a:noFill/>
        </p:spPr>
        <p:txBody>
          <a:bodyPr wrap="square" rtlCol="0">
            <a:spAutoFit/>
          </a:bodyPr>
          <a:lst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4001" dirty="0">
                <a:highlight>
                  <a:srgbClr val="FFFF00"/>
                </a:highlight>
              </a:rPr>
              <a:t>XX</a:t>
            </a:r>
          </a:p>
        </p:txBody>
      </p:sp>
      <p:pic>
        <p:nvPicPr>
          <p:cNvPr id="6" name="Image 5">
            <a:extLst>
              <a:ext uri="{FF2B5EF4-FFF2-40B4-BE49-F238E27FC236}">
                <a16:creationId xmlns:a16="http://schemas.microsoft.com/office/drawing/2014/main" id="{70FAB439-165E-9AC1-70F1-B6DD5A56C870}"/>
              </a:ext>
            </a:extLst>
          </p:cNvPr>
          <p:cNvPicPr>
            <a:picLocks noChangeAspect="1"/>
          </p:cNvPicPr>
          <p:nvPr/>
        </p:nvPicPr>
        <p:blipFill>
          <a:blip r:embed="rId3"/>
          <a:srcRect r="4484"/>
          <a:stretch/>
        </p:blipFill>
        <p:spPr>
          <a:xfrm>
            <a:off x="5607064" y="3118160"/>
            <a:ext cx="11518565" cy="6267773"/>
          </a:xfrm>
          <a:prstGeom prst="rect">
            <a:avLst/>
          </a:prstGeom>
        </p:spPr>
      </p:pic>
      <p:sp>
        <p:nvSpPr>
          <p:cNvPr id="7" name="Rectangle 6">
            <a:extLst>
              <a:ext uri="{FF2B5EF4-FFF2-40B4-BE49-F238E27FC236}">
                <a16:creationId xmlns:a16="http://schemas.microsoft.com/office/drawing/2014/main" id="{BAED3B95-578F-331F-287F-0149663FB110}"/>
              </a:ext>
            </a:extLst>
          </p:cNvPr>
          <p:cNvSpPr/>
          <p:nvPr/>
        </p:nvSpPr>
        <p:spPr>
          <a:xfrm>
            <a:off x="11384877" y="865730"/>
            <a:ext cx="4730261" cy="1393662"/>
          </a:xfrm>
          <a:prstGeom prst="rect">
            <a:avLst/>
          </a:prstGeom>
          <a:solidFill>
            <a:srgbClr val="E79C6C">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defTabSz="914445"/>
            <a:r>
              <a:rPr lang="fr-FR" sz="2000" b="1" u="sng" dirty="0">
                <a:solidFill>
                  <a:srgbClr val="192987"/>
                </a:solidFill>
                <a:latin typeface="Calibri"/>
              </a:rPr>
              <a:t>Interlocuteurs / entités à solliciter pour analyse de faisabilité de la solution </a:t>
            </a:r>
            <a:r>
              <a:rPr lang="fr-FR" sz="2000" b="1" dirty="0">
                <a:solidFill>
                  <a:srgbClr val="192987"/>
                </a:solidFill>
                <a:latin typeface="Calibri"/>
              </a:rPr>
              <a:t>: </a:t>
            </a:r>
          </a:p>
          <a:p>
            <a:pPr defTabSz="914445"/>
            <a:r>
              <a:rPr lang="fr-FR" sz="2000" b="1" dirty="0">
                <a:solidFill>
                  <a:srgbClr val="192987"/>
                </a:solidFill>
                <a:highlight>
                  <a:srgbClr val="FFFF00"/>
                </a:highlight>
                <a:latin typeface="Calibri"/>
              </a:rPr>
              <a:t>Direction technique ?</a:t>
            </a:r>
            <a:endParaRPr lang="fr-FR" sz="2000" b="1" dirty="0">
              <a:solidFill>
                <a:srgbClr val="192987"/>
              </a:solidFill>
              <a:highlight>
                <a:srgbClr val="FFFF00"/>
              </a:highlight>
              <a:latin typeface="Calibri"/>
              <a:ea typeface="Calibri"/>
              <a:cs typeface="Calibri"/>
            </a:endParaRPr>
          </a:p>
          <a:p>
            <a:pPr defTabSz="914445"/>
            <a:r>
              <a:rPr lang="fr-FR" sz="2000" b="1" dirty="0">
                <a:solidFill>
                  <a:srgbClr val="192987"/>
                </a:solidFill>
                <a:highlight>
                  <a:srgbClr val="FFFF00"/>
                </a:highlight>
                <a:latin typeface="Calibri"/>
                <a:ea typeface="Calibri"/>
                <a:cs typeface="Calibri"/>
              </a:rPr>
              <a:t>Direction du numérique ?</a:t>
            </a:r>
          </a:p>
          <a:p>
            <a:pPr defTabSz="914445"/>
            <a:endParaRPr lang="fr-FR" sz="2000" b="1" dirty="0">
              <a:solidFill>
                <a:srgbClr val="192987"/>
              </a:solidFill>
              <a:highlight>
                <a:srgbClr val="FFFF00"/>
              </a:highlight>
              <a:latin typeface="Calibri"/>
              <a:ea typeface="Calibri"/>
              <a:cs typeface="Calibri"/>
            </a:endParaRPr>
          </a:p>
        </p:txBody>
      </p:sp>
      <p:sp>
        <p:nvSpPr>
          <p:cNvPr id="5" name="Rectangle 4">
            <a:extLst>
              <a:ext uri="{FF2B5EF4-FFF2-40B4-BE49-F238E27FC236}">
                <a16:creationId xmlns:a16="http://schemas.microsoft.com/office/drawing/2014/main" id="{147DB154-284D-9883-61B6-409603AA4EAF}"/>
              </a:ext>
            </a:extLst>
          </p:cNvPr>
          <p:cNvSpPr/>
          <p:nvPr/>
        </p:nvSpPr>
        <p:spPr>
          <a:xfrm>
            <a:off x="298514" y="7678837"/>
            <a:ext cx="4867576" cy="2044546"/>
          </a:xfrm>
          <a:prstGeom prst="rect">
            <a:avLst/>
          </a:prstGeom>
          <a:solidFill>
            <a:srgbClr val="E79C6C">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5"/>
            <a:r>
              <a:rPr lang="fr-FR" sz="2000" b="1" u="sng" dirty="0">
                <a:solidFill>
                  <a:srgbClr val="192987"/>
                </a:solidFill>
                <a:latin typeface="Calibri"/>
              </a:rPr>
              <a:t>Problématiques et frein à la mise en œuvre</a:t>
            </a:r>
            <a:r>
              <a:rPr lang="fr-FR" sz="2000" b="1" dirty="0">
                <a:solidFill>
                  <a:srgbClr val="192987"/>
                </a:solidFill>
                <a:latin typeface="Calibri"/>
              </a:rPr>
              <a:t> : </a:t>
            </a:r>
          </a:p>
          <a:p>
            <a:pPr marL="274652" indent="-274652" defTabSz="914445">
              <a:buFont typeface="Arial" panose="020B0604020202020204" pitchFamily="34" charset="0"/>
              <a:buChar char="•"/>
            </a:pPr>
            <a:r>
              <a:rPr lang="fr-FR" sz="2000" b="1" dirty="0">
                <a:solidFill>
                  <a:srgbClr val="192987"/>
                </a:solidFill>
                <a:latin typeface="Calibri"/>
              </a:rPr>
              <a:t>Besoin d’harmoniser les données</a:t>
            </a:r>
          </a:p>
          <a:p>
            <a:pPr marL="274652" indent="-274652" defTabSz="914445">
              <a:buFont typeface="Arial" panose="020B0604020202020204" pitchFamily="34" charset="0"/>
              <a:buChar char="•"/>
            </a:pPr>
            <a:r>
              <a:rPr lang="fr-FR" sz="2000" b="1" dirty="0">
                <a:solidFill>
                  <a:srgbClr val="192987"/>
                </a:solidFill>
                <a:latin typeface="Calibri"/>
              </a:rPr>
              <a:t>Nécessite une grande coordination de l’ensemble des acteurs du projet</a:t>
            </a:r>
          </a:p>
          <a:p>
            <a:pPr marL="274652" indent="-274652" defTabSz="914445">
              <a:buFont typeface="Arial" panose="020B0604020202020204" pitchFamily="34" charset="0"/>
              <a:buChar char="•"/>
            </a:pPr>
            <a:endParaRPr lang="fr-FR" sz="2000" b="1" dirty="0">
              <a:solidFill>
                <a:srgbClr val="192987"/>
              </a:solidFill>
              <a:latin typeface="Calibri"/>
            </a:endParaRPr>
          </a:p>
          <a:p>
            <a:pPr defTabSz="914445"/>
            <a:endParaRPr lang="fr-FR" sz="2000" b="1" dirty="0">
              <a:solidFill>
                <a:srgbClr val="192987"/>
              </a:solidFill>
              <a:latin typeface="Calibri"/>
            </a:endParaRPr>
          </a:p>
        </p:txBody>
      </p:sp>
    </p:spTree>
    <p:extLst>
      <p:ext uri="{BB962C8B-B14F-4D97-AF65-F5344CB8AC3E}">
        <p14:creationId xmlns:p14="http://schemas.microsoft.com/office/powerpoint/2010/main" val="429315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Utilisation d’écrans acoustiques de type bas pour la couverture des point noir bruits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1" y="359820"/>
            <a:ext cx="13396530" cy="1165063"/>
          </a:xfrm>
          <a:prstGeom prst="rect">
            <a:avLst/>
          </a:prstGeom>
        </p:spPr>
        <p:txBody>
          <a:bodyPr wrap="square" lIns="0" tIns="0" rIns="0" bIns="0" rtlCol="0" anchor="t">
            <a:spAutoFit/>
          </a:bodyPr>
          <a:lstStyle/>
          <a:p>
            <a:pPr>
              <a:lnSpc>
                <a:spcPts val="10199"/>
              </a:lnSpc>
              <a:spcBef>
                <a:spcPct val="0"/>
              </a:spcBef>
            </a:pPr>
            <a:r>
              <a:rPr lang="fr-FR" sz="6000" b="1" spc="-84">
                <a:solidFill>
                  <a:srgbClr val="00595F"/>
                </a:solidFill>
                <a:latin typeface="Raleway"/>
              </a:rPr>
              <a:t>Acoustiques et vibrations</a:t>
            </a:r>
            <a:endParaRPr lang="fr-FR" sz="6000" spc="-84">
              <a:solidFill>
                <a:srgbClr val="00595F"/>
              </a:solidFill>
              <a:latin typeface="Raleway Bold"/>
            </a:endParaRPr>
          </a:p>
        </p:txBody>
      </p:sp>
      <p:sp>
        <p:nvSpPr>
          <p:cNvPr id="10" name="Rectangle 9">
            <a:extLst>
              <a:ext uri="{FF2B5EF4-FFF2-40B4-BE49-F238E27FC236}">
                <a16:creationId xmlns:a16="http://schemas.microsoft.com/office/drawing/2014/main" id="{AAFD6F7E-814A-F8FA-260D-C9360E39A7C9}"/>
              </a:ext>
            </a:extLst>
          </p:cNvPr>
          <p:cNvSpPr/>
          <p:nvPr/>
        </p:nvSpPr>
        <p:spPr>
          <a:xfrm>
            <a:off x="273279" y="2768580"/>
            <a:ext cx="4867577" cy="3726543"/>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r>
              <a:rPr lang="fr-FR" sz="2000" b="1">
                <a:solidFill>
                  <a:schemeClr val="tx2"/>
                </a:solidFill>
              </a:rPr>
              <a:t>L’écrans bas est en mesure de réduire le bruit de 7 à 9 dB tout en laissant la vue intacte. Il combine la diffraction du son avec</a:t>
            </a:r>
          </a:p>
          <a:p>
            <a:r>
              <a:rPr lang="fr-FR" sz="2000" b="1">
                <a:solidFill>
                  <a:schemeClr val="tx2"/>
                </a:solidFill>
              </a:rPr>
              <a:t>l’absorption du son de la sous-structure basse faite sur mesure. La réduction du bruit est similaire à celle d'un mur antibruit conventionnel de 3 mètres.</a:t>
            </a:r>
          </a:p>
          <a:p>
            <a:r>
              <a:rPr lang="fr-FR" sz="2000" b="1">
                <a:solidFill>
                  <a:schemeClr val="tx2"/>
                </a:solidFill>
              </a:rPr>
              <a:t>L’écrans bas ne nécessite aucune fondation, il est facile à installer et à combiner avec les mesures de réduction existantes.</a:t>
            </a: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56" name="Rectangle 55">
            <a:extLst>
              <a:ext uri="{FF2B5EF4-FFF2-40B4-BE49-F238E27FC236}">
                <a16:creationId xmlns:a16="http://schemas.microsoft.com/office/drawing/2014/main" id="{88069A3C-E3A0-BECF-082C-2239CBFA144F}"/>
              </a:ext>
            </a:extLst>
          </p:cNvPr>
          <p:cNvSpPr/>
          <p:nvPr/>
        </p:nvSpPr>
        <p:spPr>
          <a:xfrm>
            <a:off x="215708" y="6677731"/>
            <a:ext cx="4867577" cy="2885283"/>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endParaRPr lang="fr-FR" sz="2000" b="1">
              <a:solidFill>
                <a:srgbClr val="192987"/>
              </a:solidFill>
            </a:endParaRPr>
          </a:p>
          <a:p>
            <a:pPr marL="342900" indent="-342900">
              <a:buFont typeface="Arial" panose="020B0604020202020204" pitchFamily="34" charset="0"/>
              <a:buChar char="•"/>
            </a:pPr>
            <a:r>
              <a:rPr lang="fr-FR" sz="2000" b="1">
                <a:solidFill>
                  <a:srgbClr val="192987"/>
                </a:solidFill>
              </a:rPr>
              <a:t>Simplification des travaux : logistique réduite et travaux préparatoires limités.</a:t>
            </a:r>
          </a:p>
          <a:p>
            <a:pPr marL="342900" indent="-342900">
              <a:buFont typeface="Arial" panose="020B0604020202020204" pitchFamily="34" charset="0"/>
              <a:buChar char="•"/>
            </a:pPr>
            <a:r>
              <a:rPr lang="fr-FR" sz="2000" b="1">
                <a:solidFill>
                  <a:srgbClr val="192987"/>
                </a:solidFill>
              </a:rPr>
              <a:t>Moins consommateur de bétons pour les fondations et pour l’écrans (par rapport aux écrans haut).</a:t>
            </a:r>
          </a:p>
          <a:p>
            <a:pPr marL="342900" indent="-342900">
              <a:buFont typeface="Arial" panose="020B0604020202020204" pitchFamily="34" charset="0"/>
              <a:buChar char="•"/>
            </a:pPr>
            <a:r>
              <a:rPr lang="fr-FR" sz="2000" b="1">
                <a:solidFill>
                  <a:srgbClr val="192987"/>
                </a:solidFill>
              </a:rPr>
              <a:t>Diminution des émissions liée au chantier et à la logistique.</a:t>
            </a:r>
          </a:p>
        </p:txBody>
      </p:sp>
      <p:sp>
        <p:nvSpPr>
          <p:cNvPr id="4" name="Rectangle 3">
            <a:extLst>
              <a:ext uri="{FF2B5EF4-FFF2-40B4-BE49-F238E27FC236}">
                <a16:creationId xmlns:a16="http://schemas.microsoft.com/office/drawing/2014/main" id="{202713B9-AF6A-02A0-16BA-3B3020A96B96}"/>
              </a:ext>
            </a:extLst>
          </p:cNvPr>
          <p:cNvSpPr/>
          <p:nvPr/>
        </p:nvSpPr>
        <p:spPr>
          <a:xfrm>
            <a:off x="273280" y="2069383"/>
            <a:ext cx="4867577" cy="638191"/>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Métiers concernés </a:t>
            </a:r>
            <a:r>
              <a:rPr lang="fr-FR" sz="2000" b="1">
                <a:solidFill>
                  <a:schemeClr val="tx2"/>
                </a:solidFill>
              </a:rPr>
              <a:t>: OA, OT, voie et abords </a:t>
            </a:r>
          </a:p>
        </p:txBody>
      </p:sp>
      <p:pic>
        <p:nvPicPr>
          <p:cNvPr id="3" name="Image 2">
            <a:extLst>
              <a:ext uri="{FF2B5EF4-FFF2-40B4-BE49-F238E27FC236}">
                <a16:creationId xmlns:a16="http://schemas.microsoft.com/office/drawing/2014/main" id="{3F44AE6A-0A4C-E433-1825-20BADA629766}"/>
              </a:ext>
            </a:extLst>
          </p:cNvPr>
          <p:cNvPicPr>
            <a:picLocks noChangeAspect="1"/>
          </p:cNvPicPr>
          <p:nvPr/>
        </p:nvPicPr>
        <p:blipFill>
          <a:blip r:embed="rId3"/>
          <a:stretch>
            <a:fillRect/>
          </a:stretch>
        </p:blipFill>
        <p:spPr>
          <a:xfrm>
            <a:off x="5386441" y="5691880"/>
            <a:ext cx="4066317" cy="3871134"/>
          </a:xfrm>
          <a:prstGeom prst="rect">
            <a:avLst/>
          </a:prstGeom>
        </p:spPr>
      </p:pic>
      <p:pic>
        <p:nvPicPr>
          <p:cNvPr id="6" name="Image 5">
            <a:extLst>
              <a:ext uri="{FF2B5EF4-FFF2-40B4-BE49-F238E27FC236}">
                <a16:creationId xmlns:a16="http://schemas.microsoft.com/office/drawing/2014/main" id="{A615CD81-6586-158A-A258-B4E5D196643B}"/>
              </a:ext>
            </a:extLst>
          </p:cNvPr>
          <p:cNvPicPr>
            <a:picLocks noChangeAspect="1"/>
          </p:cNvPicPr>
          <p:nvPr/>
        </p:nvPicPr>
        <p:blipFill>
          <a:blip r:embed="rId4"/>
          <a:stretch>
            <a:fillRect/>
          </a:stretch>
        </p:blipFill>
        <p:spPr>
          <a:xfrm>
            <a:off x="9511794" y="6346928"/>
            <a:ext cx="5374712" cy="3272559"/>
          </a:xfrm>
          <a:prstGeom prst="rect">
            <a:avLst/>
          </a:prstGeom>
        </p:spPr>
      </p:pic>
      <p:pic>
        <p:nvPicPr>
          <p:cNvPr id="12" name="Image 11">
            <a:extLst>
              <a:ext uri="{FF2B5EF4-FFF2-40B4-BE49-F238E27FC236}">
                <a16:creationId xmlns:a16="http://schemas.microsoft.com/office/drawing/2014/main" id="{C05695F9-D9B8-50C7-2F22-C1AB5E1F3709}"/>
              </a:ext>
            </a:extLst>
          </p:cNvPr>
          <p:cNvPicPr>
            <a:picLocks noChangeAspect="1"/>
          </p:cNvPicPr>
          <p:nvPr/>
        </p:nvPicPr>
        <p:blipFill>
          <a:blip r:embed="rId5"/>
          <a:stretch>
            <a:fillRect/>
          </a:stretch>
        </p:blipFill>
        <p:spPr>
          <a:xfrm>
            <a:off x="5560959" y="2397546"/>
            <a:ext cx="5741043" cy="3154101"/>
          </a:xfrm>
          <a:prstGeom prst="rect">
            <a:avLst/>
          </a:prstGeom>
        </p:spPr>
      </p:pic>
      <p:pic>
        <p:nvPicPr>
          <p:cNvPr id="14" name="Image 13">
            <a:extLst>
              <a:ext uri="{FF2B5EF4-FFF2-40B4-BE49-F238E27FC236}">
                <a16:creationId xmlns:a16="http://schemas.microsoft.com/office/drawing/2014/main" id="{60CBBC84-3077-06D5-D677-A7711C1728C5}"/>
              </a:ext>
            </a:extLst>
          </p:cNvPr>
          <p:cNvPicPr>
            <a:picLocks noChangeAspect="1"/>
          </p:cNvPicPr>
          <p:nvPr/>
        </p:nvPicPr>
        <p:blipFill>
          <a:blip r:embed="rId6"/>
          <a:stretch>
            <a:fillRect/>
          </a:stretch>
        </p:blipFill>
        <p:spPr>
          <a:xfrm>
            <a:off x="15358108" y="2397546"/>
            <a:ext cx="2637826" cy="1939578"/>
          </a:xfrm>
          <a:prstGeom prst="rect">
            <a:avLst/>
          </a:prstGeom>
        </p:spPr>
      </p:pic>
      <p:pic>
        <p:nvPicPr>
          <p:cNvPr id="16" name="Image 15">
            <a:extLst>
              <a:ext uri="{FF2B5EF4-FFF2-40B4-BE49-F238E27FC236}">
                <a16:creationId xmlns:a16="http://schemas.microsoft.com/office/drawing/2014/main" id="{73068FDF-218D-00D9-7E78-37C28137B1AB}"/>
              </a:ext>
            </a:extLst>
          </p:cNvPr>
          <p:cNvPicPr>
            <a:picLocks noChangeAspect="1"/>
          </p:cNvPicPr>
          <p:nvPr/>
        </p:nvPicPr>
        <p:blipFill>
          <a:blip r:embed="rId7"/>
          <a:stretch>
            <a:fillRect/>
          </a:stretch>
        </p:blipFill>
        <p:spPr>
          <a:xfrm>
            <a:off x="13535795" y="4631851"/>
            <a:ext cx="4576810" cy="1636210"/>
          </a:xfrm>
          <a:prstGeom prst="rect">
            <a:avLst/>
          </a:prstGeom>
        </p:spPr>
      </p:pic>
      <p:pic>
        <p:nvPicPr>
          <p:cNvPr id="18" name="Image 17">
            <a:extLst>
              <a:ext uri="{FF2B5EF4-FFF2-40B4-BE49-F238E27FC236}">
                <a16:creationId xmlns:a16="http://schemas.microsoft.com/office/drawing/2014/main" id="{B826AFE8-9889-18BA-24EC-FA499BE7B823}"/>
              </a:ext>
            </a:extLst>
          </p:cNvPr>
          <p:cNvPicPr>
            <a:picLocks noChangeAspect="1"/>
          </p:cNvPicPr>
          <p:nvPr/>
        </p:nvPicPr>
        <p:blipFill>
          <a:blip r:embed="rId8"/>
          <a:stretch>
            <a:fillRect/>
          </a:stretch>
        </p:blipFill>
        <p:spPr>
          <a:xfrm>
            <a:off x="11535556" y="2552728"/>
            <a:ext cx="2896096" cy="2079123"/>
          </a:xfrm>
          <a:prstGeom prst="rect">
            <a:avLst/>
          </a:prstGeom>
        </p:spPr>
      </p:pic>
      <p:sp>
        <p:nvSpPr>
          <p:cNvPr id="2" name="ZoneTexte 1">
            <a:extLst>
              <a:ext uri="{FF2B5EF4-FFF2-40B4-BE49-F238E27FC236}">
                <a16:creationId xmlns:a16="http://schemas.microsoft.com/office/drawing/2014/main" id="{E0D96AC1-C769-151D-BCFE-4960F84D4BF0}"/>
              </a:ext>
            </a:extLst>
          </p:cNvPr>
          <p:cNvSpPr txBox="1"/>
          <p:nvPr/>
        </p:nvSpPr>
        <p:spPr>
          <a:xfrm>
            <a:off x="16645180" y="503526"/>
            <a:ext cx="480447" cy="707886"/>
          </a:xfrm>
          <a:prstGeom prst="rect">
            <a:avLst/>
          </a:prstGeom>
          <a:noFill/>
        </p:spPr>
        <p:txBody>
          <a:bodyPr wrap="square" rtlCol="0">
            <a:spAutoFit/>
          </a:bodyPr>
          <a:lstStyle/>
          <a:p>
            <a:r>
              <a:rPr lang="fr-FR" sz="4000"/>
              <a:t>3</a:t>
            </a:r>
          </a:p>
        </p:txBody>
      </p:sp>
    </p:spTree>
    <p:extLst>
      <p:ext uri="{BB962C8B-B14F-4D97-AF65-F5344CB8AC3E}">
        <p14:creationId xmlns:p14="http://schemas.microsoft.com/office/powerpoint/2010/main" val="3182547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A1E98F8E-C6BB-0A81-B9D2-CAE624D1F13E}"/>
              </a:ext>
            </a:extLst>
          </p:cNvPr>
          <p:cNvGrpSpPr/>
          <p:nvPr/>
        </p:nvGrpSpPr>
        <p:grpSpPr>
          <a:xfrm>
            <a:off x="765167" y="167115"/>
            <a:ext cx="380203" cy="329258"/>
            <a:chOff x="0" y="0"/>
            <a:chExt cx="3619627" cy="3134614"/>
          </a:xfrm>
          <a:solidFill>
            <a:srgbClr val="57A89A"/>
          </a:solidFill>
        </p:grpSpPr>
        <p:sp>
          <p:nvSpPr>
            <p:cNvPr id="11" name="Freeform 15">
              <a:extLst>
                <a:ext uri="{FF2B5EF4-FFF2-40B4-BE49-F238E27FC236}">
                  <a16:creationId xmlns:a16="http://schemas.microsoft.com/office/drawing/2014/main" id="{1F04966B-9A03-90A2-15B1-3E33AA3BB12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grpFill/>
          </p:spPr>
          <p:txBody>
            <a:bodyPr/>
            <a:lstStyle/>
            <a:p>
              <a:pPr algn="ctr"/>
              <a:r>
                <a:rPr lang="fr-FR" b="1">
                  <a:solidFill>
                    <a:schemeClr val="tx1">
                      <a:lumMod val="65000"/>
                      <a:lumOff val="35000"/>
                    </a:schemeClr>
                  </a:solidFill>
                </a:rPr>
                <a:t>A</a:t>
              </a:r>
            </a:p>
            <a:p>
              <a:endParaRPr lang="fr-FR"/>
            </a:p>
          </p:txBody>
        </p:sp>
      </p:grpSp>
      <p:sp>
        <p:nvSpPr>
          <p:cNvPr id="8" name="AutoShape 13">
            <a:extLst>
              <a:ext uri="{FF2B5EF4-FFF2-40B4-BE49-F238E27FC236}">
                <a16:creationId xmlns:a16="http://schemas.microsoft.com/office/drawing/2014/main" id="{E677B6F5-A499-225A-B39F-0095FA2D28D7}"/>
              </a:ext>
            </a:extLst>
          </p:cNvPr>
          <p:cNvSpPr/>
          <p:nvPr/>
        </p:nvSpPr>
        <p:spPr>
          <a:xfrm flipV="1">
            <a:off x="989235" y="331273"/>
            <a:ext cx="11874502" cy="0"/>
          </a:xfrm>
          <a:prstGeom prst="line">
            <a:avLst/>
          </a:prstGeom>
          <a:ln w="19050" cap="rnd">
            <a:solidFill>
              <a:srgbClr val="57A89A"/>
            </a:solidFill>
            <a:prstDash val="solid"/>
            <a:headEnd type="none" w="sm" len="sm"/>
            <a:tailEnd type="none" w="sm" len="sm"/>
          </a:ln>
        </p:spPr>
        <p:txBody>
          <a:bodyPr/>
          <a:lstStyle/>
          <a:p>
            <a:endParaRPr lang="fr-FR"/>
          </a:p>
        </p:txBody>
      </p:sp>
      <p:sp>
        <p:nvSpPr>
          <p:cNvPr id="21" name="TextBox 18">
            <a:extLst>
              <a:ext uri="{FF2B5EF4-FFF2-40B4-BE49-F238E27FC236}">
                <a16:creationId xmlns:a16="http://schemas.microsoft.com/office/drawing/2014/main" id="{ED17ADDB-C2B1-6394-3566-927316941E1B}"/>
              </a:ext>
            </a:extLst>
          </p:cNvPr>
          <p:cNvSpPr txBox="1"/>
          <p:nvPr/>
        </p:nvSpPr>
        <p:spPr>
          <a:xfrm>
            <a:off x="426395" y="1585889"/>
            <a:ext cx="15397805" cy="422488"/>
          </a:xfrm>
          <a:prstGeom prst="rect">
            <a:avLst/>
          </a:prstGeom>
        </p:spPr>
        <p:txBody>
          <a:bodyPr wrap="square" lIns="0" tIns="0" rIns="0" bIns="0" rtlCol="0" anchor="t">
            <a:spAutoFit/>
          </a:bodyPr>
          <a:lstStyle/>
          <a:p>
            <a:pPr marL="269240" lvl="1">
              <a:lnSpc>
                <a:spcPts val="3499"/>
              </a:lnSpc>
            </a:pPr>
            <a:r>
              <a:rPr lang="fr-FR" sz="2800" b="1">
                <a:solidFill>
                  <a:srgbClr val="57A89A"/>
                </a:solidFill>
                <a:latin typeface="Raleway"/>
              </a:rPr>
              <a:t>Utilisation d’engins de chantier à motorisation électrique sur les chantiers</a:t>
            </a:r>
            <a:endParaRPr lang="en-US" sz="2800" b="1">
              <a:solidFill>
                <a:srgbClr val="57A89A"/>
              </a:solidFill>
              <a:latin typeface="Raleway"/>
            </a:endParaRPr>
          </a:p>
        </p:txBody>
      </p:sp>
      <p:sp>
        <p:nvSpPr>
          <p:cNvPr id="22" name="TextBox 3">
            <a:extLst>
              <a:ext uri="{FF2B5EF4-FFF2-40B4-BE49-F238E27FC236}">
                <a16:creationId xmlns:a16="http://schemas.microsoft.com/office/drawing/2014/main" id="{CE448F15-56B1-5C58-445C-020002C174A3}"/>
              </a:ext>
            </a:extLst>
          </p:cNvPr>
          <p:cNvSpPr txBox="1"/>
          <p:nvPr/>
        </p:nvSpPr>
        <p:spPr>
          <a:xfrm>
            <a:off x="662370" y="359820"/>
            <a:ext cx="16012729" cy="1165063"/>
          </a:xfrm>
          <a:prstGeom prst="rect">
            <a:avLst/>
          </a:prstGeom>
        </p:spPr>
        <p:txBody>
          <a:bodyPr wrap="square" lIns="0" tIns="0" rIns="0" bIns="0" rtlCol="0" anchor="t">
            <a:spAutoFit/>
          </a:bodyPr>
          <a:lstStyle/>
          <a:p>
            <a:pPr>
              <a:lnSpc>
                <a:spcPts val="10199"/>
              </a:lnSpc>
              <a:spcBef>
                <a:spcPct val="0"/>
              </a:spcBef>
            </a:pPr>
            <a:r>
              <a:rPr lang="en-US" sz="6000" b="1" spc="-84" err="1">
                <a:solidFill>
                  <a:srgbClr val="00595F"/>
                </a:solidFill>
                <a:latin typeface="Raleway"/>
              </a:rPr>
              <a:t>Acoustique</a:t>
            </a:r>
            <a:r>
              <a:rPr lang="en-US" sz="6000" b="1" spc="-84">
                <a:solidFill>
                  <a:srgbClr val="00595F"/>
                </a:solidFill>
                <a:latin typeface="Raleway"/>
              </a:rPr>
              <a:t> et vibrations</a:t>
            </a:r>
            <a:endParaRPr lang="en-US" sz="6000" spc="-84">
              <a:solidFill>
                <a:srgbClr val="00595F"/>
              </a:solidFill>
              <a:latin typeface="Raleway Bold"/>
            </a:endParaRPr>
          </a:p>
        </p:txBody>
      </p:sp>
      <p:sp>
        <p:nvSpPr>
          <p:cNvPr id="20" name="Rectangle 19">
            <a:extLst>
              <a:ext uri="{FF2B5EF4-FFF2-40B4-BE49-F238E27FC236}">
                <a16:creationId xmlns:a16="http://schemas.microsoft.com/office/drawing/2014/main" id="{AC1AEAD1-B234-0EDF-F378-AC88FAF8541B}"/>
              </a:ext>
            </a:extLst>
          </p:cNvPr>
          <p:cNvSpPr/>
          <p:nvPr/>
        </p:nvSpPr>
        <p:spPr>
          <a:xfrm>
            <a:off x="5327405" y="2288842"/>
            <a:ext cx="12742255" cy="7330645"/>
          </a:xfrm>
          <a:prstGeom prst="rect">
            <a:avLst/>
          </a:prstGeom>
          <a:solidFill>
            <a:srgbClr val="E79C6C">
              <a:alpha val="99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a:solidFill>
                <a:schemeClr val="tx2"/>
              </a:solidFill>
            </a:endParaRPr>
          </a:p>
          <a:p>
            <a:endParaRPr lang="fr-FR">
              <a:solidFill>
                <a:srgbClr val="192987"/>
              </a:solidFill>
              <a:highlight>
                <a:srgbClr val="FFFF00"/>
              </a:highlight>
            </a:endParaRPr>
          </a:p>
          <a:p>
            <a:endParaRPr lang="fr-FR">
              <a:solidFill>
                <a:srgbClr val="192987"/>
              </a:solidFill>
              <a:highlight>
                <a:srgbClr val="FFFF00"/>
              </a:highlight>
            </a:endParaRPr>
          </a:p>
          <a:p>
            <a:pPr algn="ctr"/>
            <a:endParaRPr lang="fr-FR" b="1">
              <a:solidFill>
                <a:schemeClr val="tx2"/>
              </a:solidFill>
            </a:endParaRPr>
          </a:p>
        </p:txBody>
      </p:sp>
      <p:sp>
        <p:nvSpPr>
          <p:cNvPr id="48" name="Freeform 7">
            <a:extLst>
              <a:ext uri="{FF2B5EF4-FFF2-40B4-BE49-F238E27FC236}">
                <a16:creationId xmlns:a16="http://schemas.microsoft.com/office/drawing/2014/main" id="{8E2E2F9A-0A8A-7825-D673-B96A2B7A2B22}"/>
              </a:ext>
            </a:extLst>
          </p:cNvPr>
          <p:cNvSpPr/>
          <p:nvPr/>
        </p:nvSpPr>
        <p:spPr>
          <a:xfrm>
            <a:off x="4720143"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B</a:t>
            </a:r>
          </a:p>
        </p:txBody>
      </p:sp>
      <p:sp>
        <p:nvSpPr>
          <p:cNvPr id="50" name="Freeform 9">
            <a:extLst>
              <a:ext uri="{FF2B5EF4-FFF2-40B4-BE49-F238E27FC236}">
                <a16:creationId xmlns:a16="http://schemas.microsoft.com/office/drawing/2014/main" id="{82363B9A-F0DB-473A-53E6-39C7C93F992E}"/>
              </a:ext>
            </a:extLst>
          </p:cNvPr>
          <p:cNvSpPr/>
          <p:nvPr/>
        </p:nvSpPr>
        <p:spPr>
          <a:xfrm>
            <a:off x="8673952"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C</a:t>
            </a:r>
          </a:p>
        </p:txBody>
      </p:sp>
      <p:sp>
        <p:nvSpPr>
          <p:cNvPr id="52" name="Freeform 9">
            <a:extLst>
              <a:ext uri="{FF2B5EF4-FFF2-40B4-BE49-F238E27FC236}">
                <a16:creationId xmlns:a16="http://schemas.microsoft.com/office/drawing/2014/main" id="{DF3AE97F-4763-C845-F23E-F64AF5EA45CC}"/>
              </a:ext>
            </a:extLst>
          </p:cNvPr>
          <p:cNvSpPr/>
          <p:nvPr/>
        </p:nvSpPr>
        <p:spPr>
          <a:xfrm>
            <a:off x="12627761" y="168150"/>
            <a:ext cx="380203" cy="329258"/>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bg1">
              <a:lumMod val="65000"/>
            </a:schemeClr>
          </a:solidFill>
        </p:spPr>
        <p:txBody>
          <a:bodyPr anchor="ctr"/>
          <a:lstStyle/>
          <a:p>
            <a:pPr algn="ctr"/>
            <a:r>
              <a:rPr lang="fr-FR" b="1">
                <a:solidFill>
                  <a:schemeClr val="tx1">
                    <a:lumMod val="65000"/>
                    <a:lumOff val="35000"/>
                  </a:schemeClr>
                </a:solidFill>
              </a:rPr>
              <a:t>D</a:t>
            </a:r>
          </a:p>
        </p:txBody>
      </p:sp>
      <p:sp>
        <p:nvSpPr>
          <p:cNvPr id="2" name="Rectangle 1">
            <a:extLst>
              <a:ext uri="{FF2B5EF4-FFF2-40B4-BE49-F238E27FC236}">
                <a16:creationId xmlns:a16="http://schemas.microsoft.com/office/drawing/2014/main" id="{BDC96A4E-CABC-8BF6-4846-95528194D234}"/>
              </a:ext>
            </a:extLst>
          </p:cNvPr>
          <p:cNvSpPr/>
          <p:nvPr/>
        </p:nvSpPr>
        <p:spPr>
          <a:xfrm>
            <a:off x="273280" y="2069383"/>
            <a:ext cx="4867577" cy="1057563"/>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Métiers concernés </a:t>
            </a:r>
            <a:r>
              <a:rPr lang="fr-FR" sz="2000" b="1">
                <a:solidFill>
                  <a:schemeClr val="tx2"/>
                </a:solidFill>
              </a:rPr>
              <a:t>: voie et abord </a:t>
            </a:r>
          </a:p>
        </p:txBody>
      </p:sp>
      <p:sp>
        <p:nvSpPr>
          <p:cNvPr id="3" name="Rectangle 2">
            <a:extLst>
              <a:ext uri="{FF2B5EF4-FFF2-40B4-BE49-F238E27FC236}">
                <a16:creationId xmlns:a16="http://schemas.microsoft.com/office/drawing/2014/main" id="{402851DA-F8C1-6DE6-31BB-28D8CA4A64A0}"/>
              </a:ext>
            </a:extLst>
          </p:cNvPr>
          <p:cNvSpPr/>
          <p:nvPr/>
        </p:nvSpPr>
        <p:spPr>
          <a:xfrm>
            <a:off x="273279" y="3331323"/>
            <a:ext cx="4867577" cy="3069477"/>
          </a:xfrm>
          <a:prstGeom prst="rect">
            <a:avLst/>
          </a:prstGeom>
          <a:solidFill>
            <a:srgbClr val="57A89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u="sng">
                <a:solidFill>
                  <a:schemeClr val="tx2"/>
                </a:solidFill>
              </a:rPr>
              <a:t>Solution :</a:t>
            </a:r>
          </a:p>
          <a:p>
            <a:pPr algn="just">
              <a:defRPr/>
            </a:pPr>
            <a:r>
              <a:rPr lang="fr-FR" sz="2000" b="1">
                <a:solidFill>
                  <a:srgbClr val="1F497D"/>
                </a:solidFill>
                <a:latin typeface="Calibri"/>
              </a:rPr>
              <a:t>Privilégier l’utilisation d’engins de chantier et véhicules logistique à motorisation électrique. </a:t>
            </a:r>
          </a:p>
          <a:p>
            <a:pPr>
              <a:lnSpc>
                <a:spcPct val="150000"/>
              </a:lnSpc>
              <a:defRPr/>
            </a:pPr>
            <a:endParaRPr lang="fr-FR" sz="2000" b="1" cap="small">
              <a:solidFill>
                <a:srgbClr val="1F497D"/>
              </a:solidFill>
              <a:latin typeface="Calibri"/>
            </a:endParaRPr>
          </a:p>
        </p:txBody>
      </p:sp>
      <p:sp>
        <p:nvSpPr>
          <p:cNvPr id="5" name="Rectangle 4">
            <a:extLst>
              <a:ext uri="{FF2B5EF4-FFF2-40B4-BE49-F238E27FC236}">
                <a16:creationId xmlns:a16="http://schemas.microsoft.com/office/drawing/2014/main" id="{1207FFF2-FAED-FA0D-55ED-5AD24E4FDD89}"/>
              </a:ext>
            </a:extLst>
          </p:cNvPr>
          <p:cNvSpPr/>
          <p:nvPr/>
        </p:nvSpPr>
        <p:spPr>
          <a:xfrm>
            <a:off x="273279" y="6605178"/>
            <a:ext cx="4867577" cy="3440160"/>
          </a:xfrm>
          <a:prstGeom prst="rect">
            <a:avLst/>
          </a:prstGeom>
          <a:solidFill>
            <a:srgbClr val="57A89A">
              <a:alpha val="148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fr-FR" sz="2000" b="1" u="sng">
                <a:solidFill>
                  <a:srgbClr val="192987"/>
                </a:solidFill>
              </a:rPr>
              <a:t>Effets de la solution et gain(s) associé(s):</a:t>
            </a:r>
          </a:p>
          <a:p>
            <a:endParaRPr lang="fr-FR" sz="2000" b="1" u="sng">
              <a:solidFill>
                <a:srgbClr val="192987"/>
              </a:solidFill>
            </a:endParaRPr>
          </a:p>
          <a:p>
            <a:pPr marL="342900" indent="-342900" algn="just">
              <a:buFont typeface="Arial" panose="020B0604020202020204" pitchFamily="34" charset="0"/>
              <a:buChar char="•"/>
            </a:pPr>
            <a:r>
              <a:rPr lang="fr-FR" sz="2000" b="1">
                <a:solidFill>
                  <a:srgbClr val="1F497D"/>
                </a:solidFill>
                <a:latin typeface="Calibri"/>
              </a:rPr>
              <a:t>Moins de nuisance sonore en exploitation</a:t>
            </a:r>
          </a:p>
          <a:p>
            <a:pPr marL="342900" indent="-342900" algn="just">
              <a:buFont typeface="Arial" panose="020B0604020202020204" pitchFamily="34" charset="0"/>
              <a:buChar char="•"/>
            </a:pPr>
            <a:r>
              <a:rPr lang="fr-FR" sz="2000" b="1">
                <a:solidFill>
                  <a:srgbClr val="1F497D"/>
                </a:solidFill>
                <a:latin typeface="Calibri"/>
              </a:rPr>
              <a:t>Réduction des vibrations</a:t>
            </a:r>
          </a:p>
          <a:p>
            <a:pPr marL="342900" indent="-342900" algn="just">
              <a:buFont typeface="Arial" panose="020B0604020202020204" pitchFamily="34" charset="0"/>
              <a:buChar char="•"/>
            </a:pPr>
            <a:r>
              <a:rPr lang="fr-FR" sz="2000" b="1">
                <a:solidFill>
                  <a:srgbClr val="1F497D"/>
                </a:solidFill>
                <a:latin typeface="Calibri"/>
              </a:rPr>
              <a:t>Amélioration de l'acceptabilité du chantier vis-à-vis des riverains</a:t>
            </a:r>
          </a:p>
          <a:p>
            <a:pPr marL="342900" indent="-342900" algn="just">
              <a:buFont typeface="Arial" panose="020B0604020202020204" pitchFamily="34" charset="0"/>
              <a:buChar char="•"/>
            </a:pPr>
            <a:r>
              <a:rPr lang="fr-FR" sz="2000" b="1">
                <a:solidFill>
                  <a:srgbClr val="1F497D"/>
                </a:solidFill>
                <a:latin typeface="Calibri"/>
              </a:rPr>
              <a:t>Limitation des perturbations d'exploitation des gares pour les voyageurs</a:t>
            </a:r>
          </a:p>
        </p:txBody>
      </p:sp>
      <p:grpSp>
        <p:nvGrpSpPr>
          <p:cNvPr id="12" name="Groupe 11">
            <a:extLst>
              <a:ext uri="{FF2B5EF4-FFF2-40B4-BE49-F238E27FC236}">
                <a16:creationId xmlns:a16="http://schemas.microsoft.com/office/drawing/2014/main" id="{89BE202D-FCC1-17DD-9CE5-130562D901AE}"/>
              </a:ext>
            </a:extLst>
          </p:cNvPr>
          <p:cNvGrpSpPr/>
          <p:nvPr/>
        </p:nvGrpSpPr>
        <p:grpSpPr>
          <a:xfrm>
            <a:off x="6446011" y="2596896"/>
            <a:ext cx="10229088" cy="6559296"/>
            <a:chOff x="6767904" y="3126946"/>
            <a:chExt cx="8484288" cy="5431838"/>
          </a:xfrm>
        </p:grpSpPr>
        <p:pic>
          <p:nvPicPr>
            <p:cNvPr id="4" name="Image 3">
              <a:extLst>
                <a:ext uri="{FF2B5EF4-FFF2-40B4-BE49-F238E27FC236}">
                  <a16:creationId xmlns:a16="http://schemas.microsoft.com/office/drawing/2014/main" id="{CD86160F-07EA-DAAB-B83E-FDB8819BF758}"/>
                </a:ext>
              </a:extLst>
            </p:cNvPr>
            <p:cNvPicPr>
              <a:picLocks noChangeAspect="1"/>
            </p:cNvPicPr>
            <p:nvPr/>
          </p:nvPicPr>
          <p:blipFill>
            <a:blip r:embed="rId3"/>
            <a:stretch>
              <a:fillRect/>
            </a:stretch>
          </p:blipFill>
          <p:spPr>
            <a:xfrm>
              <a:off x="8125297" y="3126946"/>
              <a:ext cx="7126895" cy="40075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Image 9">
              <a:extLst>
                <a:ext uri="{FF2B5EF4-FFF2-40B4-BE49-F238E27FC236}">
                  <a16:creationId xmlns:a16="http://schemas.microsoft.com/office/drawing/2014/main" id="{3F73FA76-99C9-AC9F-CCB4-9C6850923F5A}"/>
                </a:ext>
              </a:extLst>
            </p:cNvPr>
            <p:cNvPicPr>
              <a:picLocks noChangeAspect="1"/>
            </p:cNvPicPr>
            <p:nvPr/>
          </p:nvPicPr>
          <p:blipFill>
            <a:blip r:embed="rId4"/>
            <a:stretch>
              <a:fillRect/>
            </a:stretch>
          </p:blipFill>
          <p:spPr>
            <a:xfrm>
              <a:off x="6767904" y="6519494"/>
              <a:ext cx="3626692" cy="2039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6" name="ZoneTexte 5">
            <a:extLst>
              <a:ext uri="{FF2B5EF4-FFF2-40B4-BE49-F238E27FC236}">
                <a16:creationId xmlns:a16="http://schemas.microsoft.com/office/drawing/2014/main" id="{94F90195-5496-708A-30F7-E3E72513D74E}"/>
              </a:ext>
            </a:extLst>
          </p:cNvPr>
          <p:cNvSpPr txBox="1"/>
          <p:nvPr/>
        </p:nvSpPr>
        <p:spPr>
          <a:xfrm>
            <a:off x="16645180" y="503526"/>
            <a:ext cx="480447" cy="707886"/>
          </a:xfrm>
          <a:prstGeom prst="rect">
            <a:avLst/>
          </a:prstGeom>
          <a:noFill/>
        </p:spPr>
        <p:txBody>
          <a:bodyPr wrap="square" rtlCol="0">
            <a:spAutoFit/>
          </a:bodyPr>
          <a:lstStyle/>
          <a:p>
            <a:r>
              <a:rPr lang="fr-FR" sz="4000"/>
              <a:t>4</a:t>
            </a:r>
          </a:p>
        </p:txBody>
      </p:sp>
    </p:spTree>
    <p:extLst>
      <p:ext uri="{BB962C8B-B14F-4D97-AF65-F5344CB8AC3E}">
        <p14:creationId xmlns:p14="http://schemas.microsoft.com/office/powerpoint/2010/main" val="1358303442"/>
      </p:ext>
    </p:extLst>
  </p:cSld>
  <p:clrMapOvr>
    <a:masterClrMapping/>
  </p:clrMapOvr>
</p:sld>
</file>

<file path=ppt/theme/theme1.xml><?xml version="1.0" encoding="utf-8"?>
<a:theme xmlns:a="http://schemas.openxmlformats.org/drawingml/2006/main" name="Office Theme">
  <a:themeElements>
    <a:clrScheme name="SNCF">
      <a:dk1>
        <a:srgbClr val="00595F"/>
      </a:dk1>
      <a:lt1>
        <a:srgbClr val="FFFFFF"/>
      </a:lt1>
      <a:dk2>
        <a:srgbClr val="1F497D"/>
      </a:dk2>
      <a:lt2>
        <a:srgbClr val="EEECE1"/>
      </a:lt2>
      <a:accent1>
        <a:srgbClr val="56A799"/>
      </a:accent1>
      <a:accent2>
        <a:srgbClr val="E69B6C"/>
      </a:accent2>
      <a:accent3>
        <a:srgbClr val="FEAC48"/>
      </a:accent3>
      <a:accent4>
        <a:srgbClr val="CFECDC"/>
      </a:accent4>
      <a:accent5>
        <a:srgbClr val="56A799"/>
      </a:accent5>
      <a:accent6>
        <a:srgbClr val="00595F"/>
      </a:accent6>
      <a:hlink>
        <a:srgbClr val="18298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f19e933-20bf-4aad-9040-7acfdf859fdf" xsi:nil="true"/>
    <lcf76f155ced4ddcb4097134ff3c332f xmlns="bdac123e-15ff-4184-9521-91e37c8cc51e">
      <Terms xmlns="http://schemas.microsoft.com/office/infopath/2007/PartnerControls"/>
    </lcf76f155ced4ddcb4097134ff3c332f>
    <SharedWithUsers xmlns="df19e933-20bf-4aad-9040-7acfdf859fdf">
      <UserInfo>
        <DisplayName>ARNAC Aurelien (SNCF RESEAU / Directions Techniques Réseau / DGII DTR TD PER)</DisplayName>
        <AccountId>31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C2EC1F7294F547B8BB0FFC33D7BEB9" ma:contentTypeVersion="12" ma:contentTypeDescription="Crée un document." ma:contentTypeScope="" ma:versionID="ba42088f55b2e53d80d55a01ee173041">
  <xsd:schema xmlns:xsd="http://www.w3.org/2001/XMLSchema" xmlns:xs="http://www.w3.org/2001/XMLSchema" xmlns:p="http://schemas.microsoft.com/office/2006/metadata/properties" xmlns:ns2="bdac123e-15ff-4184-9521-91e37c8cc51e" xmlns:ns3="df19e933-20bf-4aad-9040-7acfdf859fdf" targetNamespace="http://schemas.microsoft.com/office/2006/metadata/properties" ma:root="true" ma:fieldsID="b5e4cedb0428c3e17d03af6eed68f577" ns2:_="" ns3:_="">
    <xsd:import namespace="bdac123e-15ff-4184-9521-91e37c8cc51e"/>
    <xsd:import namespace="df19e933-20bf-4aad-9040-7acfdf859fd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ac123e-15ff-4184-9521-91e37c8cc5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5096f5d6-3256-4090-9362-038d665d1958"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19e933-20bf-4aad-9040-7acfdf859fdf"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TaxCatchAll" ma:index="16" nillable="true" ma:displayName="Taxonomy Catch All Column" ma:hidden="true" ma:list="{5d3aa08c-14a4-4f29-abeb-8d6acc968caa}" ma:internalName="TaxCatchAll" ma:showField="CatchAllData" ma:web="df19e933-20bf-4aad-9040-7acfdf859f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E90616-42B0-4616-AA40-DBFA0CDF4125}">
  <ds:schemaRefs>
    <ds:schemaRef ds:uri="bdac123e-15ff-4184-9521-91e37c8cc51e"/>
    <ds:schemaRef ds:uri="http://www.w3.org/XML/1998/namespace"/>
    <ds:schemaRef ds:uri="http://purl.org/dc/terms/"/>
    <ds:schemaRef ds:uri="http://purl.org/dc/dcmitype/"/>
    <ds:schemaRef ds:uri="http://schemas.microsoft.com/office/infopath/2007/PartnerControls"/>
    <ds:schemaRef ds:uri="df19e933-20bf-4aad-9040-7acfdf859fdf"/>
    <ds:schemaRef ds:uri="http://purl.org/dc/elements/1.1/"/>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567CDD40-82E9-4D77-B9B3-5BFA1CA297D9}">
  <ds:schemaRefs>
    <ds:schemaRef ds:uri="http://schemas.microsoft.com/sharepoint/v3/contenttype/forms"/>
  </ds:schemaRefs>
</ds:datastoreItem>
</file>

<file path=customXml/itemProps3.xml><?xml version="1.0" encoding="utf-8"?>
<ds:datastoreItem xmlns:ds="http://schemas.openxmlformats.org/officeDocument/2006/customXml" ds:itemID="{5EA66347-F2A1-4A54-9BA9-CBBA39CC75DC}">
  <ds:schemaRefs>
    <ds:schemaRef ds:uri="bdac123e-15ff-4184-9521-91e37c8cc51e"/>
    <ds:schemaRef ds:uri="df19e933-20bf-4aad-9040-7acfdf859f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6414</Words>
  <Application>Microsoft Office PowerPoint</Application>
  <PresentationFormat>Custom</PresentationFormat>
  <Paragraphs>1252</Paragraphs>
  <Slides>70</Slides>
  <Notes>25</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d'Entreprise Argumentaire Interne d'Entreprise Société Géométrique Vert Clair Vert Blanc et Vert Foncé</dc:title>
  <dc:creator>BEAUCHET Marie</dc:creator>
  <cp:lastModifiedBy>BOURDIN Jean-Baptiste</cp:lastModifiedBy>
  <cp:revision>11</cp:revision>
  <dcterms:created xsi:type="dcterms:W3CDTF">2006-08-16T00:00:00Z</dcterms:created>
  <dcterms:modified xsi:type="dcterms:W3CDTF">2025-03-13T08:26:59Z</dcterms:modified>
  <dc:identifier>DAFmddNr7ho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0x01010043C2EC1F7294F547B8BB0FFC33D7BEB9</vt:lpwstr>
  </property>
  <property fmtid="{D5CDD505-2E9C-101B-9397-08002B2CF9AE}" pid="3" name="MediaServiceImageTags">
    <vt:lpwstr/>
  </property>
  <property fmtid="{D5CDD505-2E9C-101B-9397-08002B2CF9AE}" pid="4" name="MSIP_Label_67cce88e-ba6c-4072-9a4d-8f9e28d4554f_Enabled">
    <vt:lpwstr>true</vt:lpwstr>
  </property>
  <property fmtid="{D5CDD505-2E9C-101B-9397-08002B2CF9AE}" pid="5" name="MSIP_Label_67cce88e-ba6c-4072-9a4d-8f9e28d4554f_SetDate">
    <vt:lpwstr>2023-12-12T08:31:39Z</vt:lpwstr>
  </property>
  <property fmtid="{D5CDD505-2E9C-101B-9397-08002B2CF9AE}" pid="6" name="MSIP_Label_67cce88e-ba6c-4072-9a4d-8f9e28d4554f_Method">
    <vt:lpwstr>Standard</vt:lpwstr>
  </property>
  <property fmtid="{D5CDD505-2E9C-101B-9397-08002B2CF9AE}" pid="7" name="MSIP_Label_67cce88e-ba6c-4072-9a4d-8f9e28d4554f_Name">
    <vt:lpwstr>Interne - SNCF Réseau</vt:lpwstr>
  </property>
  <property fmtid="{D5CDD505-2E9C-101B-9397-08002B2CF9AE}" pid="8" name="MSIP_Label_67cce88e-ba6c-4072-9a4d-8f9e28d4554f_SiteId">
    <vt:lpwstr>4a7c8238-5799-4b16-9fc6-9ad8fce5a7d9</vt:lpwstr>
  </property>
  <property fmtid="{D5CDD505-2E9C-101B-9397-08002B2CF9AE}" pid="9" name="MSIP_Label_67cce88e-ba6c-4072-9a4d-8f9e28d4554f_ActionId">
    <vt:lpwstr>433b2487-2bcd-40e0-a31f-7a54e952b368</vt:lpwstr>
  </property>
  <property fmtid="{D5CDD505-2E9C-101B-9397-08002B2CF9AE}" pid="10" name="MSIP_Label_67cce88e-ba6c-4072-9a4d-8f9e28d4554f_ContentBits">
    <vt:lpwstr>2</vt:lpwstr>
  </property>
</Properties>
</file>