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8288000" cy="10287000"/>
  <p:notesSz cx="6858000" cy="9144000"/>
  <p:embeddedFontLst>
    <p:embeddedFont>
      <p:font typeface="Chloe" pitchFamily="2" charset="77"/>
      <p:regular r:id="rId19"/>
    </p:embeddedFont>
    <p:embeddedFont>
      <p:font typeface="Manrope" pitchFamily="2" charset="0"/>
      <p:regular r:id="rId20"/>
    </p:embeddedFont>
    <p:embeddedFont>
      <p:font typeface="Manrope Bold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7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11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9.jpeg"/><Relationship Id="rId5" Type="http://schemas.openxmlformats.org/officeDocument/2006/relationships/image" Target="../media/image9.svg"/><Relationship Id="rId10" Type="http://schemas.openxmlformats.org/officeDocument/2006/relationships/image" Target="../media/image28.jpeg"/><Relationship Id="rId4" Type="http://schemas.openxmlformats.org/officeDocument/2006/relationships/image" Target="../media/image8.png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26" Type="http://schemas.openxmlformats.org/officeDocument/2006/relationships/image" Target="../media/image42.png"/><Relationship Id="rId3" Type="http://schemas.openxmlformats.org/officeDocument/2006/relationships/image" Target="../media/image13.png"/><Relationship Id="rId21" Type="http://schemas.openxmlformats.org/officeDocument/2006/relationships/image" Target="../media/image1.png"/><Relationship Id="rId34" Type="http://schemas.openxmlformats.org/officeDocument/2006/relationships/image" Target="../media/image48.pn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5" Type="http://schemas.openxmlformats.org/officeDocument/2006/relationships/image" Target="../media/image41.svg"/><Relationship Id="rId33" Type="http://schemas.openxmlformats.org/officeDocument/2006/relationships/image" Target="../media/image7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24" Type="http://schemas.openxmlformats.org/officeDocument/2006/relationships/image" Target="../media/image40.png"/><Relationship Id="rId32" Type="http://schemas.openxmlformats.org/officeDocument/2006/relationships/image" Target="../media/image2.png"/><Relationship Id="rId5" Type="http://schemas.openxmlformats.org/officeDocument/2006/relationships/image" Target="../media/image9.svg"/><Relationship Id="rId15" Type="http://schemas.openxmlformats.org/officeDocument/2006/relationships/image" Target="../media/image25.png"/><Relationship Id="rId23" Type="http://schemas.openxmlformats.org/officeDocument/2006/relationships/image" Target="../media/image39.svg"/><Relationship Id="rId28" Type="http://schemas.openxmlformats.org/officeDocument/2006/relationships/image" Target="../media/image44.png"/><Relationship Id="rId10" Type="http://schemas.openxmlformats.org/officeDocument/2006/relationships/image" Target="../media/image16.png"/><Relationship Id="rId19" Type="http://schemas.openxmlformats.org/officeDocument/2006/relationships/image" Target="../media/image36.png"/><Relationship Id="rId31" Type="http://schemas.openxmlformats.org/officeDocument/2006/relationships/image" Target="../media/image47.svg"/><Relationship Id="rId4" Type="http://schemas.openxmlformats.org/officeDocument/2006/relationships/image" Target="../media/image8.png"/><Relationship Id="rId9" Type="http://schemas.openxmlformats.org/officeDocument/2006/relationships/image" Target="../media/image24.svg"/><Relationship Id="rId14" Type="http://schemas.openxmlformats.org/officeDocument/2006/relationships/image" Target="../media/image3.png"/><Relationship Id="rId22" Type="http://schemas.openxmlformats.org/officeDocument/2006/relationships/image" Target="../media/image38.png"/><Relationship Id="rId27" Type="http://schemas.openxmlformats.org/officeDocument/2006/relationships/image" Target="../media/image43.svg"/><Relationship Id="rId30" Type="http://schemas.openxmlformats.org/officeDocument/2006/relationships/image" Target="../media/image46.png"/><Relationship Id="rId8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4.sv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10715" y="8251471"/>
            <a:ext cx="4266570" cy="1352606"/>
          </a:xfrm>
          <a:custGeom>
            <a:avLst/>
            <a:gdLst/>
            <a:ahLst/>
            <a:cxnLst/>
            <a:rect l="l" t="t" r="r" b="b"/>
            <a:pathLst>
              <a:path w="4266570" h="1352606">
                <a:moveTo>
                  <a:pt x="0" y="0"/>
                </a:moveTo>
                <a:lnTo>
                  <a:pt x="4266570" y="0"/>
                </a:lnTo>
                <a:lnTo>
                  <a:pt x="4266570" y="1352605"/>
                </a:lnTo>
                <a:lnTo>
                  <a:pt x="0" y="135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211580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903454" y="636811"/>
            <a:ext cx="16481093" cy="14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67"/>
              </a:lnSpc>
            </a:pPr>
            <a:r>
              <a:rPr lang="en-US" sz="8611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KIT DE COMMUNICATION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3454" y="2321907"/>
            <a:ext cx="17384546" cy="175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87"/>
              </a:lnSpc>
            </a:pPr>
            <a:r>
              <a:rPr lang="en-US" sz="6261">
                <a:solidFill>
                  <a:srgbClr val="9501C9"/>
                </a:solidFill>
                <a:latin typeface="Chloe"/>
                <a:ea typeface="Chloe"/>
                <a:cs typeface="Chloe"/>
                <a:sym typeface="Chloe"/>
              </a:rPr>
              <a:t>JOURNÉE INTERNATIONALE </a:t>
            </a:r>
          </a:p>
          <a:p>
            <a:pPr marL="0" lvl="0" indent="0" algn="just">
              <a:lnSpc>
                <a:spcPts val="6887"/>
              </a:lnSpc>
            </a:pPr>
            <a:r>
              <a:rPr lang="en-US" sz="6261">
                <a:solidFill>
                  <a:srgbClr val="9501C9"/>
                </a:solidFill>
                <a:latin typeface="Chloe"/>
                <a:ea typeface="Chloe"/>
                <a:cs typeface="Chloe"/>
                <a:sym typeface="Chloe"/>
              </a:rPr>
              <a:t>DES DROITS DES FEMMES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00974" y="3581535"/>
            <a:ext cx="7172449" cy="2587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67"/>
              </a:lnSpc>
            </a:pPr>
            <a:r>
              <a:rPr lang="en-US" sz="8611" b="1" dirty="0">
                <a:solidFill>
                  <a:srgbClr val="940B92"/>
                </a:solidFill>
                <a:latin typeface="Manrope Bold"/>
                <a:ea typeface="Manrope Bold"/>
                <a:cs typeface="Manrope Bold"/>
                <a:sym typeface="Manrope Bold"/>
              </a:rPr>
              <a:t>#IngéEgalité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3454" y="4068304"/>
            <a:ext cx="7502265" cy="58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1"/>
              </a:lnSpc>
            </a:pPr>
            <a:r>
              <a:rPr lang="en-US" sz="3599" b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8 mars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846615"/>
            <a:ext cx="8382776" cy="8593770"/>
            <a:chOff x="0" y="0"/>
            <a:chExt cx="2207809" cy="2263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7809" cy="2263380"/>
            </a:xfrm>
            <a:custGeom>
              <a:avLst/>
              <a:gdLst/>
              <a:ahLst/>
              <a:cxnLst/>
              <a:rect l="l" t="t" r="r" b="b"/>
              <a:pathLst>
                <a:path w="2207809" h="2263380">
                  <a:moveTo>
                    <a:pt x="0" y="0"/>
                  </a:moveTo>
                  <a:lnTo>
                    <a:pt x="2207809" y="0"/>
                  </a:lnTo>
                  <a:lnTo>
                    <a:pt x="2207809" y="2263380"/>
                  </a:lnTo>
                  <a:lnTo>
                    <a:pt x="0" y="2263380"/>
                  </a:lnTo>
                  <a:close/>
                </a:path>
              </a:pathLst>
            </a:custGeom>
            <a:gradFill rotWithShape="1">
              <a:gsLst>
                <a:gs pos="0">
                  <a:srgbClr val="9501C9">
                    <a:alpha val="100000"/>
                  </a:srgbClr>
                </a:gs>
                <a:gs pos="100000">
                  <a:srgbClr val="752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2207809" cy="2187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36583" y="8530930"/>
            <a:ext cx="1692816" cy="536664"/>
          </a:xfrm>
          <a:custGeom>
            <a:avLst/>
            <a:gdLst/>
            <a:ahLst/>
            <a:cxnLst/>
            <a:rect l="l" t="t" r="r" b="b"/>
            <a:pathLst>
              <a:path w="1692816" h="536664">
                <a:moveTo>
                  <a:pt x="0" y="0"/>
                </a:moveTo>
                <a:lnTo>
                  <a:pt x="1692817" y="0"/>
                </a:lnTo>
                <a:lnTo>
                  <a:pt x="1692817" y="536664"/>
                </a:lnTo>
                <a:lnTo>
                  <a:pt x="0" y="536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3264626" y="8723926"/>
            <a:ext cx="1969567" cy="2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08"/>
              </a:lnSpc>
            </a:pPr>
            <a:r>
              <a:rPr lang="en-US" sz="2145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VOTRE LOGO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70250" y="5229068"/>
            <a:ext cx="6530276" cy="141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367"/>
              </a:lnSpc>
            </a:pPr>
            <a:r>
              <a:rPr lang="en-US" sz="8611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CHIFFRE CLÉ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50604" y="6574318"/>
            <a:ext cx="1969567" cy="24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08"/>
              </a:lnSpc>
            </a:pPr>
            <a:r>
              <a:rPr lang="en-US" sz="2145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Contenu</a:t>
            </a:r>
          </a:p>
        </p:txBody>
      </p:sp>
      <p:sp>
        <p:nvSpPr>
          <p:cNvPr id="9" name="Freeform 9"/>
          <p:cNvSpPr/>
          <p:nvPr/>
        </p:nvSpPr>
        <p:spPr>
          <a:xfrm>
            <a:off x="11956852" y="2806673"/>
            <a:ext cx="2615547" cy="2615547"/>
          </a:xfrm>
          <a:custGeom>
            <a:avLst/>
            <a:gdLst/>
            <a:ahLst/>
            <a:cxnLst/>
            <a:rect l="l" t="t" r="r" b="b"/>
            <a:pathLst>
              <a:path w="2615547" h="2615547">
                <a:moveTo>
                  <a:pt x="0" y="0"/>
                </a:moveTo>
                <a:lnTo>
                  <a:pt x="2615547" y="0"/>
                </a:lnTo>
                <a:lnTo>
                  <a:pt x="2615547" y="2615547"/>
                </a:lnTo>
                <a:lnTo>
                  <a:pt x="0" y="2615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 rot="-10800000">
            <a:off x="9134475" y="840413"/>
            <a:ext cx="3130315" cy="2347918"/>
          </a:xfrm>
          <a:custGeom>
            <a:avLst/>
            <a:gdLst/>
            <a:ahLst/>
            <a:cxnLst/>
            <a:rect l="l" t="t" r="r" b="b"/>
            <a:pathLst>
              <a:path w="3130315" h="2347918">
                <a:moveTo>
                  <a:pt x="0" y="0"/>
                </a:moveTo>
                <a:lnTo>
                  <a:pt x="3130315" y="0"/>
                </a:lnTo>
                <a:lnTo>
                  <a:pt x="3130315" y="2347918"/>
                </a:lnTo>
                <a:lnTo>
                  <a:pt x="0" y="2347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3408" b="-10808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5519932" y="846615"/>
            <a:ext cx="3139929" cy="3081171"/>
            <a:chOff x="0" y="0"/>
            <a:chExt cx="2207809" cy="21664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7809" cy="2166494"/>
            </a:xfrm>
            <a:custGeom>
              <a:avLst/>
              <a:gdLst/>
              <a:ahLst/>
              <a:cxnLst/>
              <a:rect l="l" t="t" r="r" b="b"/>
              <a:pathLst>
                <a:path w="2207809" h="2166494">
                  <a:moveTo>
                    <a:pt x="0" y="0"/>
                  </a:moveTo>
                  <a:lnTo>
                    <a:pt x="2207809" y="0"/>
                  </a:lnTo>
                  <a:lnTo>
                    <a:pt x="2207809" y="2166494"/>
                  </a:lnTo>
                  <a:lnTo>
                    <a:pt x="0" y="2166494"/>
                  </a:lnTo>
                  <a:close/>
                </a:path>
              </a:pathLst>
            </a:custGeom>
            <a:gradFill rotWithShape="1">
              <a:gsLst>
                <a:gs pos="0">
                  <a:srgbClr val="9501C9">
                    <a:alpha val="100000"/>
                  </a:srgbClr>
                </a:gs>
                <a:gs pos="100000">
                  <a:srgbClr val="752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6200"/>
              <a:ext cx="2207809" cy="2090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6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35006" y="3598974"/>
            <a:ext cx="602544" cy="191021"/>
          </a:xfrm>
          <a:custGeom>
            <a:avLst/>
            <a:gdLst/>
            <a:ahLst/>
            <a:cxnLst/>
            <a:rect l="l" t="t" r="r" b="b"/>
            <a:pathLst>
              <a:path w="602544" h="191021">
                <a:moveTo>
                  <a:pt x="0" y="0"/>
                </a:moveTo>
                <a:lnTo>
                  <a:pt x="602544" y="0"/>
                </a:lnTo>
                <a:lnTo>
                  <a:pt x="602544" y="191021"/>
                </a:lnTo>
                <a:lnTo>
                  <a:pt x="0" y="191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7657113" y="846615"/>
            <a:ext cx="1004399" cy="457001"/>
          </a:xfrm>
          <a:custGeom>
            <a:avLst/>
            <a:gdLst/>
            <a:ahLst/>
            <a:cxnLst/>
            <a:rect l="l" t="t" r="r" b="b"/>
            <a:pathLst>
              <a:path w="1004399" h="457001">
                <a:moveTo>
                  <a:pt x="0" y="0"/>
                </a:moveTo>
                <a:lnTo>
                  <a:pt x="1004399" y="0"/>
                </a:lnTo>
                <a:lnTo>
                  <a:pt x="1004399" y="457001"/>
                </a:lnTo>
                <a:lnTo>
                  <a:pt x="0" y="457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7701415" y="1071978"/>
            <a:ext cx="176405" cy="186180"/>
          </a:xfrm>
          <a:custGeom>
            <a:avLst/>
            <a:gdLst/>
            <a:ahLst/>
            <a:cxnLst/>
            <a:rect l="l" t="t" r="r" b="b"/>
            <a:pathLst>
              <a:path w="176405" h="186180">
                <a:moveTo>
                  <a:pt x="0" y="0"/>
                </a:moveTo>
                <a:lnTo>
                  <a:pt x="176405" y="0"/>
                </a:lnTo>
                <a:lnTo>
                  <a:pt x="176405" y="186180"/>
                </a:lnTo>
                <a:lnTo>
                  <a:pt x="0" y="186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887345" y="1114927"/>
            <a:ext cx="701052" cy="76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72"/>
              </a:lnSpc>
            </a:pPr>
            <a:r>
              <a:rPr lang="en-US" sz="763" b="1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80981" y="1824114"/>
            <a:ext cx="3310594" cy="84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87"/>
              </a:lnSpc>
            </a:pPr>
            <a:r>
              <a:rPr lang="en-US" sz="5142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74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61137" y="2650402"/>
            <a:ext cx="1950283" cy="33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0"/>
              </a:lnSpc>
            </a:pPr>
            <a:r>
              <a:rPr lang="en-US" sz="1270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c’est le nombre de signataires de cette charte ! </a:t>
            </a:r>
          </a:p>
        </p:txBody>
      </p:sp>
      <p:sp>
        <p:nvSpPr>
          <p:cNvPr id="20" name="Freeform 20"/>
          <p:cNvSpPr/>
          <p:nvPr/>
        </p:nvSpPr>
        <p:spPr>
          <a:xfrm>
            <a:off x="6660196" y="1062208"/>
            <a:ext cx="952164" cy="952164"/>
          </a:xfrm>
          <a:custGeom>
            <a:avLst/>
            <a:gdLst/>
            <a:ahLst/>
            <a:cxnLst/>
            <a:rect l="l" t="t" r="r" b="b"/>
            <a:pathLst>
              <a:path w="952164" h="952164">
                <a:moveTo>
                  <a:pt x="0" y="0"/>
                </a:moveTo>
                <a:lnTo>
                  <a:pt x="952164" y="0"/>
                </a:lnTo>
                <a:lnTo>
                  <a:pt x="952164" y="952164"/>
                </a:lnTo>
                <a:lnTo>
                  <a:pt x="0" y="9521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 rot="-10800000">
            <a:off x="5487677" y="846615"/>
            <a:ext cx="1172520" cy="808189"/>
          </a:xfrm>
          <a:custGeom>
            <a:avLst/>
            <a:gdLst/>
            <a:ahLst/>
            <a:cxnLst/>
            <a:rect l="l" t="t" r="r" b="b"/>
            <a:pathLst>
              <a:path w="1172520" h="808189">
                <a:moveTo>
                  <a:pt x="0" y="0"/>
                </a:moveTo>
                <a:lnTo>
                  <a:pt x="1172519" y="0"/>
                </a:lnTo>
                <a:lnTo>
                  <a:pt x="1172519" y="808189"/>
                </a:lnTo>
                <a:lnTo>
                  <a:pt x="0" y="80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7236" b="-12643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>
            <a:off x="1028700" y="6293067"/>
            <a:ext cx="8006011" cy="84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CONTENU ET EXEMPLE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7268966"/>
            <a:ext cx="8006011" cy="5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3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Idéal pour un chiffre clé / statistique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03225" y="985585"/>
            <a:ext cx="4408119" cy="13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9"/>
              </a:lnSpc>
            </a:pPr>
            <a:r>
              <a:rPr lang="en-US" sz="7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7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77759" y="909435"/>
            <a:ext cx="3356952" cy="5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"/>
              </a:lnSpc>
            </a:pPr>
            <a:r>
              <a:rPr lang="en-US" sz="3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3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77820" y="1220058"/>
            <a:ext cx="991194" cy="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"/>
              </a:lnSpc>
            </a:pPr>
            <a:r>
              <a:rPr lang="en-US" sz="499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8 mars 2025</a:t>
            </a:r>
          </a:p>
        </p:txBody>
      </p:sp>
      <p:sp>
        <p:nvSpPr>
          <p:cNvPr id="27" name="Freeform 27"/>
          <p:cNvSpPr/>
          <p:nvPr/>
        </p:nvSpPr>
        <p:spPr>
          <a:xfrm>
            <a:off x="14875958" y="846615"/>
            <a:ext cx="2680366" cy="1219566"/>
          </a:xfrm>
          <a:custGeom>
            <a:avLst/>
            <a:gdLst/>
            <a:ahLst/>
            <a:cxnLst/>
            <a:rect l="l" t="t" r="r" b="b"/>
            <a:pathLst>
              <a:path w="2680366" h="1219566">
                <a:moveTo>
                  <a:pt x="0" y="0"/>
                </a:moveTo>
                <a:lnTo>
                  <a:pt x="2680366" y="0"/>
                </a:lnTo>
                <a:lnTo>
                  <a:pt x="2680366" y="1219566"/>
                </a:lnTo>
                <a:lnTo>
                  <a:pt x="0" y="121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5208038" y="1426481"/>
            <a:ext cx="498945" cy="526591"/>
          </a:xfrm>
          <a:custGeom>
            <a:avLst/>
            <a:gdLst/>
            <a:ahLst/>
            <a:cxnLst/>
            <a:rect l="l" t="t" r="r" b="b"/>
            <a:pathLst>
              <a:path w="498945" h="526591">
                <a:moveTo>
                  <a:pt x="0" y="0"/>
                </a:moveTo>
                <a:lnTo>
                  <a:pt x="498944" y="0"/>
                </a:lnTo>
                <a:lnTo>
                  <a:pt x="498944" y="526591"/>
                </a:lnTo>
                <a:lnTo>
                  <a:pt x="0" y="526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5762396" y="1613355"/>
            <a:ext cx="1982853" cy="22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19"/>
              </a:lnSpc>
            </a:pPr>
            <a:r>
              <a:rPr lang="en-US" sz="2159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IngéEgalité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765995" y="1868305"/>
            <a:ext cx="1611204" cy="8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0"/>
              </a:lnSpc>
            </a:pPr>
            <a:r>
              <a:rPr lang="en-US" sz="800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3 au 8 mars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10470" y="846615"/>
            <a:ext cx="8216306" cy="8593770"/>
            <a:chOff x="0" y="0"/>
            <a:chExt cx="2163965" cy="2263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3965" cy="2263380"/>
            </a:xfrm>
            <a:custGeom>
              <a:avLst/>
              <a:gdLst/>
              <a:ahLst/>
              <a:cxnLst/>
              <a:rect l="l" t="t" r="r" b="b"/>
              <a:pathLst>
                <a:path w="2163965" h="2263380">
                  <a:moveTo>
                    <a:pt x="0" y="0"/>
                  </a:moveTo>
                  <a:lnTo>
                    <a:pt x="2163965" y="0"/>
                  </a:lnTo>
                  <a:lnTo>
                    <a:pt x="2163965" y="2263380"/>
                  </a:lnTo>
                  <a:lnTo>
                    <a:pt x="0" y="2263380"/>
                  </a:lnTo>
                  <a:close/>
                </a:path>
              </a:pathLst>
            </a:custGeom>
            <a:gradFill rotWithShape="1">
              <a:gsLst>
                <a:gs pos="0">
                  <a:srgbClr val="9501C9">
                    <a:alpha val="100000"/>
                  </a:srgbClr>
                </a:gs>
                <a:gs pos="100000">
                  <a:srgbClr val="752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2163965" cy="2187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30742" y="8601465"/>
            <a:ext cx="1704236" cy="540284"/>
          </a:xfrm>
          <a:custGeom>
            <a:avLst/>
            <a:gdLst/>
            <a:ahLst/>
            <a:cxnLst/>
            <a:rect l="l" t="t" r="r" b="b"/>
            <a:pathLst>
              <a:path w="1704236" h="540284">
                <a:moveTo>
                  <a:pt x="0" y="0"/>
                </a:moveTo>
                <a:lnTo>
                  <a:pt x="1704235" y="0"/>
                </a:lnTo>
                <a:lnTo>
                  <a:pt x="1704235" y="540284"/>
                </a:lnTo>
                <a:lnTo>
                  <a:pt x="0" y="540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4875958" y="846615"/>
            <a:ext cx="2680366" cy="1219566"/>
          </a:xfrm>
          <a:custGeom>
            <a:avLst/>
            <a:gdLst/>
            <a:ahLst/>
            <a:cxnLst/>
            <a:rect l="l" t="t" r="r" b="b"/>
            <a:pathLst>
              <a:path w="2680366" h="1219566">
                <a:moveTo>
                  <a:pt x="0" y="0"/>
                </a:moveTo>
                <a:lnTo>
                  <a:pt x="2680366" y="0"/>
                </a:lnTo>
                <a:lnTo>
                  <a:pt x="2680366" y="1219566"/>
                </a:lnTo>
                <a:lnTo>
                  <a:pt x="0" y="121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208038" y="1426481"/>
            <a:ext cx="498945" cy="526591"/>
          </a:xfrm>
          <a:custGeom>
            <a:avLst/>
            <a:gdLst/>
            <a:ahLst/>
            <a:cxnLst/>
            <a:rect l="l" t="t" r="r" b="b"/>
            <a:pathLst>
              <a:path w="498945" h="526591">
                <a:moveTo>
                  <a:pt x="0" y="0"/>
                </a:moveTo>
                <a:lnTo>
                  <a:pt x="498944" y="0"/>
                </a:lnTo>
                <a:lnTo>
                  <a:pt x="498944" y="526591"/>
                </a:lnTo>
                <a:lnTo>
                  <a:pt x="0" y="5265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3171116" y="8804710"/>
            <a:ext cx="1982853" cy="22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19"/>
              </a:lnSpc>
            </a:pPr>
            <a:r>
              <a:rPr lang="en-US" sz="215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VOTRE LOGO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6687" y="3522443"/>
            <a:ext cx="6574328" cy="1483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87"/>
              </a:lnSpc>
            </a:pPr>
            <a:r>
              <a:rPr lang="en-US" sz="8887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TITRE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673927" y="2801863"/>
            <a:ext cx="2714221" cy="2714221"/>
          </a:xfrm>
          <a:custGeom>
            <a:avLst/>
            <a:gdLst/>
            <a:ahLst/>
            <a:cxnLst/>
            <a:rect l="l" t="t" r="r" b="b"/>
            <a:pathLst>
              <a:path w="2714221" h="2714221">
                <a:moveTo>
                  <a:pt x="0" y="0"/>
                </a:moveTo>
                <a:lnTo>
                  <a:pt x="2714221" y="0"/>
                </a:lnTo>
                <a:lnTo>
                  <a:pt x="2714221" y="2714222"/>
                </a:lnTo>
                <a:lnTo>
                  <a:pt x="0" y="27142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4412254" y="7262359"/>
            <a:ext cx="2589456" cy="2443616"/>
          </a:xfrm>
          <a:custGeom>
            <a:avLst/>
            <a:gdLst/>
            <a:ahLst/>
            <a:cxnLst/>
            <a:rect l="l" t="t" r="r" b="b"/>
            <a:pathLst>
              <a:path w="2589456" h="2443616">
                <a:moveTo>
                  <a:pt x="0" y="0"/>
                </a:moveTo>
                <a:lnTo>
                  <a:pt x="2589456" y="0"/>
                </a:lnTo>
                <a:lnTo>
                  <a:pt x="2589456" y="2443616"/>
                </a:lnTo>
                <a:lnTo>
                  <a:pt x="0" y="24436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6727" b="-63167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2" name="Group 12"/>
          <p:cNvGrpSpPr/>
          <p:nvPr/>
        </p:nvGrpSpPr>
        <p:grpSpPr>
          <a:xfrm>
            <a:off x="5750516" y="853457"/>
            <a:ext cx="3086031" cy="3305517"/>
            <a:chOff x="0" y="0"/>
            <a:chExt cx="2113092" cy="22633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13092" cy="2263380"/>
            </a:xfrm>
            <a:custGeom>
              <a:avLst/>
              <a:gdLst/>
              <a:ahLst/>
              <a:cxnLst/>
              <a:rect l="l" t="t" r="r" b="b"/>
              <a:pathLst>
                <a:path w="2113092" h="2263380">
                  <a:moveTo>
                    <a:pt x="0" y="0"/>
                  </a:moveTo>
                  <a:lnTo>
                    <a:pt x="2113092" y="0"/>
                  </a:lnTo>
                  <a:lnTo>
                    <a:pt x="2113092" y="2263380"/>
                  </a:lnTo>
                  <a:lnTo>
                    <a:pt x="0" y="2263380"/>
                  </a:lnTo>
                  <a:close/>
                </a:path>
              </a:pathLst>
            </a:custGeom>
            <a:gradFill rotWithShape="1">
              <a:gsLst>
                <a:gs pos="0">
                  <a:srgbClr val="9501C9">
                    <a:alpha val="100000"/>
                  </a:srgbClr>
                </a:gs>
                <a:gs pos="100000">
                  <a:srgbClr val="752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6200"/>
              <a:ext cx="2113092" cy="2187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68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476624" y="3798743"/>
            <a:ext cx="646278" cy="204886"/>
          </a:xfrm>
          <a:custGeom>
            <a:avLst/>
            <a:gdLst/>
            <a:ahLst/>
            <a:cxnLst/>
            <a:rect l="l" t="t" r="r" b="b"/>
            <a:pathLst>
              <a:path w="646278" h="204886">
                <a:moveTo>
                  <a:pt x="0" y="0"/>
                </a:moveTo>
                <a:lnTo>
                  <a:pt x="646277" y="0"/>
                </a:lnTo>
                <a:lnTo>
                  <a:pt x="646277" y="204885"/>
                </a:lnTo>
                <a:lnTo>
                  <a:pt x="0" y="20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7821035" y="846615"/>
            <a:ext cx="1016444" cy="462482"/>
          </a:xfrm>
          <a:custGeom>
            <a:avLst/>
            <a:gdLst/>
            <a:ahLst/>
            <a:cxnLst/>
            <a:rect l="l" t="t" r="r" b="b"/>
            <a:pathLst>
              <a:path w="1016444" h="462482">
                <a:moveTo>
                  <a:pt x="0" y="0"/>
                </a:moveTo>
                <a:lnTo>
                  <a:pt x="1016445" y="0"/>
                </a:lnTo>
                <a:lnTo>
                  <a:pt x="1016445" y="462482"/>
                </a:lnTo>
                <a:lnTo>
                  <a:pt x="0" y="462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7878837" y="1077856"/>
            <a:ext cx="189209" cy="199693"/>
          </a:xfrm>
          <a:custGeom>
            <a:avLst/>
            <a:gdLst/>
            <a:ahLst/>
            <a:cxnLst/>
            <a:rect l="l" t="t" r="r" b="b"/>
            <a:pathLst>
              <a:path w="189209" h="199693">
                <a:moveTo>
                  <a:pt x="0" y="0"/>
                </a:moveTo>
                <a:lnTo>
                  <a:pt x="189209" y="0"/>
                </a:lnTo>
                <a:lnTo>
                  <a:pt x="189209" y="199693"/>
                </a:lnTo>
                <a:lnTo>
                  <a:pt x="0" y="199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174527" y="3868272"/>
            <a:ext cx="751935" cy="9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14"/>
              </a:lnSpc>
            </a:pPr>
            <a:r>
              <a:rPr lang="en-US" sz="818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VOTRE LOGO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63661" y="1347197"/>
            <a:ext cx="3280339" cy="74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31"/>
              </a:lnSpc>
            </a:pPr>
            <a:r>
              <a:rPr lang="en-US" sz="4434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74</a:t>
            </a:r>
          </a:p>
        </p:txBody>
      </p:sp>
      <p:sp>
        <p:nvSpPr>
          <p:cNvPr id="20" name="Freeform 20"/>
          <p:cNvSpPr/>
          <p:nvPr/>
        </p:nvSpPr>
        <p:spPr>
          <a:xfrm>
            <a:off x="7550495" y="1575010"/>
            <a:ext cx="1145132" cy="1145132"/>
          </a:xfrm>
          <a:custGeom>
            <a:avLst/>
            <a:gdLst/>
            <a:ahLst/>
            <a:cxnLst/>
            <a:rect l="l" t="t" r="r" b="b"/>
            <a:pathLst>
              <a:path w="1145132" h="1145132">
                <a:moveTo>
                  <a:pt x="0" y="0"/>
                </a:moveTo>
                <a:lnTo>
                  <a:pt x="1145132" y="0"/>
                </a:lnTo>
                <a:lnTo>
                  <a:pt x="1145132" y="1145132"/>
                </a:lnTo>
                <a:lnTo>
                  <a:pt x="0" y="1145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7754276" y="3290929"/>
            <a:ext cx="981970" cy="868045"/>
          </a:xfrm>
          <a:custGeom>
            <a:avLst/>
            <a:gdLst/>
            <a:ahLst/>
            <a:cxnLst/>
            <a:rect l="l" t="t" r="r" b="b"/>
            <a:pathLst>
              <a:path w="981970" h="868045">
                <a:moveTo>
                  <a:pt x="0" y="0"/>
                </a:moveTo>
                <a:lnTo>
                  <a:pt x="981969" y="0"/>
                </a:lnTo>
                <a:lnTo>
                  <a:pt x="981969" y="868045"/>
                </a:lnTo>
                <a:lnTo>
                  <a:pt x="0" y="8680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9207" b="-7418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>
            <a:off x="15762396" y="1643534"/>
            <a:ext cx="1982853" cy="22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19"/>
              </a:lnSpc>
            </a:pPr>
            <a:r>
              <a:rPr lang="en-US" sz="2159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IngéEgalité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62424" y="4930971"/>
            <a:ext cx="1982853" cy="23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19"/>
              </a:lnSpc>
            </a:pPr>
            <a:r>
              <a:rPr lang="en-US" sz="2159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Contenu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55245" y="5431907"/>
            <a:ext cx="4631742" cy="43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</a:pPr>
            <a:r>
              <a:rPr lang="en-US" sz="2159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yyyyyyyyyyyyyyyyyy</a:t>
            </a:r>
          </a:p>
          <a:p>
            <a:pPr marL="0" lvl="0" indent="0" algn="ctr">
              <a:lnSpc>
                <a:spcPts val="1619"/>
              </a:lnSpc>
            </a:pPr>
            <a:endParaRPr lang="en-US" sz="2159">
              <a:solidFill>
                <a:srgbClr val="FFFFFF"/>
              </a:solidFill>
              <a:latin typeface="Chloe"/>
              <a:ea typeface="Chloe"/>
              <a:cs typeface="Chloe"/>
              <a:sym typeface="Chlo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855245" y="5957076"/>
            <a:ext cx="4631742" cy="43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9"/>
              </a:lnSpc>
            </a:pPr>
            <a:r>
              <a:rPr lang="en-US" sz="2159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yyyyyyyyyyyyyyyyyy</a:t>
            </a:r>
          </a:p>
          <a:p>
            <a:pPr marL="0" lvl="0" indent="0" algn="ctr">
              <a:lnSpc>
                <a:spcPts val="1619"/>
              </a:lnSpc>
            </a:pPr>
            <a:endParaRPr lang="en-US" sz="2159">
              <a:solidFill>
                <a:srgbClr val="FFFFFF"/>
              </a:solidFill>
              <a:latin typeface="Chloe"/>
              <a:ea typeface="Chloe"/>
              <a:cs typeface="Chloe"/>
              <a:sym typeface="Chlo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068046" y="1116130"/>
            <a:ext cx="751935" cy="9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14"/>
              </a:lnSpc>
            </a:pPr>
            <a:r>
              <a:rPr lang="en-US" sz="818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IngéEgalité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63661" y="2018870"/>
            <a:ext cx="989368" cy="27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4"/>
              </a:lnSpc>
            </a:pPr>
            <a:r>
              <a:rPr lang="en-US" sz="1077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signatures à date de notre charte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63661" y="2331524"/>
            <a:ext cx="2311062" cy="29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"/>
              </a:lnSpc>
            </a:pPr>
            <a:r>
              <a:rPr lang="en-US" sz="1077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Et si le prochain signataire, </a:t>
            </a:r>
          </a:p>
          <a:p>
            <a:pPr marL="0" lvl="0" indent="0" algn="l">
              <a:lnSpc>
                <a:spcPts val="1120"/>
              </a:lnSpc>
            </a:pPr>
            <a:r>
              <a:rPr lang="en-US" sz="1077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c’était vous 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863661" y="2674926"/>
            <a:ext cx="2311062" cy="27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5"/>
              </a:lnSpc>
            </a:pPr>
            <a:r>
              <a:rPr lang="en-US" sz="1077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Pour plus d’informations,</a:t>
            </a:r>
          </a:p>
          <a:p>
            <a:pPr marL="0" lvl="0" indent="0" algn="l">
              <a:lnSpc>
                <a:spcPts val="1045"/>
              </a:lnSpc>
            </a:pPr>
            <a:r>
              <a:rPr lang="en-US" sz="1077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rendez-vous sur notre site 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6293067"/>
            <a:ext cx="8006011" cy="84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CONTENU ET EXEMPLE 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7002266"/>
            <a:ext cx="8006011" cy="1056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3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Idéal pour un chiffre clé / statistique et court descriptif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762396" y="1906475"/>
            <a:ext cx="1535004" cy="8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0"/>
              </a:lnSpc>
            </a:pPr>
            <a:r>
              <a:rPr lang="en-US" sz="800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3 au 8 mars 2025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051095" y="1229924"/>
            <a:ext cx="991194" cy="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"/>
              </a:lnSpc>
            </a:pPr>
            <a:r>
              <a:rPr lang="en-US" sz="499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8 mars 2025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622275" y="985585"/>
            <a:ext cx="4408119" cy="13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9"/>
              </a:lnSpc>
            </a:pPr>
            <a:r>
              <a:rPr lang="en-US" sz="7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7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943993" y="925033"/>
            <a:ext cx="3356952" cy="5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"/>
              </a:lnSpc>
            </a:pPr>
            <a:r>
              <a:rPr lang="en-US" sz="3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3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2849" y="1028700"/>
            <a:ext cx="7466451" cy="7705089"/>
          </a:xfrm>
          <a:custGeom>
            <a:avLst/>
            <a:gdLst/>
            <a:ahLst/>
            <a:cxnLst/>
            <a:rect l="l" t="t" r="r" b="b"/>
            <a:pathLst>
              <a:path w="7466451" h="7705089">
                <a:moveTo>
                  <a:pt x="0" y="0"/>
                </a:moveTo>
                <a:lnTo>
                  <a:pt x="7466451" y="0"/>
                </a:lnTo>
                <a:lnTo>
                  <a:pt x="7466451" y="7705089"/>
                </a:lnTo>
                <a:lnTo>
                  <a:pt x="0" y="770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97" r="-2739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5400000">
            <a:off x="9677003" y="1151492"/>
            <a:ext cx="7705089" cy="7459505"/>
          </a:xfrm>
          <a:custGeom>
            <a:avLst/>
            <a:gdLst/>
            <a:ahLst/>
            <a:cxnLst/>
            <a:rect l="l" t="t" r="r" b="b"/>
            <a:pathLst>
              <a:path w="7705089" h="7459505">
                <a:moveTo>
                  <a:pt x="0" y="0"/>
                </a:moveTo>
                <a:lnTo>
                  <a:pt x="7705089" y="0"/>
                </a:lnTo>
                <a:lnTo>
                  <a:pt x="7705089" y="7459505"/>
                </a:lnTo>
                <a:lnTo>
                  <a:pt x="0" y="74595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422" t="-26508" r="-118827" b="-1909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4904528" y="1028700"/>
            <a:ext cx="2356263" cy="1072100"/>
          </a:xfrm>
          <a:custGeom>
            <a:avLst/>
            <a:gdLst/>
            <a:ahLst/>
            <a:cxnLst/>
            <a:rect l="l" t="t" r="r" b="b"/>
            <a:pathLst>
              <a:path w="2356263" h="1072100">
                <a:moveTo>
                  <a:pt x="0" y="0"/>
                </a:moveTo>
                <a:lnTo>
                  <a:pt x="2356263" y="0"/>
                </a:lnTo>
                <a:lnTo>
                  <a:pt x="2356263" y="1072100"/>
                </a:lnTo>
                <a:lnTo>
                  <a:pt x="0" y="1072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5683780" y="1701293"/>
            <a:ext cx="1743092" cy="20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3"/>
              </a:lnSpc>
            </a:pPr>
            <a:r>
              <a:rPr lang="en-US" sz="1898" b="1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6" name="Freeform 6"/>
          <p:cNvSpPr/>
          <p:nvPr/>
        </p:nvSpPr>
        <p:spPr>
          <a:xfrm>
            <a:off x="15196453" y="1564750"/>
            <a:ext cx="438614" cy="462917"/>
          </a:xfrm>
          <a:custGeom>
            <a:avLst/>
            <a:gdLst/>
            <a:ahLst/>
            <a:cxnLst/>
            <a:rect l="l" t="t" r="r" b="b"/>
            <a:pathLst>
              <a:path w="438614" h="462917">
                <a:moveTo>
                  <a:pt x="0" y="0"/>
                </a:moveTo>
                <a:lnTo>
                  <a:pt x="438614" y="0"/>
                </a:lnTo>
                <a:lnTo>
                  <a:pt x="438614" y="462916"/>
                </a:lnTo>
                <a:lnTo>
                  <a:pt x="0" y="462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3405831" y="8043290"/>
            <a:ext cx="1743092" cy="20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3"/>
              </a:lnSpc>
            </a:pPr>
            <a:r>
              <a:rPr lang="en-US" sz="1898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VOTRE LOGO</a:t>
            </a:r>
          </a:p>
        </p:txBody>
      </p:sp>
      <p:sp>
        <p:nvSpPr>
          <p:cNvPr id="8" name="Freeform 8"/>
          <p:cNvSpPr/>
          <p:nvPr/>
        </p:nvSpPr>
        <p:spPr>
          <a:xfrm>
            <a:off x="11787990" y="7872153"/>
            <a:ext cx="1498164" cy="474954"/>
          </a:xfrm>
          <a:custGeom>
            <a:avLst/>
            <a:gdLst/>
            <a:ahLst/>
            <a:cxnLst/>
            <a:rect l="l" t="t" r="r" b="b"/>
            <a:pathLst>
              <a:path w="1498164" h="474954">
                <a:moveTo>
                  <a:pt x="0" y="0"/>
                </a:moveTo>
                <a:lnTo>
                  <a:pt x="1498164" y="0"/>
                </a:lnTo>
                <a:lnTo>
                  <a:pt x="1498164" y="474955"/>
                </a:lnTo>
                <a:lnTo>
                  <a:pt x="0" y="4749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9897624" y="2558964"/>
            <a:ext cx="1743092" cy="21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3"/>
              </a:lnSpc>
            </a:pPr>
            <a:r>
              <a:rPr lang="en-US" sz="1898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Contenu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41911" y="1402295"/>
            <a:ext cx="4379752" cy="123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9922"/>
              </a:lnSpc>
            </a:pPr>
            <a:r>
              <a:rPr lang="en-US" sz="7813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TITRE</a:t>
            </a:r>
          </a:p>
        </p:txBody>
      </p:sp>
      <p:sp>
        <p:nvSpPr>
          <p:cNvPr id="11" name="Freeform 11"/>
          <p:cNvSpPr/>
          <p:nvPr/>
        </p:nvSpPr>
        <p:spPr>
          <a:xfrm>
            <a:off x="5815820" y="1028700"/>
            <a:ext cx="3542520" cy="3655744"/>
          </a:xfrm>
          <a:custGeom>
            <a:avLst/>
            <a:gdLst/>
            <a:ahLst/>
            <a:cxnLst/>
            <a:rect l="l" t="t" r="r" b="b"/>
            <a:pathLst>
              <a:path w="3542520" h="3655744">
                <a:moveTo>
                  <a:pt x="0" y="0"/>
                </a:moveTo>
                <a:lnTo>
                  <a:pt x="3542520" y="0"/>
                </a:lnTo>
                <a:lnTo>
                  <a:pt x="3542520" y="3655744"/>
                </a:lnTo>
                <a:lnTo>
                  <a:pt x="0" y="3655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97" r="-2739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rot="-5400000">
            <a:off x="5759561" y="1084958"/>
            <a:ext cx="3655744" cy="3543227"/>
          </a:xfrm>
          <a:custGeom>
            <a:avLst/>
            <a:gdLst/>
            <a:ahLst/>
            <a:cxnLst/>
            <a:rect l="l" t="t" r="r" b="b"/>
            <a:pathLst>
              <a:path w="3655744" h="3543227">
                <a:moveTo>
                  <a:pt x="0" y="0"/>
                </a:moveTo>
                <a:lnTo>
                  <a:pt x="3655744" y="0"/>
                </a:lnTo>
                <a:lnTo>
                  <a:pt x="3655744" y="3543228"/>
                </a:lnTo>
                <a:lnTo>
                  <a:pt x="0" y="3543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422" t="-13091" r="-118827" b="-3234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8241098" y="1028700"/>
            <a:ext cx="1117949" cy="508667"/>
          </a:xfrm>
          <a:custGeom>
            <a:avLst/>
            <a:gdLst/>
            <a:ahLst/>
            <a:cxnLst/>
            <a:rect l="l" t="t" r="r" b="b"/>
            <a:pathLst>
              <a:path w="1117949" h="508667">
                <a:moveTo>
                  <a:pt x="0" y="0"/>
                </a:moveTo>
                <a:lnTo>
                  <a:pt x="1117949" y="0"/>
                </a:lnTo>
                <a:lnTo>
                  <a:pt x="1117949" y="508667"/>
                </a:lnTo>
                <a:lnTo>
                  <a:pt x="0" y="50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8549608" y="1340995"/>
            <a:ext cx="827025" cy="9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75"/>
              </a:lnSpc>
            </a:pPr>
            <a:r>
              <a:rPr lang="en-US" sz="900" b="1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15" name="Freeform 15"/>
          <p:cNvSpPr/>
          <p:nvPr/>
        </p:nvSpPr>
        <p:spPr>
          <a:xfrm>
            <a:off x="8312930" y="1283033"/>
            <a:ext cx="208104" cy="219635"/>
          </a:xfrm>
          <a:custGeom>
            <a:avLst/>
            <a:gdLst/>
            <a:ahLst/>
            <a:cxnLst/>
            <a:rect l="l" t="t" r="r" b="b"/>
            <a:pathLst>
              <a:path w="208104" h="219635">
                <a:moveTo>
                  <a:pt x="0" y="0"/>
                </a:moveTo>
                <a:lnTo>
                  <a:pt x="208103" y="0"/>
                </a:lnTo>
                <a:lnTo>
                  <a:pt x="208103" y="219635"/>
                </a:lnTo>
                <a:lnTo>
                  <a:pt x="0" y="219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7231671" y="4320677"/>
            <a:ext cx="710816" cy="225346"/>
          </a:xfrm>
          <a:custGeom>
            <a:avLst/>
            <a:gdLst/>
            <a:ahLst/>
            <a:cxnLst/>
            <a:rect l="l" t="t" r="r" b="b"/>
            <a:pathLst>
              <a:path w="710816" h="225346">
                <a:moveTo>
                  <a:pt x="0" y="0"/>
                </a:moveTo>
                <a:lnTo>
                  <a:pt x="710817" y="0"/>
                </a:lnTo>
                <a:lnTo>
                  <a:pt x="710817" y="225346"/>
                </a:lnTo>
                <a:lnTo>
                  <a:pt x="0" y="225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5938686" y="1332043"/>
            <a:ext cx="2078010" cy="32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30"/>
              </a:lnSpc>
            </a:pPr>
            <a:r>
              <a:rPr lang="en-US" sz="1992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NOS ACTIONS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38686" y="2538007"/>
            <a:ext cx="4704969" cy="90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84384" lvl="1" indent="-92192" algn="just">
              <a:lnSpc>
                <a:spcPts val="794"/>
              </a:lnSpc>
              <a:buFont typeface="Arial"/>
              <a:buChar char="•"/>
            </a:pPr>
            <a:r>
              <a:rPr lang="en-US" sz="854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Des événements dédiés aux femmes ingénieures</a:t>
            </a:r>
          </a:p>
          <a:p>
            <a:pPr algn="just">
              <a:lnSpc>
                <a:spcPts val="794"/>
              </a:lnSpc>
            </a:pPr>
            <a:endParaRPr lang="en-US" sz="854">
              <a:solidFill>
                <a:srgbClr val="FFFFFF"/>
              </a:solidFill>
              <a:latin typeface="Chloe"/>
              <a:ea typeface="Chloe"/>
              <a:cs typeface="Chloe"/>
              <a:sym typeface="Chloe"/>
            </a:endParaRPr>
          </a:p>
          <a:p>
            <a:pPr marL="184384" lvl="1" indent="-92192" algn="just">
              <a:lnSpc>
                <a:spcPts val="794"/>
              </a:lnSpc>
              <a:buFont typeface="Arial"/>
              <a:buChar char="•"/>
            </a:pPr>
            <a:r>
              <a:rPr lang="en-US" sz="854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Des rencontres de sensibilisation</a:t>
            </a:r>
          </a:p>
          <a:p>
            <a:pPr algn="just">
              <a:lnSpc>
                <a:spcPts val="794"/>
              </a:lnSpc>
            </a:pPr>
            <a:endParaRPr lang="en-US" sz="854">
              <a:solidFill>
                <a:srgbClr val="FFFFFF"/>
              </a:solidFill>
              <a:latin typeface="Chloe"/>
              <a:ea typeface="Chloe"/>
              <a:cs typeface="Chloe"/>
              <a:sym typeface="Chloe"/>
            </a:endParaRPr>
          </a:p>
          <a:p>
            <a:pPr marL="184384" lvl="1" indent="-92192" algn="just">
              <a:lnSpc>
                <a:spcPts val="794"/>
              </a:lnSpc>
              <a:buFont typeface="Arial"/>
              <a:buChar char="•"/>
            </a:pPr>
            <a:r>
              <a:rPr lang="en-US" sz="854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Des partenariats avec des associations engagées</a:t>
            </a:r>
          </a:p>
          <a:p>
            <a:pPr algn="just">
              <a:lnSpc>
                <a:spcPts val="794"/>
              </a:lnSpc>
            </a:pPr>
            <a:endParaRPr lang="en-US" sz="854">
              <a:solidFill>
                <a:srgbClr val="FFFFFF"/>
              </a:solidFill>
              <a:latin typeface="Chloe"/>
              <a:ea typeface="Chloe"/>
              <a:cs typeface="Chloe"/>
              <a:sym typeface="Chloe"/>
            </a:endParaRPr>
          </a:p>
          <a:p>
            <a:pPr marL="184384" lvl="1" indent="-92192" algn="just">
              <a:lnSpc>
                <a:spcPts val="794"/>
              </a:lnSpc>
              <a:buFont typeface="Arial"/>
              <a:buChar char="•"/>
            </a:pPr>
            <a:r>
              <a:rPr lang="en-US" sz="854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Des forums de recrutement exclusivement féminins</a:t>
            </a:r>
          </a:p>
          <a:p>
            <a:pPr algn="just">
              <a:lnSpc>
                <a:spcPts val="794"/>
              </a:lnSpc>
            </a:pPr>
            <a:endParaRPr lang="en-US" sz="854">
              <a:solidFill>
                <a:srgbClr val="FFFFFF"/>
              </a:solidFill>
              <a:latin typeface="Chloe"/>
              <a:ea typeface="Chloe"/>
              <a:cs typeface="Chloe"/>
              <a:sym typeface="Chloe"/>
            </a:endParaRPr>
          </a:p>
          <a:p>
            <a:pPr marL="184384" lvl="1" indent="-92192" algn="just">
              <a:lnSpc>
                <a:spcPts val="794"/>
              </a:lnSpc>
              <a:buFont typeface="Arial"/>
              <a:buChar char="•"/>
            </a:pPr>
            <a:r>
              <a:rPr lang="en-US" sz="854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Des participations actives à événements mondiaux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70956" y="3804713"/>
            <a:ext cx="879731" cy="879731"/>
          </a:xfrm>
          <a:custGeom>
            <a:avLst/>
            <a:gdLst/>
            <a:ahLst/>
            <a:cxnLst/>
            <a:rect l="l" t="t" r="r" b="b"/>
            <a:pathLst>
              <a:path w="879731" h="879731">
                <a:moveTo>
                  <a:pt x="0" y="0"/>
                </a:moveTo>
                <a:lnTo>
                  <a:pt x="879730" y="0"/>
                </a:lnTo>
                <a:lnTo>
                  <a:pt x="879730" y="879731"/>
                </a:lnTo>
                <a:lnTo>
                  <a:pt x="0" y="8797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1028700" y="6293067"/>
            <a:ext cx="8006011" cy="84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CONTENU ET EXEMPLE 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7268966"/>
            <a:ext cx="8006011" cy="5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3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Idéal pour lister des actions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683780" y="1929223"/>
            <a:ext cx="1575520" cy="8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0"/>
              </a:lnSpc>
            </a:pPr>
            <a:r>
              <a:rPr lang="en-US" sz="800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3 au 8 mars 2025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39114" y="1466729"/>
            <a:ext cx="991194" cy="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"/>
              </a:lnSpc>
            </a:pPr>
            <a:r>
              <a:rPr lang="en-US" sz="499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8 mars 2025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38686" y="1126674"/>
            <a:ext cx="3356952" cy="5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"/>
              </a:lnSpc>
            </a:pPr>
            <a:r>
              <a:rPr lang="en-US" sz="3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3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97624" y="1168699"/>
            <a:ext cx="4408119" cy="13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9"/>
              </a:lnSpc>
            </a:pPr>
            <a:r>
              <a:rPr lang="en-US" sz="7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7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124229" y="6881315"/>
            <a:ext cx="1852474" cy="1852474"/>
          </a:xfrm>
          <a:custGeom>
            <a:avLst/>
            <a:gdLst/>
            <a:ahLst/>
            <a:cxnLst/>
            <a:rect l="l" t="t" r="r" b="b"/>
            <a:pathLst>
              <a:path w="1852474" h="1852474">
                <a:moveTo>
                  <a:pt x="0" y="0"/>
                </a:moveTo>
                <a:lnTo>
                  <a:pt x="1852474" y="0"/>
                </a:lnTo>
                <a:lnTo>
                  <a:pt x="1852474" y="1852474"/>
                </a:lnTo>
                <a:lnTo>
                  <a:pt x="0" y="18524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90357" y="1028700"/>
            <a:ext cx="7402103" cy="7350912"/>
            <a:chOff x="0" y="0"/>
            <a:chExt cx="1949525" cy="1936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9525" cy="1936043"/>
            </a:xfrm>
            <a:custGeom>
              <a:avLst/>
              <a:gdLst/>
              <a:ahLst/>
              <a:cxnLst/>
              <a:rect l="l" t="t" r="r" b="b"/>
              <a:pathLst>
                <a:path w="1949525" h="1936043">
                  <a:moveTo>
                    <a:pt x="0" y="0"/>
                  </a:moveTo>
                  <a:lnTo>
                    <a:pt x="1949525" y="0"/>
                  </a:lnTo>
                  <a:lnTo>
                    <a:pt x="1949525" y="1936043"/>
                  </a:lnTo>
                  <a:lnTo>
                    <a:pt x="0" y="1936043"/>
                  </a:lnTo>
                  <a:close/>
                </a:path>
              </a:pathLst>
            </a:custGeom>
            <a:gradFill rotWithShape="1">
              <a:gsLst>
                <a:gs pos="0">
                  <a:srgbClr val="9501C9">
                    <a:alpha val="100000"/>
                  </a:srgbClr>
                </a:gs>
                <a:gs pos="100000">
                  <a:srgbClr val="752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1949525" cy="185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68897" y="7661410"/>
            <a:ext cx="1472541" cy="466831"/>
          </a:xfrm>
          <a:custGeom>
            <a:avLst/>
            <a:gdLst/>
            <a:ahLst/>
            <a:cxnLst/>
            <a:rect l="l" t="t" r="r" b="b"/>
            <a:pathLst>
              <a:path w="1472541" h="466831">
                <a:moveTo>
                  <a:pt x="0" y="0"/>
                </a:moveTo>
                <a:lnTo>
                  <a:pt x="1472541" y="0"/>
                </a:lnTo>
                <a:lnTo>
                  <a:pt x="1472541" y="466831"/>
                </a:lnTo>
                <a:lnTo>
                  <a:pt x="0" y="466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72347" y="7201069"/>
            <a:ext cx="1767251" cy="1178543"/>
          </a:xfrm>
          <a:custGeom>
            <a:avLst/>
            <a:gdLst/>
            <a:ahLst/>
            <a:cxnLst/>
            <a:rect l="l" t="t" r="r" b="b"/>
            <a:pathLst>
              <a:path w="1767251" h="1178543">
                <a:moveTo>
                  <a:pt x="0" y="0"/>
                </a:moveTo>
                <a:lnTo>
                  <a:pt x="1767252" y="0"/>
                </a:lnTo>
                <a:lnTo>
                  <a:pt x="1767252" y="1178543"/>
                </a:lnTo>
                <a:lnTo>
                  <a:pt x="0" y="1178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971" b="-13089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0402581" y="2302428"/>
            <a:ext cx="2928488" cy="2444710"/>
            <a:chOff x="0" y="0"/>
            <a:chExt cx="812800" cy="6785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55517" y="0"/>
                  </a:moveTo>
                  <a:lnTo>
                    <a:pt x="757283" y="0"/>
                  </a:lnTo>
                  <a:cubicBezTo>
                    <a:pt x="772007" y="0"/>
                    <a:pt x="786128" y="5849"/>
                    <a:pt x="796540" y="16260"/>
                  </a:cubicBezTo>
                  <a:cubicBezTo>
                    <a:pt x="806951" y="26672"/>
                    <a:pt x="812800" y="40793"/>
                    <a:pt x="812800" y="55517"/>
                  </a:cubicBezTo>
                  <a:lnTo>
                    <a:pt x="812800" y="623011"/>
                  </a:lnTo>
                  <a:cubicBezTo>
                    <a:pt x="812800" y="637735"/>
                    <a:pt x="806951" y="651856"/>
                    <a:pt x="796540" y="662267"/>
                  </a:cubicBezTo>
                  <a:cubicBezTo>
                    <a:pt x="786128" y="672679"/>
                    <a:pt x="772007" y="678528"/>
                    <a:pt x="757283" y="678528"/>
                  </a:cubicBezTo>
                  <a:lnTo>
                    <a:pt x="55517" y="678528"/>
                  </a:lnTo>
                  <a:cubicBezTo>
                    <a:pt x="40793" y="678528"/>
                    <a:pt x="26672" y="672679"/>
                    <a:pt x="16260" y="662267"/>
                  </a:cubicBezTo>
                  <a:cubicBezTo>
                    <a:pt x="5849" y="651856"/>
                    <a:pt x="0" y="637735"/>
                    <a:pt x="0" y="623011"/>
                  </a:cubicBezTo>
                  <a:lnTo>
                    <a:pt x="0" y="55517"/>
                  </a:lnTo>
                  <a:cubicBezTo>
                    <a:pt x="0" y="40793"/>
                    <a:pt x="5849" y="26672"/>
                    <a:pt x="16260" y="16260"/>
                  </a:cubicBezTo>
                  <a:cubicBezTo>
                    <a:pt x="26672" y="5849"/>
                    <a:pt x="40793" y="0"/>
                    <a:pt x="555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10176" y="2302428"/>
            <a:ext cx="2928488" cy="2444710"/>
            <a:chOff x="0" y="0"/>
            <a:chExt cx="812800" cy="6785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55517" y="0"/>
                  </a:moveTo>
                  <a:lnTo>
                    <a:pt x="757283" y="0"/>
                  </a:lnTo>
                  <a:cubicBezTo>
                    <a:pt x="772007" y="0"/>
                    <a:pt x="786128" y="5849"/>
                    <a:pt x="796540" y="16260"/>
                  </a:cubicBezTo>
                  <a:cubicBezTo>
                    <a:pt x="806951" y="26672"/>
                    <a:pt x="812800" y="40793"/>
                    <a:pt x="812800" y="55517"/>
                  </a:cubicBezTo>
                  <a:lnTo>
                    <a:pt x="812800" y="623011"/>
                  </a:lnTo>
                  <a:cubicBezTo>
                    <a:pt x="812800" y="637735"/>
                    <a:pt x="806951" y="651856"/>
                    <a:pt x="796540" y="662267"/>
                  </a:cubicBezTo>
                  <a:cubicBezTo>
                    <a:pt x="786128" y="672679"/>
                    <a:pt x="772007" y="678528"/>
                    <a:pt x="757283" y="678528"/>
                  </a:cubicBezTo>
                  <a:lnTo>
                    <a:pt x="55517" y="678528"/>
                  </a:lnTo>
                  <a:cubicBezTo>
                    <a:pt x="40793" y="678528"/>
                    <a:pt x="26672" y="672679"/>
                    <a:pt x="16260" y="662267"/>
                  </a:cubicBezTo>
                  <a:cubicBezTo>
                    <a:pt x="5849" y="651856"/>
                    <a:pt x="0" y="637735"/>
                    <a:pt x="0" y="623011"/>
                  </a:cubicBezTo>
                  <a:lnTo>
                    <a:pt x="0" y="55517"/>
                  </a:lnTo>
                  <a:cubicBezTo>
                    <a:pt x="0" y="40793"/>
                    <a:pt x="5849" y="26672"/>
                    <a:pt x="16260" y="16260"/>
                  </a:cubicBezTo>
                  <a:cubicBezTo>
                    <a:pt x="26672" y="5849"/>
                    <a:pt x="40793" y="0"/>
                    <a:pt x="555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402581" y="4830069"/>
            <a:ext cx="2928488" cy="2444710"/>
            <a:chOff x="0" y="0"/>
            <a:chExt cx="812800" cy="6785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55517" y="0"/>
                  </a:moveTo>
                  <a:lnTo>
                    <a:pt x="757283" y="0"/>
                  </a:lnTo>
                  <a:cubicBezTo>
                    <a:pt x="772007" y="0"/>
                    <a:pt x="786128" y="5849"/>
                    <a:pt x="796540" y="16260"/>
                  </a:cubicBezTo>
                  <a:cubicBezTo>
                    <a:pt x="806951" y="26672"/>
                    <a:pt x="812800" y="40793"/>
                    <a:pt x="812800" y="55517"/>
                  </a:cubicBezTo>
                  <a:lnTo>
                    <a:pt x="812800" y="623011"/>
                  </a:lnTo>
                  <a:cubicBezTo>
                    <a:pt x="812800" y="637735"/>
                    <a:pt x="806951" y="651856"/>
                    <a:pt x="796540" y="662267"/>
                  </a:cubicBezTo>
                  <a:cubicBezTo>
                    <a:pt x="786128" y="672679"/>
                    <a:pt x="772007" y="678528"/>
                    <a:pt x="757283" y="678528"/>
                  </a:cubicBezTo>
                  <a:lnTo>
                    <a:pt x="55517" y="678528"/>
                  </a:lnTo>
                  <a:cubicBezTo>
                    <a:pt x="40793" y="678528"/>
                    <a:pt x="26672" y="672679"/>
                    <a:pt x="16260" y="662267"/>
                  </a:cubicBezTo>
                  <a:cubicBezTo>
                    <a:pt x="5849" y="651856"/>
                    <a:pt x="0" y="637735"/>
                    <a:pt x="0" y="623011"/>
                  </a:cubicBezTo>
                  <a:lnTo>
                    <a:pt x="0" y="55517"/>
                  </a:lnTo>
                  <a:cubicBezTo>
                    <a:pt x="0" y="40793"/>
                    <a:pt x="5849" y="26672"/>
                    <a:pt x="16260" y="16260"/>
                  </a:cubicBezTo>
                  <a:cubicBezTo>
                    <a:pt x="26672" y="5849"/>
                    <a:pt x="40793" y="0"/>
                    <a:pt x="555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10176" y="4830069"/>
            <a:ext cx="2928488" cy="2444710"/>
            <a:chOff x="0" y="0"/>
            <a:chExt cx="812800" cy="6785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55517" y="0"/>
                  </a:moveTo>
                  <a:lnTo>
                    <a:pt x="757283" y="0"/>
                  </a:lnTo>
                  <a:cubicBezTo>
                    <a:pt x="772007" y="0"/>
                    <a:pt x="786128" y="5849"/>
                    <a:pt x="796540" y="16260"/>
                  </a:cubicBezTo>
                  <a:cubicBezTo>
                    <a:pt x="806951" y="26672"/>
                    <a:pt x="812800" y="40793"/>
                    <a:pt x="812800" y="55517"/>
                  </a:cubicBezTo>
                  <a:lnTo>
                    <a:pt x="812800" y="623011"/>
                  </a:lnTo>
                  <a:cubicBezTo>
                    <a:pt x="812800" y="637735"/>
                    <a:pt x="806951" y="651856"/>
                    <a:pt x="796540" y="662267"/>
                  </a:cubicBezTo>
                  <a:cubicBezTo>
                    <a:pt x="786128" y="672679"/>
                    <a:pt x="772007" y="678528"/>
                    <a:pt x="757283" y="678528"/>
                  </a:cubicBezTo>
                  <a:lnTo>
                    <a:pt x="55517" y="678528"/>
                  </a:lnTo>
                  <a:cubicBezTo>
                    <a:pt x="40793" y="678528"/>
                    <a:pt x="26672" y="672679"/>
                    <a:pt x="16260" y="662267"/>
                  </a:cubicBezTo>
                  <a:cubicBezTo>
                    <a:pt x="5849" y="651856"/>
                    <a:pt x="0" y="637735"/>
                    <a:pt x="0" y="623011"/>
                  </a:cubicBezTo>
                  <a:lnTo>
                    <a:pt x="0" y="55517"/>
                  </a:lnTo>
                  <a:cubicBezTo>
                    <a:pt x="0" y="40793"/>
                    <a:pt x="5849" y="26672"/>
                    <a:pt x="16260" y="16260"/>
                  </a:cubicBezTo>
                  <a:cubicBezTo>
                    <a:pt x="26672" y="5849"/>
                    <a:pt x="40793" y="0"/>
                    <a:pt x="5551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725427" y="1028700"/>
            <a:ext cx="2367033" cy="1077000"/>
          </a:xfrm>
          <a:custGeom>
            <a:avLst/>
            <a:gdLst/>
            <a:ahLst/>
            <a:cxnLst/>
            <a:rect l="l" t="t" r="r" b="b"/>
            <a:pathLst>
              <a:path w="2367033" h="1077000">
                <a:moveTo>
                  <a:pt x="0" y="0"/>
                </a:moveTo>
                <a:lnTo>
                  <a:pt x="2367033" y="0"/>
                </a:lnTo>
                <a:lnTo>
                  <a:pt x="2367033" y="1077000"/>
                </a:lnTo>
                <a:lnTo>
                  <a:pt x="0" y="107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5012360" y="1555582"/>
            <a:ext cx="431112" cy="454999"/>
          </a:xfrm>
          <a:custGeom>
            <a:avLst/>
            <a:gdLst/>
            <a:ahLst/>
            <a:cxnLst/>
            <a:rect l="l" t="t" r="r" b="b"/>
            <a:pathLst>
              <a:path w="431112" h="454999">
                <a:moveTo>
                  <a:pt x="0" y="0"/>
                </a:moveTo>
                <a:lnTo>
                  <a:pt x="431112" y="0"/>
                </a:lnTo>
                <a:lnTo>
                  <a:pt x="431112" y="454999"/>
                </a:lnTo>
                <a:lnTo>
                  <a:pt x="0" y="454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690357" y="6528109"/>
            <a:ext cx="1714917" cy="1851503"/>
          </a:xfrm>
          <a:custGeom>
            <a:avLst/>
            <a:gdLst/>
            <a:ahLst/>
            <a:cxnLst/>
            <a:rect l="l" t="t" r="r" b="b"/>
            <a:pathLst>
              <a:path w="1714917" h="1851503">
                <a:moveTo>
                  <a:pt x="0" y="0"/>
                </a:moveTo>
                <a:lnTo>
                  <a:pt x="1714917" y="0"/>
                </a:lnTo>
                <a:lnTo>
                  <a:pt x="1714917" y="1851503"/>
                </a:lnTo>
                <a:lnTo>
                  <a:pt x="0" y="1851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3359068" y="7830923"/>
            <a:ext cx="1713280" cy="20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399"/>
              </a:lnSpc>
            </a:pPr>
            <a:r>
              <a:rPr lang="en-US" sz="1865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VOTRE LOGO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08241" y="1690465"/>
            <a:ext cx="1751059" cy="21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30"/>
              </a:lnSpc>
            </a:pPr>
            <a:r>
              <a:rPr lang="en-US" sz="1907" b="1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809250" y="1028700"/>
            <a:ext cx="3450901" cy="3427035"/>
            <a:chOff x="0" y="0"/>
            <a:chExt cx="1949525" cy="193604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49525" cy="1936043"/>
            </a:xfrm>
            <a:custGeom>
              <a:avLst/>
              <a:gdLst/>
              <a:ahLst/>
              <a:cxnLst/>
              <a:rect l="l" t="t" r="r" b="b"/>
              <a:pathLst>
                <a:path w="1949525" h="1936043">
                  <a:moveTo>
                    <a:pt x="0" y="0"/>
                  </a:moveTo>
                  <a:lnTo>
                    <a:pt x="1949525" y="0"/>
                  </a:lnTo>
                  <a:lnTo>
                    <a:pt x="1949525" y="1936043"/>
                  </a:lnTo>
                  <a:lnTo>
                    <a:pt x="0" y="1936043"/>
                  </a:lnTo>
                  <a:close/>
                </a:path>
              </a:pathLst>
            </a:custGeom>
            <a:gradFill rotWithShape="1">
              <a:gsLst>
                <a:gs pos="0">
                  <a:srgbClr val="9501C9">
                    <a:alpha val="100000"/>
                  </a:srgbClr>
                </a:gs>
                <a:gs pos="100000">
                  <a:srgbClr val="752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6200"/>
              <a:ext cx="1949525" cy="18598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68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191447" y="4120906"/>
            <a:ext cx="686507" cy="217639"/>
          </a:xfrm>
          <a:custGeom>
            <a:avLst/>
            <a:gdLst/>
            <a:ahLst/>
            <a:cxnLst/>
            <a:rect l="l" t="t" r="r" b="b"/>
            <a:pathLst>
              <a:path w="686507" h="217639">
                <a:moveTo>
                  <a:pt x="0" y="0"/>
                </a:moveTo>
                <a:lnTo>
                  <a:pt x="686506" y="0"/>
                </a:lnTo>
                <a:lnTo>
                  <a:pt x="686506" y="217639"/>
                </a:lnTo>
                <a:lnTo>
                  <a:pt x="0" y="217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8318363" y="3906292"/>
            <a:ext cx="823902" cy="549443"/>
          </a:xfrm>
          <a:custGeom>
            <a:avLst/>
            <a:gdLst/>
            <a:ahLst/>
            <a:cxnLst/>
            <a:rect l="l" t="t" r="r" b="b"/>
            <a:pathLst>
              <a:path w="823902" h="549443">
                <a:moveTo>
                  <a:pt x="0" y="0"/>
                </a:moveTo>
                <a:lnTo>
                  <a:pt x="823902" y="0"/>
                </a:lnTo>
                <a:lnTo>
                  <a:pt x="823902" y="549443"/>
                </a:lnTo>
                <a:lnTo>
                  <a:pt x="0" y="549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971" b="-13089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5" name="Group 25"/>
          <p:cNvGrpSpPr/>
          <p:nvPr/>
        </p:nvGrpSpPr>
        <p:grpSpPr>
          <a:xfrm>
            <a:off x="6141292" y="1622519"/>
            <a:ext cx="1365277" cy="1139737"/>
            <a:chOff x="0" y="0"/>
            <a:chExt cx="812800" cy="6785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119082" y="0"/>
                  </a:moveTo>
                  <a:lnTo>
                    <a:pt x="693718" y="0"/>
                  </a:lnTo>
                  <a:cubicBezTo>
                    <a:pt x="725300" y="0"/>
                    <a:pt x="755589" y="12546"/>
                    <a:pt x="777922" y="34878"/>
                  </a:cubicBezTo>
                  <a:cubicBezTo>
                    <a:pt x="800254" y="57211"/>
                    <a:pt x="812800" y="87500"/>
                    <a:pt x="812800" y="119082"/>
                  </a:cubicBezTo>
                  <a:lnTo>
                    <a:pt x="812800" y="559446"/>
                  </a:lnTo>
                  <a:cubicBezTo>
                    <a:pt x="812800" y="591028"/>
                    <a:pt x="800254" y="621317"/>
                    <a:pt x="777922" y="643649"/>
                  </a:cubicBezTo>
                  <a:cubicBezTo>
                    <a:pt x="755589" y="665982"/>
                    <a:pt x="725300" y="678528"/>
                    <a:pt x="693718" y="678528"/>
                  </a:cubicBezTo>
                  <a:lnTo>
                    <a:pt x="119082" y="678528"/>
                  </a:lnTo>
                  <a:cubicBezTo>
                    <a:pt x="87500" y="678528"/>
                    <a:pt x="57211" y="665982"/>
                    <a:pt x="34878" y="643649"/>
                  </a:cubicBezTo>
                  <a:cubicBezTo>
                    <a:pt x="12546" y="621317"/>
                    <a:pt x="0" y="591028"/>
                    <a:pt x="0" y="559446"/>
                  </a:cubicBezTo>
                  <a:lnTo>
                    <a:pt x="0" y="119082"/>
                  </a:lnTo>
                  <a:cubicBezTo>
                    <a:pt x="0" y="87500"/>
                    <a:pt x="12546" y="57211"/>
                    <a:pt x="34878" y="34878"/>
                  </a:cubicBezTo>
                  <a:cubicBezTo>
                    <a:pt x="57211" y="12546"/>
                    <a:pt x="87500" y="0"/>
                    <a:pt x="119082" y="0"/>
                  </a:cubicBezTo>
                  <a:close/>
                </a:path>
              </a:pathLst>
            </a:custGeom>
            <a:blipFill>
              <a:blip r:embed="rId9"/>
              <a:stretch>
                <a:fillRect l="-12590" r="-1259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590070" y="1622519"/>
            <a:ext cx="1365277" cy="1139737"/>
            <a:chOff x="0" y="0"/>
            <a:chExt cx="812800" cy="6785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119082" y="0"/>
                  </a:moveTo>
                  <a:lnTo>
                    <a:pt x="693718" y="0"/>
                  </a:lnTo>
                  <a:cubicBezTo>
                    <a:pt x="725300" y="0"/>
                    <a:pt x="755589" y="12546"/>
                    <a:pt x="777922" y="34878"/>
                  </a:cubicBezTo>
                  <a:cubicBezTo>
                    <a:pt x="800254" y="57211"/>
                    <a:pt x="812800" y="87500"/>
                    <a:pt x="812800" y="119082"/>
                  </a:cubicBezTo>
                  <a:lnTo>
                    <a:pt x="812800" y="559446"/>
                  </a:lnTo>
                  <a:cubicBezTo>
                    <a:pt x="812800" y="591028"/>
                    <a:pt x="800254" y="621317"/>
                    <a:pt x="777922" y="643649"/>
                  </a:cubicBezTo>
                  <a:cubicBezTo>
                    <a:pt x="755589" y="665982"/>
                    <a:pt x="725300" y="678528"/>
                    <a:pt x="693718" y="678528"/>
                  </a:cubicBezTo>
                  <a:lnTo>
                    <a:pt x="119082" y="678528"/>
                  </a:lnTo>
                  <a:cubicBezTo>
                    <a:pt x="87500" y="678528"/>
                    <a:pt x="57211" y="665982"/>
                    <a:pt x="34878" y="643649"/>
                  </a:cubicBezTo>
                  <a:cubicBezTo>
                    <a:pt x="12546" y="621317"/>
                    <a:pt x="0" y="591028"/>
                    <a:pt x="0" y="559446"/>
                  </a:cubicBezTo>
                  <a:lnTo>
                    <a:pt x="0" y="119082"/>
                  </a:lnTo>
                  <a:cubicBezTo>
                    <a:pt x="0" y="87500"/>
                    <a:pt x="12546" y="57211"/>
                    <a:pt x="34878" y="34878"/>
                  </a:cubicBezTo>
                  <a:cubicBezTo>
                    <a:pt x="57211" y="12546"/>
                    <a:pt x="87500" y="0"/>
                    <a:pt x="119082" y="0"/>
                  </a:cubicBezTo>
                  <a:close/>
                </a:path>
              </a:pathLst>
            </a:custGeom>
            <a:blipFill>
              <a:blip r:embed="rId10"/>
              <a:stretch>
                <a:fillRect l="-12571" r="-1257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141292" y="2800919"/>
            <a:ext cx="1365277" cy="1139737"/>
            <a:chOff x="0" y="0"/>
            <a:chExt cx="812800" cy="67852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119082" y="0"/>
                  </a:moveTo>
                  <a:lnTo>
                    <a:pt x="693718" y="0"/>
                  </a:lnTo>
                  <a:cubicBezTo>
                    <a:pt x="725300" y="0"/>
                    <a:pt x="755589" y="12546"/>
                    <a:pt x="777922" y="34878"/>
                  </a:cubicBezTo>
                  <a:cubicBezTo>
                    <a:pt x="800254" y="57211"/>
                    <a:pt x="812800" y="87500"/>
                    <a:pt x="812800" y="119082"/>
                  </a:cubicBezTo>
                  <a:lnTo>
                    <a:pt x="812800" y="559446"/>
                  </a:lnTo>
                  <a:cubicBezTo>
                    <a:pt x="812800" y="591028"/>
                    <a:pt x="800254" y="621317"/>
                    <a:pt x="777922" y="643649"/>
                  </a:cubicBezTo>
                  <a:cubicBezTo>
                    <a:pt x="755589" y="665982"/>
                    <a:pt x="725300" y="678528"/>
                    <a:pt x="693718" y="678528"/>
                  </a:cubicBezTo>
                  <a:lnTo>
                    <a:pt x="119082" y="678528"/>
                  </a:lnTo>
                  <a:cubicBezTo>
                    <a:pt x="87500" y="678528"/>
                    <a:pt x="57211" y="665982"/>
                    <a:pt x="34878" y="643649"/>
                  </a:cubicBezTo>
                  <a:cubicBezTo>
                    <a:pt x="12546" y="621317"/>
                    <a:pt x="0" y="591028"/>
                    <a:pt x="0" y="559446"/>
                  </a:cubicBezTo>
                  <a:lnTo>
                    <a:pt x="0" y="119082"/>
                  </a:lnTo>
                  <a:cubicBezTo>
                    <a:pt x="0" y="87500"/>
                    <a:pt x="12546" y="57211"/>
                    <a:pt x="34878" y="34878"/>
                  </a:cubicBezTo>
                  <a:cubicBezTo>
                    <a:pt x="57211" y="12546"/>
                    <a:pt x="87500" y="0"/>
                    <a:pt x="119082" y="0"/>
                  </a:cubicBezTo>
                  <a:close/>
                </a:path>
              </a:pathLst>
            </a:custGeom>
            <a:blipFill>
              <a:blip r:embed="rId11"/>
              <a:stretch>
                <a:fillRect l="-12610" r="-1261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590070" y="2800919"/>
            <a:ext cx="1365277" cy="1139737"/>
            <a:chOff x="0" y="0"/>
            <a:chExt cx="812800" cy="67852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678528"/>
            </a:xfrm>
            <a:custGeom>
              <a:avLst/>
              <a:gdLst/>
              <a:ahLst/>
              <a:cxnLst/>
              <a:rect l="l" t="t" r="r" b="b"/>
              <a:pathLst>
                <a:path w="812800" h="678528">
                  <a:moveTo>
                    <a:pt x="119082" y="0"/>
                  </a:moveTo>
                  <a:lnTo>
                    <a:pt x="693718" y="0"/>
                  </a:lnTo>
                  <a:cubicBezTo>
                    <a:pt x="725300" y="0"/>
                    <a:pt x="755589" y="12546"/>
                    <a:pt x="777922" y="34878"/>
                  </a:cubicBezTo>
                  <a:cubicBezTo>
                    <a:pt x="800254" y="57211"/>
                    <a:pt x="812800" y="87500"/>
                    <a:pt x="812800" y="119082"/>
                  </a:cubicBezTo>
                  <a:lnTo>
                    <a:pt x="812800" y="559446"/>
                  </a:lnTo>
                  <a:cubicBezTo>
                    <a:pt x="812800" y="591028"/>
                    <a:pt x="800254" y="621317"/>
                    <a:pt x="777922" y="643649"/>
                  </a:cubicBezTo>
                  <a:cubicBezTo>
                    <a:pt x="755589" y="665982"/>
                    <a:pt x="725300" y="678528"/>
                    <a:pt x="693718" y="678528"/>
                  </a:cubicBezTo>
                  <a:lnTo>
                    <a:pt x="119082" y="678528"/>
                  </a:lnTo>
                  <a:cubicBezTo>
                    <a:pt x="87500" y="678528"/>
                    <a:pt x="57211" y="665982"/>
                    <a:pt x="34878" y="643649"/>
                  </a:cubicBezTo>
                  <a:cubicBezTo>
                    <a:pt x="12546" y="621317"/>
                    <a:pt x="0" y="591028"/>
                    <a:pt x="0" y="559446"/>
                  </a:cubicBezTo>
                  <a:lnTo>
                    <a:pt x="0" y="119082"/>
                  </a:lnTo>
                  <a:cubicBezTo>
                    <a:pt x="0" y="87500"/>
                    <a:pt x="12546" y="57211"/>
                    <a:pt x="34878" y="34878"/>
                  </a:cubicBezTo>
                  <a:cubicBezTo>
                    <a:pt x="57211" y="12546"/>
                    <a:pt x="87500" y="0"/>
                    <a:pt x="119082" y="0"/>
                  </a:cubicBezTo>
                  <a:close/>
                </a:path>
              </a:pathLst>
            </a:custGeom>
            <a:blipFill>
              <a:blip r:embed="rId12"/>
              <a:stretch>
                <a:fillRect l="-12610" r="-1261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3" name="Freeform 33"/>
          <p:cNvSpPr/>
          <p:nvPr/>
        </p:nvSpPr>
        <p:spPr>
          <a:xfrm>
            <a:off x="8156627" y="1028700"/>
            <a:ext cx="1103523" cy="502103"/>
          </a:xfrm>
          <a:custGeom>
            <a:avLst/>
            <a:gdLst/>
            <a:ahLst/>
            <a:cxnLst/>
            <a:rect l="l" t="t" r="r" b="b"/>
            <a:pathLst>
              <a:path w="1103523" h="502103">
                <a:moveTo>
                  <a:pt x="0" y="0"/>
                </a:moveTo>
                <a:lnTo>
                  <a:pt x="1103523" y="0"/>
                </a:lnTo>
                <a:lnTo>
                  <a:pt x="1103523" y="502103"/>
                </a:lnTo>
                <a:lnTo>
                  <a:pt x="0" y="502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8244133" y="1279752"/>
            <a:ext cx="200987" cy="212123"/>
          </a:xfrm>
          <a:custGeom>
            <a:avLst/>
            <a:gdLst/>
            <a:ahLst/>
            <a:cxnLst/>
            <a:rect l="l" t="t" r="r" b="b"/>
            <a:pathLst>
              <a:path w="200987" h="212123">
                <a:moveTo>
                  <a:pt x="0" y="0"/>
                </a:moveTo>
                <a:lnTo>
                  <a:pt x="200987" y="0"/>
                </a:lnTo>
                <a:lnTo>
                  <a:pt x="200987" y="212123"/>
                </a:lnTo>
                <a:lnTo>
                  <a:pt x="0" y="212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>
            <a:off x="5809250" y="3592555"/>
            <a:ext cx="799503" cy="863181"/>
          </a:xfrm>
          <a:custGeom>
            <a:avLst/>
            <a:gdLst/>
            <a:ahLst/>
            <a:cxnLst/>
            <a:rect l="l" t="t" r="r" b="b"/>
            <a:pathLst>
              <a:path w="799503" h="863181">
                <a:moveTo>
                  <a:pt x="0" y="0"/>
                </a:moveTo>
                <a:lnTo>
                  <a:pt x="799503" y="0"/>
                </a:lnTo>
                <a:lnTo>
                  <a:pt x="799503" y="863180"/>
                </a:lnTo>
                <a:lnTo>
                  <a:pt x="0" y="863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TextBox 36"/>
          <p:cNvSpPr txBox="1"/>
          <p:nvPr/>
        </p:nvSpPr>
        <p:spPr>
          <a:xfrm>
            <a:off x="8471394" y="1333216"/>
            <a:ext cx="816353" cy="9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6"/>
              </a:lnSpc>
            </a:pPr>
            <a:r>
              <a:rPr lang="en-US" sz="889" b="1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6293067"/>
            <a:ext cx="8006011" cy="84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CONTENU ET EXEMPLE 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7232994"/>
            <a:ext cx="8006011" cy="158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3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Idéal pour des photos d’événements, de réunions, de rencontres, ou tout simplement de femmes ingénieures !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5508241" y="1929223"/>
            <a:ext cx="1636759" cy="8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0"/>
              </a:lnSpc>
            </a:pPr>
            <a:r>
              <a:rPr lang="en-US" sz="800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3 au 8 mars 2025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471394" y="1457204"/>
            <a:ext cx="991194" cy="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"/>
              </a:lnSpc>
            </a:pPr>
            <a:r>
              <a:rPr lang="en-US" sz="499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8 mars 2025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89123" y="1145555"/>
            <a:ext cx="4408119" cy="13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9"/>
              </a:lnSpc>
            </a:pPr>
            <a:r>
              <a:rPr lang="en-US" sz="7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7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938686" y="1126674"/>
            <a:ext cx="3356952" cy="5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"/>
              </a:lnSpc>
            </a:pPr>
            <a:r>
              <a:rPr lang="en-US" sz="3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3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7200" y="571500"/>
            <a:ext cx="10134600" cy="839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64"/>
              </a:lnSpc>
            </a:pPr>
            <a:r>
              <a:rPr lang="en-US" sz="5200" b="1" dirty="0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BANDEAU SIGNATURE FIXE</a:t>
            </a:r>
          </a:p>
        </p:txBody>
      </p:sp>
      <p:pic>
        <p:nvPicPr>
          <p:cNvPr id="4" name="Image 3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DDD0FCC8-89A7-1DC7-4A04-F7B142952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25" y="2689926"/>
            <a:ext cx="14865350" cy="49071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25021" y="577787"/>
            <a:ext cx="10776379" cy="839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 dirty="0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BANDEAU SIGNATURE ANIMÉ</a:t>
            </a:r>
          </a:p>
        </p:txBody>
      </p:sp>
      <p:pic>
        <p:nvPicPr>
          <p:cNvPr id="4" name="Image 3" descr="Une image contenant texte, Visage humain, capture d’écran, chapeau&#10;&#10;Le contenu généré par l’IA peut être incorrect.">
            <a:extLst>
              <a:ext uri="{FF2B5EF4-FFF2-40B4-BE49-F238E27FC236}">
                <a16:creationId xmlns:a16="http://schemas.microsoft.com/office/drawing/2014/main" id="{C3CF5AB1-B6BB-BECC-617B-055C9532B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2565400"/>
            <a:ext cx="10312400" cy="5156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63349-DA38-D24C-AD3D-996D739CC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29CE960A-840E-DBF8-5304-33815242A706}"/>
              </a:ext>
            </a:extLst>
          </p:cNvPr>
          <p:cNvSpPr txBox="1"/>
          <p:nvPr/>
        </p:nvSpPr>
        <p:spPr>
          <a:xfrm>
            <a:off x="425021" y="577787"/>
            <a:ext cx="11004979" cy="839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 dirty="0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BANDEAU PROFIL LINKEDIN</a:t>
            </a:r>
          </a:p>
        </p:txBody>
      </p:sp>
      <p:pic>
        <p:nvPicPr>
          <p:cNvPr id="5" name="Image 4" descr="Une image contenant texte, capture d’écran, Visage humain, violette&#10;&#10;Le contenu généré par l’IA peut être incorrect.">
            <a:extLst>
              <a:ext uri="{FF2B5EF4-FFF2-40B4-BE49-F238E27FC236}">
                <a16:creationId xmlns:a16="http://schemas.microsoft.com/office/drawing/2014/main" id="{90AF6FD1-E819-BAAD-50B2-33621A82B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0" y="3009900"/>
            <a:ext cx="16009440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0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707257" y="1654445"/>
            <a:ext cx="2402727" cy="1648700"/>
          </a:xfrm>
          <a:custGeom>
            <a:avLst/>
            <a:gdLst/>
            <a:ahLst/>
            <a:cxnLst/>
            <a:rect l="l" t="t" r="r" b="b"/>
            <a:pathLst>
              <a:path w="2402727" h="1648700">
                <a:moveTo>
                  <a:pt x="0" y="0"/>
                </a:moveTo>
                <a:lnTo>
                  <a:pt x="2402728" y="0"/>
                </a:lnTo>
                <a:lnTo>
                  <a:pt x="2402728" y="1648700"/>
                </a:lnTo>
                <a:lnTo>
                  <a:pt x="0" y="164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42" r="-262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0800000">
            <a:off x="707257" y="3944053"/>
            <a:ext cx="2402727" cy="2000096"/>
          </a:xfrm>
          <a:custGeom>
            <a:avLst/>
            <a:gdLst/>
            <a:ahLst/>
            <a:cxnLst/>
            <a:rect l="l" t="t" r="r" b="b"/>
            <a:pathLst>
              <a:path w="2402727" h="2000096">
                <a:moveTo>
                  <a:pt x="0" y="0"/>
                </a:moveTo>
                <a:lnTo>
                  <a:pt x="2402728" y="0"/>
                </a:lnTo>
                <a:lnTo>
                  <a:pt x="2402728" y="2000097"/>
                </a:lnTo>
                <a:lnTo>
                  <a:pt x="0" y="2000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148" r="-3183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1258375" y="2052531"/>
            <a:ext cx="3080202" cy="1401492"/>
          </a:xfrm>
          <a:custGeom>
            <a:avLst/>
            <a:gdLst/>
            <a:ahLst/>
            <a:cxnLst/>
            <a:rect l="l" t="t" r="r" b="b"/>
            <a:pathLst>
              <a:path w="3080202" h="1401492">
                <a:moveTo>
                  <a:pt x="0" y="0"/>
                </a:moveTo>
                <a:lnTo>
                  <a:pt x="3080202" y="0"/>
                </a:lnTo>
                <a:lnTo>
                  <a:pt x="3080202" y="1401491"/>
                </a:lnTo>
                <a:lnTo>
                  <a:pt x="0" y="1401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1631759" y="2738158"/>
            <a:ext cx="561003" cy="592087"/>
          </a:xfrm>
          <a:custGeom>
            <a:avLst/>
            <a:gdLst/>
            <a:ahLst/>
            <a:cxnLst/>
            <a:rect l="l" t="t" r="r" b="b"/>
            <a:pathLst>
              <a:path w="561003" h="592087">
                <a:moveTo>
                  <a:pt x="0" y="0"/>
                </a:moveTo>
                <a:lnTo>
                  <a:pt x="561002" y="0"/>
                </a:lnTo>
                <a:lnTo>
                  <a:pt x="561002" y="592087"/>
                </a:lnTo>
                <a:lnTo>
                  <a:pt x="0" y="592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5241365" y="2067649"/>
            <a:ext cx="3013746" cy="1371254"/>
          </a:xfrm>
          <a:custGeom>
            <a:avLst/>
            <a:gdLst/>
            <a:ahLst/>
            <a:cxnLst/>
            <a:rect l="l" t="t" r="r" b="b"/>
            <a:pathLst>
              <a:path w="3013746" h="1371254">
                <a:moveTo>
                  <a:pt x="0" y="0"/>
                </a:moveTo>
                <a:lnTo>
                  <a:pt x="3013746" y="0"/>
                </a:lnTo>
                <a:lnTo>
                  <a:pt x="3013746" y="1371255"/>
                </a:lnTo>
                <a:lnTo>
                  <a:pt x="0" y="13712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614749" y="2753277"/>
            <a:ext cx="561003" cy="592087"/>
          </a:xfrm>
          <a:custGeom>
            <a:avLst/>
            <a:gdLst/>
            <a:ahLst/>
            <a:cxnLst/>
            <a:rect l="l" t="t" r="r" b="b"/>
            <a:pathLst>
              <a:path w="561003" h="592087">
                <a:moveTo>
                  <a:pt x="0" y="0"/>
                </a:moveTo>
                <a:lnTo>
                  <a:pt x="561002" y="0"/>
                </a:lnTo>
                <a:lnTo>
                  <a:pt x="561002" y="592087"/>
                </a:lnTo>
                <a:lnTo>
                  <a:pt x="0" y="592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9144000" y="3772246"/>
            <a:ext cx="3013746" cy="1371254"/>
          </a:xfrm>
          <a:custGeom>
            <a:avLst/>
            <a:gdLst/>
            <a:ahLst/>
            <a:cxnLst/>
            <a:rect l="l" t="t" r="r" b="b"/>
            <a:pathLst>
              <a:path w="3013746" h="1371254">
                <a:moveTo>
                  <a:pt x="0" y="0"/>
                </a:moveTo>
                <a:lnTo>
                  <a:pt x="3013746" y="0"/>
                </a:lnTo>
                <a:lnTo>
                  <a:pt x="3013746" y="1371254"/>
                </a:lnTo>
                <a:lnTo>
                  <a:pt x="0" y="1371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9517383" y="4457873"/>
            <a:ext cx="561003" cy="592087"/>
          </a:xfrm>
          <a:custGeom>
            <a:avLst/>
            <a:gdLst/>
            <a:ahLst/>
            <a:cxnLst/>
            <a:rect l="l" t="t" r="r" b="b"/>
            <a:pathLst>
              <a:path w="561003" h="592087">
                <a:moveTo>
                  <a:pt x="0" y="0"/>
                </a:moveTo>
                <a:lnTo>
                  <a:pt x="561003" y="0"/>
                </a:lnTo>
                <a:lnTo>
                  <a:pt x="561003" y="592087"/>
                </a:lnTo>
                <a:lnTo>
                  <a:pt x="0" y="592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5599813" y="3454022"/>
            <a:ext cx="2299711" cy="2526332"/>
          </a:xfrm>
          <a:custGeom>
            <a:avLst/>
            <a:gdLst/>
            <a:ahLst/>
            <a:cxnLst/>
            <a:rect l="l" t="t" r="r" b="b"/>
            <a:pathLst>
              <a:path w="2299711" h="2526332">
                <a:moveTo>
                  <a:pt x="0" y="0"/>
                </a:moveTo>
                <a:lnTo>
                  <a:pt x="2299711" y="0"/>
                </a:lnTo>
                <a:lnTo>
                  <a:pt x="2299711" y="2526332"/>
                </a:lnTo>
                <a:lnTo>
                  <a:pt x="0" y="2526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7452" b="-5426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707257" y="7253737"/>
            <a:ext cx="2301069" cy="2301069"/>
          </a:xfrm>
          <a:custGeom>
            <a:avLst/>
            <a:gdLst/>
            <a:ahLst/>
            <a:cxnLst/>
            <a:rect l="l" t="t" r="r" b="b"/>
            <a:pathLst>
              <a:path w="2301069" h="2301069">
                <a:moveTo>
                  <a:pt x="0" y="0"/>
                </a:moveTo>
                <a:lnTo>
                  <a:pt x="2301069" y="0"/>
                </a:lnTo>
                <a:lnTo>
                  <a:pt x="2301069" y="2301069"/>
                </a:lnTo>
                <a:lnTo>
                  <a:pt x="0" y="23010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109807" y="7253737"/>
            <a:ext cx="2301069" cy="2301069"/>
          </a:xfrm>
          <a:custGeom>
            <a:avLst/>
            <a:gdLst/>
            <a:ahLst/>
            <a:cxnLst/>
            <a:rect l="l" t="t" r="r" b="b"/>
            <a:pathLst>
              <a:path w="2301069" h="2301069">
                <a:moveTo>
                  <a:pt x="0" y="0"/>
                </a:moveTo>
                <a:lnTo>
                  <a:pt x="2301070" y="0"/>
                </a:lnTo>
                <a:lnTo>
                  <a:pt x="2301070" y="2301069"/>
                </a:lnTo>
                <a:lnTo>
                  <a:pt x="0" y="23010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8166069" y="7253737"/>
            <a:ext cx="2301069" cy="2301069"/>
          </a:xfrm>
          <a:custGeom>
            <a:avLst/>
            <a:gdLst/>
            <a:ahLst/>
            <a:cxnLst/>
            <a:rect l="l" t="t" r="r" b="b"/>
            <a:pathLst>
              <a:path w="2301069" h="2301069">
                <a:moveTo>
                  <a:pt x="0" y="0"/>
                </a:moveTo>
                <a:lnTo>
                  <a:pt x="2301070" y="0"/>
                </a:lnTo>
                <a:lnTo>
                  <a:pt x="2301070" y="2301069"/>
                </a:lnTo>
                <a:lnTo>
                  <a:pt x="0" y="23010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5811979" y="7425187"/>
            <a:ext cx="2084942" cy="2129619"/>
          </a:xfrm>
          <a:custGeom>
            <a:avLst/>
            <a:gdLst/>
            <a:ahLst/>
            <a:cxnLst/>
            <a:rect l="l" t="t" r="r" b="b"/>
            <a:pathLst>
              <a:path w="2084942" h="2129619">
                <a:moveTo>
                  <a:pt x="0" y="0"/>
                </a:moveTo>
                <a:lnTo>
                  <a:pt x="2084942" y="0"/>
                </a:lnTo>
                <a:lnTo>
                  <a:pt x="2084942" y="2129619"/>
                </a:lnTo>
                <a:lnTo>
                  <a:pt x="0" y="212961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0479456" y="7714934"/>
            <a:ext cx="2129619" cy="2129619"/>
          </a:xfrm>
          <a:custGeom>
            <a:avLst/>
            <a:gdLst/>
            <a:ahLst/>
            <a:cxnLst/>
            <a:rect l="l" t="t" r="r" b="b"/>
            <a:pathLst>
              <a:path w="2129619" h="2129619">
                <a:moveTo>
                  <a:pt x="0" y="0"/>
                </a:moveTo>
                <a:lnTo>
                  <a:pt x="2129619" y="0"/>
                </a:lnTo>
                <a:lnTo>
                  <a:pt x="2129619" y="2129619"/>
                </a:lnTo>
                <a:lnTo>
                  <a:pt x="0" y="212961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3009125" y="7714934"/>
            <a:ext cx="1839872" cy="1839872"/>
          </a:xfrm>
          <a:custGeom>
            <a:avLst/>
            <a:gdLst/>
            <a:ahLst/>
            <a:cxnLst/>
            <a:rect l="l" t="t" r="r" b="b"/>
            <a:pathLst>
              <a:path w="1839872" h="1839872">
                <a:moveTo>
                  <a:pt x="0" y="0"/>
                </a:moveTo>
                <a:lnTo>
                  <a:pt x="1839872" y="0"/>
                </a:lnTo>
                <a:lnTo>
                  <a:pt x="1839872" y="1839872"/>
                </a:lnTo>
                <a:lnTo>
                  <a:pt x="0" y="183987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5115697" y="8326377"/>
            <a:ext cx="2860142" cy="906734"/>
          </a:xfrm>
          <a:custGeom>
            <a:avLst/>
            <a:gdLst/>
            <a:ahLst/>
            <a:cxnLst/>
            <a:rect l="l" t="t" r="r" b="b"/>
            <a:pathLst>
              <a:path w="2860142" h="906734">
                <a:moveTo>
                  <a:pt x="0" y="0"/>
                </a:moveTo>
                <a:lnTo>
                  <a:pt x="2860142" y="0"/>
                </a:lnTo>
                <a:lnTo>
                  <a:pt x="2860142" y="906734"/>
                </a:lnTo>
                <a:lnTo>
                  <a:pt x="0" y="90673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14848997" y="332665"/>
            <a:ext cx="2750128" cy="2643560"/>
          </a:xfrm>
          <a:custGeom>
            <a:avLst/>
            <a:gdLst/>
            <a:ahLst/>
            <a:cxnLst/>
            <a:rect l="l" t="t" r="r" b="b"/>
            <a:pathLst>
              <a:path w="2750128" h="2643560">
                <a:moveTo>
                  <a:pt x="0" y="0"/>
                </a:moveTo>
                <a:lnTo>
                  <a:pt x="2750128" y="0"/>
                </a:lnTo>
                <a:lnTo>
                  <a:pt x="2750128" y="2643560"/>
                </a:lnTo>
                <a:lnTo>
                  <a:pt x="0" y="26435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2855945" y="4579390"/>
            <a:ext cx="1934243" cy="2429191"/>
          </a:xfrm>
          <a:custGeom>
            <a:avLst/>
            <a:gdLst/>
            <a:ahLst/>
            <a:cxnLst/>
            <a:rect l="l" t="t" r="r" b="b"/>
            <a:pathLst>
              <a:path w="1934243" h="2429191">
                <a:moveTo>
                  <a:pt x="0" y="0"/>
                </a:moveTo>
                <a:lnTo>
                  <a:pt x="1934243" y="0"/>
                </a:lnTo>
                <a:lnTo>
                  <a:pt x="1934243" y="2429191"/>
                </a:lnTo>
                <a:lnTo>
                  <a:pt x="0" y="24291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10890678" y="5634008"/>
            <a:ext cx="1246639" cy="1349541"/>
          </a:xfrm>
          <a:custGeom>
            <a:avLst/>
            <a:gdLst/>
            <a:ahLst/>
            <a:cxnLst/>
            <a:rect l="l" t="t" r="r" b="b"/>
            <a:pathLst>
              <a:path w="1246639" h="1349541">
                <a:moveTo>
                  <a:pt x="0" y="0"/>
                </a:moveTo>
                <a:lnTo>
                  <a:pt x="1246639" y="0"/>
                </a:lnTo>
                <a:lnTo>
                  <a:pt x="1246639" y="1349541"/>
                </a:lnTo>
                <a:lnTo>
                  <a:pt x="0" y="13495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9666554" y="5793986"/>
            <a:ext cx="1062265" cy="1214595"/>
          </a:xfrm>
          <a:custGeom>
            <a:avLst/>
            <a:gdLst/>
            <a:ahLst/>
            <a:cxnLst/>
            <a:rect l="l" t="t" r="r" b="b"/>
            <a:pathLst>
              <a:path w="1062265" h="1214595">
                <a:moveTo>
                  <a:pt x="0" y="0"/>
                </a:moveTo>
                <a:lnTo>
                  <a:pt x="1062265" y="0"/>
                </a:lnTo>
                <a:lnTo>
                  <a:pt x="1062265" y="1214595"/>
                </a:lnTo>
                <a:lnTo>
                  <a:pt x="0" y="121459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8255111" y="5944150"/>
            <a:ext cx="1182702" cy="1064432"/>
          </a:xfrm>
          <a:custGeom>
            <a:avLst/>
            <a:gdLst/>
            <a:ahLst/>
            <a:cxnLst/>
            <a:rect l="l" t="t" r="r" b="b"/>
            <a:pathLst>
              <a:path w="1182702" h="1064432">
                <a:moveTo>
                  <a:pt x="0" y="0"/>
                </a:moveTo>
                <a:lnTo>
                  <a:pt x="1182702" y="0"/>
                </a:lnTo>
                <a:lnTo>
                  <a:pt x="1182702" y="1064431"/>
                </a:lnTo>
                <a:lnTo>
                  <a:pt x="0" y="106443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5115697" y="5944150"/>
            <a:ext cx="1944919" cy="1944919"/>
          </a:xfrm>
          <a:custGeom>
            <a:avLst/>
            <a:gdLst/>
            <a:ahLst/>
            <a:cxnLst/>
            <a:rect l="l" t="t" r="r" b="b"/>
            <a:pathLst>
              <a:path w="1944919" h="1944919">
                <a:moveTo>
                  <a:pt x="0" y="0"/>
                </a:moveTo>
                <a:lnTo>
                  <a:pt x="1944919" y="0"/>
                </a:lnTo>
                <a:lnTo>
                  <a:pt x="1944919" y="1944918"/>
                </a:lnTo>
                <a:lnTo>
                  <a:pt x="0" y="194491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8616413" y="1543424"/>
            <a:ext cx="1801940" cy="1801940"/>
          </a:xfrm>
          <a:custGeom>
            <a:avLst/>
            <a:gdLst/>
            <a:ahLst/>
            <a:cxnLst/>
            <a:rect l="l" t="t" r="r" b="b"/>
            <a:pathLst>
              <a:path w="1801940" h="1801940">
                <a:moveTo>
                  <a:pt x="0" y="0"/>
                </a:moveTo>
                <a:lnTo>
                  <a:pt x="1801940" y="0"/>
                </a:lnTo>
                <a:lnTo>
                  <a:pt x="1801940" y="1801940"/>
                </a:lnTo>
                <a:lnTo>
                  <a:pt x="0" y="180194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Freeform 25"/>
          <p:cNvSpPr/>
          <p:nvPr/>
        </p:nvSpPr>
        <p:spPr>
          <a:xfrm>
            <a:off x="6078957" y="5265222"/>
            <a:ext cx="2087112" cy="2087112"/>
          </a:xfrm>
          <a:custGeom>
            <a:avLst/>
            <a:gdLst/>
            <a:ahLst/>
            <a:cxnLst/>
            <a:rect l="l" t="t" r="r" b="b"/>
            <a:pathLst>
              <a:path w="2087112" h="2087112">
                <a:moveTo>
                  <a:pt x="0" y="0"/>
                </a:moveTo>
                <a:lnTo>
                  <a:pt x="2087112" y="0"/>
                </a:lnTo>
                <a:lnTo>
                  <a:pt x="2087112" y="2087112"/>
                </a:lnTo>
                <a:lnTo>
                  <a:pt x="0" y="2087112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>
            <a:off x="4097116" y="421547"/>
            <a:ext cx="10093767" cy="83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04"/>
              </a:lnSpc>
            </a:pPr>
            <a:r>
              <a:rPr lang="en-US" sz="5278" b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LES ÉLÉMENTS GRAPHIQUES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277045" y="2982249"/>
            <a:ext cx="2278640" cy="267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61"/>
              </a:lnSpc>
            </a:pPr>
            <a:r>
              <a:rPr lang="en-US" sz="2481" b="1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38057" y="2970044"/>
            <a:ext cx="2229478" cy="269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21"/>
              </a:lnSpc>
            </a:pPr>
            <a:r>
              <a:rPr lang="en-US" sz="2428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40692" y="4674640"/>
            <a:ext cx="2229478" cy="269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21"/>
              </a:lnSpc>
            </a:pPr>
            <a:r>
              <a:rPr lang="en-US" sz="2428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64218" y="5605529"/>
            <a:ext cx="2229478" cy="33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598"/>
              </a:lnSpc>
            </a:pPr>
            <a:r>
              <a:rPr lang="en-US" sz="2428">
                <a:solidFill>
                  <a:srgbClr val="9501C9"/>
                </a:solidFill>
                <a:latin typeface="Chloe"/>
                <a:ea typeface="Chloe"/>
                <a:cs typeface="Chloe"/>
                <a:sym typeface="Chloe"/>
              </a:rPr>
              <a:t>Contenu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53519" y="3877378"/>
            <a:ext cx="5601862" cy="1582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691"/>
              </a:lnSpc>
            </a:pPr>
            <a:r>
              <a:rPr lang="en-US" sz="9993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TITRE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64218" y="6039400"/>
            <a:ext cx="5207832" cy="269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21"/>
              </a:lnSpc>
            </a:pPr>
            <a:r>
              <a:rPr lang="en-US" sz="2428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Contenu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10086" y="3335839"/>
            <a:ext cx="2597070" cy="31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71"/>
              </a:lnSpc>
            </a:pPr>
            <a:r>
              <a:rPr lang="en-US" sz="2024" b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Couleur #9501c9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10086" y="6085907"/>
            <a:ext cx="2597070" cy="31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71"/>
              </a:lnSpc>
            </a:pPr>
            <a:r>
              <a:rPr lang="en-US" sz="2024" b="1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Couleur #7520ff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3454" y="636811"/>
            <a:ext cx="16481093" cy="14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67"/>
              </a:lnSpc>
            </a:pPr>
            <a:r>
              <a:rPr lang="en-US" sz="8611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 CONTEXTE</a:t>
            </a:r>
          </a:p>
        </p:txBody>
      </p:sp>
      <p:sp>
        <p:nvSpPr>
          <p:cNvPr id="3" name="Freeform 3"/>
          <p:cNvSpPr/>
          <p:nvPr/>
        </p:nvSpPr>
        <p:spPr>
          <a:xfrm>
            <a:off x="13825707" y="7562016"/>
            <a:ext cx="3433593" cy="3240211"/>
          </a:xfrm>
          <a:custGeom>
            <a:avLst/>
            <a:gdLst/>
            <a:ahLst/>
            <a:cxnLst/>
            <a:rect l="l" t="t" r="r" b="b"/>
            <a:pathLst>
              <a:path w="3433593" h="3240211">
                <a:moveTo>
                  <a:pt x="0" y="0"/>
                </a:moveTo>
                <a:lnTo>
                  <a:pt x="3433593" y="0"/>
                </a:lnTo>
                <a:lnTo>
                  <a:pt x="3433593" y="3240211"/>
                </a:lnTo>
                <a:lnTo>
                  <a:pt x="0" y="3240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727" b="-6316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903454" y="2389357"/>
            <a:ext cx="16732015" cy="147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La journée internationale des droits des femmes a lieu le 8 mars 2025. </a:t>
            </a:r>
          </a:p>
          <a:p>
            <a:pPr marL="0" lvl="0" indent="0" algn="just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Une occasion idéale pour les entreprises d’ingénierie de valoriser ses actions en faveur de l’égalité homme-femme dans la filière.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3454" y="5579419"/>
            <a:ext cx="16732015" cy="1982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904"/>
              </a:lnSpc>
              <a:buFont typeface="Arial"/>
              <a:buChar char="•"/>
            </a:pP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Dans les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entreprises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d’ingénierie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,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seule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1 femme sur 3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est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ingénieure</a:t>
            </a:r>
            <a:endParaRPr lang="en-US" sz="3200" b="1" dirty="0">
              <a:solidFill>
                <a:srgbClr val="9501C9"/>
              </a:solidFill>
              <a:latin typeface="Manrope Bold"/>
              <a:ea typeface="Manrope Bold"/>
              <a:cs typeface="Manrope Bold"/>
              <a:sym typeface="Manrope Bold"/>
            </a:endParaRPr>
          </a:p>
          <a:p>
            <a:pPr marL="690881" lvl="1" indent="-345440" algn="just">
              <a:lnSpc>
                <a:spcPts val="3904"/>
              </a:lnSpc>
              <a:buFont typeface="Arial"/>
              <a:buChar char="•"/>
            </a:pP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Au sein des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entreprises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 la profession, 31% des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collaborateurs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sont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des femmes</a:t>
            </a:r>
          </a:p>
          <a:p>
            <a:pPr marL="690881" lvl="1" indent="-345440" algn="just">
              <a:lnSpc>
                <a:spcPts val="3904"/>
              </a:lnSpc>
              <a:buFont typeface="Arial"/>
              <a:buChar char="•"/>
            </a:pP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Les femmes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représentent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seulement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27% des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effectifs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du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coeur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 métiers dans la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filière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d’ingénierie</a:t>
            </a:r>
            <a:endParaRPr lang="en-US" sz="3200" dirty="0">
              <a:solidFill>
                <a:srgbClr val="9501C9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4789203"/>
            <a:ext cx="16732015" cy="571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3"/>
              </a:lnSpc>
            </a:pPr>
            <a:r>
              <a:rPr lang="en-US" sz="3699" b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QUELQUES CHIFFRES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3454" y="164093"/>
            <a:ext cx="16481093" cy="237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04"/>
              </a:lnSpc>
            </a:pPr>
            <a:r>
              <a:rPr lang="en-US" sz="7200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AGIR COLLECTIVEMENT PENDANT 1 SEMAINE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716896"/>
            <a:ext cx="16732015" cy="76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8"/>
              </a:lnSpc>
            </a:pP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Mais la question des femmes et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leur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place dans les métiers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scientifiques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et techniques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n’est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pas le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sujet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d’une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seule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journée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. </a:t>
            </a:r>
          </a:p>
          <a:p>
            <a:pPr algn="just">
              <a:lnSpc>
                <a:spcPts val="3968"/>
              </a:lnSpc>
            </a:pPr>
            <a:endParaRPr lang="en-US" sz="3200" b="1" dirty="0">
              <a:solidFill>
                <a:srgbClr val="9501C9"/>
              </a:solidFill>
              <a:latin typeface="Manrope Bold"/>
              <a:ea typeface="Manrope Bold"/>
              <a:cs typeface="Manrope Bold"/>
              <a:sym typeface="Manrope Bold"/>
            </a:endParaRPr>
          </a:p>
          <a:p>
            <a:pPr algn="just">
              <a:lnSpc>
                <a:spcPts val="3968"/>
              </a:lnSpc>
            </a:pP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C’est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pourquoi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Syntec-Ingénierie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vous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propose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cette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année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, un kit de communication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dédié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, à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utiliser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pendant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une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du 3 au 8 mars 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!</a:t>
            </a:r>
          </a:p>
          <a:p>
            <a:pPr algn="just">
              <a:lnSpc>
                <a:spcPts val="3968"/>
              </a:lnSpc>
            </a:pP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Des templates à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réutiliser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pour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réseaux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sociaux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sur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engagements, initiatives, actions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en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faveur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 la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valorisation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des femmes dans la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filière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!</a:t>
            </a:r>
          </a:p>
          <a:p>
            <a:pPr algn="just">
              <a:lnSpc>
                <a:spcPts val="3968"/>
              </a:lnSpc>
            </a:pPr>
            <a:endParaRPr lang="en-US" sz="3200" dirty="0">
              <a:solidFill>
                <a:srgbClr val="9501C9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algn="just">
              <a:lnSpc>
                <a:spcPts val="3968"/>
              </a:lnSpc>
            </a:pP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Ingénium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,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notre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avatar,</a:t>
            </a:r>
            <a:r>
              <a:rPr lang="en-US" sz="3200" dirty="0">
                <a:solidFill>
                  <a:srgbClr val="FF2F3B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accompagnera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publications tout au long de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cette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semaine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,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habillée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en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violet pour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l’occasion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! </a:t>
            </a:r>
          </a:p>
          <a:p>
            <a:pPr algn="just">
              <a:lnSpc>
                <a:spcPts val="3968"/>
              </a:lnSpc>
            </a:pP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Pourquoi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le violet ? Il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s’agit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de la couleur qui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incarne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la </a:t>
            </a:r>
            <a:r>
              <a:rPr lang="en-US" sz="3200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lutte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pour le droits des femmes ! </a:t>
            </a:r>
          </a:p>
          <a:p>
            <a:pPr algn="just">
              <a:lnSpc>
                <a:spcPts val="3968"/>
              </a:lnSpc>
            </a:pPr>
            <a:endParaRPr lang="en-US" sz="3200" b="1" dirty="0">
              <a:solidFill>
                <a:srgbClr val="9501C9"/>
              </a:solidFill>
              <a:latin typeface="Manrope Bold"/>
              <a:ea typeface="Manrope Bold"/>
              <a:cs typeface="Manrope Bold"/>
              <a:sym typeface="Manrope Bold"/>
            </a:endParaRPr>
          </a:p>
          <a:p>
            <a:pPr algn="just">
              <a:lnSpc>
                <a:spcPts val="3968"/>
              </a:lnSpc>
            </a:pP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Plusieurs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visages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sont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à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utiliser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, à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choisir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en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fonction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votre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contenu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!</a:t>
            </a:r>
          </a:p>
          <a:p>
            <a:pPr marL="0" lvl="0" indent="0" algn="just">
              <a:lnSpc>
                <a:spcPts val="3968"/>
              </a:lnSpc>
            </a:pPr>
            <a:endParaRPr lang="en-US" sz="3200" dirty="0">
              <a:solidFill>
                <a:srgbClr val="9501C9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3454" y="636811"/>
            <a:ext cx="16481093" cy="14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67"/>
              </a:lnSpc>
            </a:pPr>
            <a:r>
              <a:rPr lang="en-US" sz="8611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POURQUOI AGIR ?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656203"/>
            <a:ext cx="16732015" cy="296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just">
              <a:lnSpc>
                <a:spcPts val="3968"/>
              </a:lnSpc>
              <a:buFont typeface="Arial"/>
              <a:buChar char="•"/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Mettre en lumière les femmes dans la profession</a:t>
            </a:r>
          </a:p>
          <a:p>
            <a:pPr marL="690881" lvl="1" indent="-345440" algn="just">
              <a:lnSpc>
                <a:spcPts val="3968"/>
              </a:lnSpc>
              <a:buFont typeface="Arial"/>
              <a:buChar char="•"/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Valoriser leur parcours, savoir-faire, projets, expertises, contributions etc</a:t>
            </a:r>
          </a:p>
          <a:p>
            <a:pPr marL="690881" lvl="1" indent="-345440" algn="just">
              <a:lnSpc>
                <a:spcPts val="3968"/>
              </a:lnSpc>
              <a:buFont typeface="Arial"/>
              <a:buChar char="•"/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Leur donner la parole </a:t>
            </a:r>
          </a:p>
          <a:p>
            <a:pPr marL="690881" lvl="1" indent="-345440" algn="just">
              <a:lnSpc>
                <a:spcPts val="3968"/>
              </a:lnSpc>
              <a:buFont typeface="Arial"/>
              <a:buChar char="•"/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Apporter les preuves de nos engagement / soutien pour la mixité, l’égalité homme-femme</a:t>
            </a:r>
          </a:p>
          <a:p>
            <a:pPr marL="690881" lvl="1" indent="-345440" algn="just">
              <a:lnSpc>
                <a:spcPts val="3968"/>
              </a:lnSpc>
              <a:buFont typeface="Arial"/>
              <a:buChar char="•"/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Rendre visibles les progrès que nous initions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378768" cy="1378768"/>
          </a:xfrm>
          <a:custGeom>
            <a:avLst/>
            <a:gdLst/>
            <a:ahLst/>
            <a:cxnLst/>
            <a:rect l="l" t="t" r="r" b="b"/>
            <a:pathLst>
              <a:path w="1378768" h="1378768">
                <a:moveTo>
                  <a:pt x="0" y="0"/>
                </a:moveTo>
                <a:lnTo>
                  <a:pt x="1378768" y="0"/>
                </a:lnTo>
                <a:lnTo>
                  <a:pt x="1378768" y="1378768"/>
                </a:lnTo>
                <a:lnTo>
                  <a:pt x="0" y="137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903454" y="636811"/>
            <a:ext cx="16481093" cy="14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67"/>
              </a:lnSpc>
            </a:pPr>
            <a:r>
              <a:rPr lang="en-US" sz="8611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UNE COM COMMUNE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480400"/>
            <a:ext cx="16732015" cy="9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68"/>
              </a:lnSpc>
            </a:pP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Nous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communiquerons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 nouveau sur le Hashtag </a:t>
            </a:r>
            <a:r>
              <a:rPr lang="en-US" sz="3200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#IngéEgalité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, qui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peut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à la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fois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apparaitre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sur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visuels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mais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aussi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dans le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contenu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texte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de </a:t>
            </a:r>
            <a:r>
              <a:rPr lang="en-US" sz="3200" dirty="0" err="1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votre</a:t>
            </a:r>
            <a:r>
              <a:rPr lang="en-US" sz="3200" dirty="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 post.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3454" y="3454744"/>
            <a:ext cx="16732015" cy="147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8"/>
              </a:lnSpc>
            </a:pPr>
            <a:r>
              <a:rPr lang="en-US" sz="3200" b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-&gt;Ce hashtag commun nous permettra de mutualiser nos publications, les rendre visibles collectivement mais aussi valoriser chaque post individuellement.</a:t>
            </a:r>
          </a:p>
          <a:p>
            <a:pPr marL="0" lvl="0" indent="0" algn="l">
              <a:lnSpc>
                <a:spcPts val="3968"/>
              </a:lnSpc>
            </a:pPr>
            <a:r>
              <a:rPr lang="en-US" sz="3200" b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À utiliser à l’infini, sur les posts de vos entreprises, et sur votre propre compte 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3454" y="5550786"/>
            <a:ext cx="11590070" cy="447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N’hésitez-pas à booster vos publications grâce aux hashtag !</a:t>
            </a:r>
          </a:p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#8mars</a:t>
            </a:r>
          </a:p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#droitdesfemmes</a:t>
            </a:r>
          </a:p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#femmesingénieures #JournéeDesDroitsDesFemmes #InternationalWomenDay</a:t>
            </a:r>
          </a:p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#CharteMixité</a:t>
            </a:r>
          </a:p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#ingénierie</a:t>
            </a:r>
          </a:p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#mixité</a:t>
            </a:r>
          </a:p>
          <a:p>
            <a:pPr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#ÉgalitéHF</a:t>
            </a:r>
          </a:p>
          <a:p>
            <a:pPr marL="0" lvl="0" indent="0" algn="l">
              <a:lnSpc>
                <a:spcPts val="3596"/>
              </a:lnSpc>
            </a:pPr>
            <a:r>
              <a:rPr lang="en-US" sz="29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#femmesdelingenierie</a:t>
            </a:r>
          </a:p>
        </p:txBody>
      </p:sp>
      <p:sp>
        <p:nvSpPr>
          <p:cNvPr id="7" name="Freeform 7"/>
          <p:cNvSpPr/>
          <p:nvPr/>
        </p:nvSpPr>
        <p:spPr>
          <a:xfrm>
            <a:off x="16108765" y="6640786"/>
            <a:ext cx="2301069" cy="2301069"/>
          </a:xfrm>
          <a:custGeom>
            <a:avLst/>
            <a:gdLst/>
            <a:ahLst/>
            <a:cxnLst/>
            <a:rect l="l" t="t" r="r" b="b"/>
            <a:pathLst>
              <a:path w="2301069" h="2301069">
                <a:moveTo>
                  <a:pt x="0" y="0"/>
                </a:moveTo>
                <a:lnTo>
                  <a:pt x="2301070" y="0"/>
                </a:lnTo>
                <a:lnTo>
                  <a:pt x="2301070" y="2301069"/>
                </a:lnTo>
                <a:lnTo>
                  <a:pt x="0" y="2301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1837533" y="8932330"/>
            <a:ext cx="6241395" cy="9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Identifiez-nous</a:t>
            </a:r>
          </a:p>
          <a:p>
            <a:pPr marL="0" lvl="0" indent="0" algn="r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sur vos publications !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3454" y="636811"/>
            <a:ext cx="16481093" cy="14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67"/>
              </a:lnSpc>
            </a:pPr>
            <a:r>
              <a:rPr lang="en-US" sz="8611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COMMENT PARTICIPER 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480400"/>
            <a:ext cx="16732015" cy="98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Nous vous proposons un kit de communication dédié, avec templates pour réseaux sociaux, un bandeau LinkedIn et une signature de mail;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03454" y="3416681"/>
            <a:ext cx="16732015" cy="2469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Vous pouvez partager vos initiatives, engagements, chiffres clés en utilisant un ou plusieurs templates de votre choix ! N’hésitez-pas en utiliser plusieurs sous forme de carrousel, format très apprécié par les followers ! (rappel : le format carrousel sur linkedin est un document pdf de plusieurs pages, il est ainsi nécessaire de sélectionner plusieurs templates PPT et de les enregistrer sous un même PDF ).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3454" y="6174803"/>
            <a:ext cx="16732015" cy="147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Les templates sont sous format PowerPoint, vous permettant d’ajouter les éléments graphiques /photos / infos de votre choix. </a:t>
            </a:r>
          </a:p>
          <a:p>
            <a:pPr marL="0" lvl="0" indent="0" algn="l">
              <a:lnSpc>
                <a:spcPts val="3968"/>
              </a:lnSpc>
            </a:pPr>
            <a:r>
              <a:rPr lang="en-US" sz="3200">
                <a:solidFill>
                  <a:srgbClr val="9501C9"/>
                </a:solidFill>
                <a:latin typeface="Manrope"/>
                <a:ea typeface="Manrope"/>
                <a:cs typeface="Manrope"/>
                <a:sym typeface="Manrope"/>
              </a:rPr>
              <a:t>Bien sûr, vous n’êtes pas dans l’obligation d’utiliser ces templates 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3454" y="7942326"/>
            <a:ext cx="16732015" cy="1152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87"/>
              </a:lnSpc>
            </a:pP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Le plus important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est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de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participer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en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utilisant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le #IngéEgalité, sur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une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journée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ou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bien sur la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comme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nous le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ferons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de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notre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</a:t>
            </a:r>
            <a:r>
              <a:rPr lang="en-US" sz="3699" b="1" dirty="0" err="1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coté</a:t>
            </a:r>
            <a:r>
              <a:rPr lang="en-US" sz="3699" b="1" dirty="0">
                <a:solidFill>
                  <a:srgbClr val="9501C9"/>
                </a:solidFill>
                <a:latin typeface="Manrope Bold"/>
                <a:ea typeface="Manrope Bold"/>
                <a:cs typeface="Manrope Bold"/>
                <a:sym typeface="Manrope Bold"/>
              </a:rPr>
              <a:t> 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846615"/>
            <a:ext cx="8382776" cy="8593770"/>
            <a:chOff x="0" y="0"/>
            <a:chExt cx="2207809" cy="2263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7809" cy="2263380"/>
            </a:xfrm>
            <a:custGeom>
              <a:avLst/>
              <a:gdLst/>
              <a:ahLst/>
              <a:cxnLst/>
              <a:rect l="l" t="t" r="r" b="b"/>
              <a:pathLst>
                <a:path w="2207809" h="2263380">
                  <a:moveTo>
                    <a:pt x="0" y="0"/>
                  </a:moveTo>
                  <a:lnTo>
                    <a:pt x="2207809" y="0"/>
                  </a:lnTo>
                  <a:lnTo>
                    <a:pt x="2207809" y="2263380"/>
                  </a:lnTo>
                  <a:lnTo>
                    <a:pt x="0" y="2263380"/>
                  </a:lnTo>
                  <a:close/>
                </a:path>
              </a:pathLst>
            </a:custGeom>
            <a:gradFill rotWithShape="1">
              <a:gsLst>
                <a:gs pos="0">
                  <a:srgbClr val="9501C9">
                    <a:alpha val="100000"/>
                  </a:srgbClr>
                </a:gs>
                <a:gs pos="100000">
                  <a:srgbClr val="7520FF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2207809" cy="2187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56650" y="981519"/>
            <a:ext cx="1499661" cy="1499661"/>
          </a:xfrm>
          <a:custGeom>
            <a:avLst/>
            <a:gdLst/>
            <a:ahLst/>
            <a:cxnLst/>
            <a:rect l="l" t="t" r="r" b="b"/>
            <a:pathLst>
              <a:path w="1499661" h="1499661">
                <a:moveTo>
                  <a:pt x="0" y="0"/>
                </a:moveTo>
                <a:lnTo>
                  <a:pt x="1499661" y="0"/>
                </a:lnTo>
                <a:lnTo>
                  <a:pt x="1499661" y="1499661"/>
                </a:lnTo>
                <a:lnTo>
                  <a:pt x="0" y="1499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 rot="-5400000" flipV="1">
            <a:off x="9933240" y="1457370"/>
            <a:ext cx="2612909" cy="4191388"/>
          </a:xfrm>
          <a:custGeom>
            <a:avLst/>
            <a:gdLst/>
            <a:ahLst/>
            <a:cxnLst/>
            <a:rect l="l" t="t" r="r" b="b"/>
            <a:pathLst>
              <a:path w="2612909" h="4191388">
                <a:moveTo>
                  <a:pt x="0" y="4191388"/>
                </a:moveTo>
                <a:lnTo>
                  <a:pt x="2612909" y="4191388"/>
                </a:lnTo>
                <a:lnTo>
                  <a:pt x="2612909" y="0"/>
                </a:lnTo>
                <a:lnTo>
                  <a:pt x="0" y="0"/>
                </a:lnTo>
                <a:lnTo>
                  <a:pt x="0" y="4191388"/>
                </a:lnTo>
                <a:close/>
              </a:path>
            </a:pathLst>
          </a:custGeom>
          <a:blipFill>
            <a:blip r:embed="rId3"/>
            <a:stretch>
              <a:fillRect l="-2063" r="-440" b="-2054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132917" y="846615"/>
            <a:ext cx="2396996" cy="1090633"/>
          </a:xfrm>
          <a:custGeom>
            <a:avLst/>
            <a:gdLst/>
            <a:ahLst/>
            <a:cxnLst/>
            <a:rect l="l" t="t" r="r" b="b"/>
            <a:pathLst>
              <a:path w="2396996" h="1090633">
                <a:moveTo>
                  <a:pt x="0" y="0"/>
                </a:moveTo>
                <a:lnTo>
                  <a:pt x="2396996" y="0"/>
                </a:lnTo>
                <a:lnTo>
                  <a:pt x="2396996" y="1090633"/>
                </a:lnTo>
                <a:lnTo>
                  <a:pt x="0" y="1090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5429889" y="1391932"/>
            <a:ext cx="446196" cy="470919"/>
          </a:xfrm>
          <a:custGeom>
            <a:avLst/>
            <a:gdLst/>
            <a:ahLst/>
            <a:cxnLst/>
            <a:rect l="l" t="t" r="r" b="b"/>
            <a:pathLst>
              <a:path w="446196" h="470919">
                <a:moveTo>
                  <a:pt x="0" y="0"/>
                </a:moveTo>
                <a:lnTo>
                  <a:pt x="446196" y="0"/>
                </a:lnTo>
                <a:lnTo>
                  <a:pt x="446196" y="470919"/>
                </a:lnTo>
                <a:lnTo>
                  <a:pt x="0" y="470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11498107" y="8644439"/>
            <a:ext cx="3674561" cy="483165"/>
            <a:chOff x="0" y="0"/>
            <a:chExt cx="4899415" cy="6442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32084" cy="644220"/>
            </a:xfrm>
            <a:custGeom>
              <a:avLst/>
              <a:gdLst/>
              <a:ahLst/>
              <a:cxnLst/>
              <a:rect l="l" t="t" r="r" b="b"/>
              <a:pathLst>
                <a:path w="2032084" h="644220">
                  <a:moveTo>
                    <a:pt x="0" y="0"/>
                  </a:moveTo>
                  <a:lnTo>
                    <a:pt x="2032084" y="0"/>
                  </a:lnTo>
                  <a:lnTo>
                    <a:pt x="2032084" y="644220"/>
                  </a:lnTo>
                  <a:lnTo>
                    <a:pt x="0" y="64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502704" y="202320"/>
              <a:ext cx="2396712" cy="3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68"/>
                </a:lnSpc>
              </a:pPr>
              <a:r>
                <a:rPr lang="en-US" sz="1957" b="1">
                  <a:solidFill>
                    <a:srgbClr val="FFFFFF"/>
                  </a:solidFill>
                  <a:latin typeface="Manrope Bold"/>
                  <a:ea typeface="Manrope Bold"/>
                  <a:cs typeface="Manrope Bold"/>
                  <a:sym typeface="Manrope Bold"/>
                </a:rPr>
                <a:t>VOTRE LOGO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925640" y="1539537"/>
            <a:ext cx="1773225" cy="21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48"/>
              </a:lnSpc>
            </a:pPr>
            <a:r>
              <a:rPr lang="en-US" sz="1931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IngéEgalité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25640" y="1769506"/>
            <a:ext cx="1601136" cy="8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0"/>
              </a:lnSpc>
            </a:pPr>
            <a:r>
              <a:rPr lang="en-US" sz="800" b="1" dirty="0">
                <a:solidFill>
                  <a:srgbClr val="7520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3 au 8 mars 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66892" y="2547855"/>
            <a:ext cx="5959884" cy="628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87"/>
              </a:lnSpc>
            </a:pPr>
            <a:r>
              <a:rPr lang="en-US" sz="4699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66892" y="3244335"/>
            <a:ext cx="8382776" cy="91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3 AU 8 MARS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79908" y="5550597"/>
            <a:ext cx="6314098" cy="92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</a:pPr>
            <a:r>
              <a:rPr lang="en-US" sz="3055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Les entreprises d’ingénierie</a:t>
            </a:r>
          </a:p>
          <a:p>
            <a:pPr marL="0" lvl="0" indent="0" algn="ctr">
              <a:lnSpc>
                <a:spcPts val="3635"/>
              </a:lnSpc>
            </a:pPr>
            <a:r>
              <a:rPr lang="en-US" sz="3055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agissent pour l’égalité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95233" y="6545077"/>
            <a:ext cx="2480852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HOMME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37752" y="6545077"/>
            <a:ext cx="215749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FEMME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95233" y="6617231"/>
            <a:ext cx="203150" cy="65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  <a:spcBef>
                <a:spcPct val="0"/>
              </a:spcBef>
            </a:pPr>
            <a:r>
              <a:rPr lang="en-US" sz="3806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-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8967" y="763664"/>
            <a:ext cx="8006011" cy="84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TEMPLATE GÉNÉRIQUE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09648" y="1028700"/>
            <a:ext cx="7535208" cy="7810715"/>
          </a:xfrm>
          <a:custGeom>
            <a:avLst/>
            <a:gdLst/>
            <a:ahLst/>
            <a:cxnLst/>
            <a:rect l="l" t="t" r="r" b="b"/>
            <a:pathLst>
              <a:path w="7535208" h="7810715">
                <a:moveTo>
                  <a:pt x="0" y="0"/>
                </a:moveTo>
                <a:lnTo>
                  <a:pt x="7535207" y="0"/>
                </a:lnTo>
                <a:lnTo>
                  <a:pt x="7535207" y="7810715"/>
                </a:lnTo>
                <a:lnTo>
                  <a:pt x="0" y="7810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530" r="-2875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0800000">
            <a:off x="9409648" y="1478226"/>
            <a:ext cx="7535208" cy="7361190"/>
          </a:xfrm>
          <a:custGeom>
            <a:avLst/>
            <a:gdLst/>
            <a:ahLst/>
            <a:cxnLst/>
            <a:rect l="l" t="t" r="r" b="b"/>
            <a:pathLst>
              <a:path w="7535208" h="7361190">
                <a:moveTo>
                  <a:pt x="0" y="0"/>
                </a:moveTo>
                <a:lnTo>
                  <a:pt x="7535207" y="0"/>
                </a:lnTo>
                <a:lnTo>
                  <a:pt x="7535207" y="7361189"/>
                </a:lnTo>
                <a:lnTo>
                  <a:pt x="0" y="7361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771" r="-6031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1444299" y="8085894"/>
            <a:ext cx="1544956" cy="489788"/>
          </a:xfrm>
          <a:custGeom>
            <a:avLst/>
            <a:gdLst/>
            <a:ahLst/>
            <a:cxnLst/>
            <a:rect l="l" t="t" r="r" b="b"/>
            <a:pathLst>
              <a:path w="1544956" h="489788">
                <a:moveTo>
                  <a:pt x="0" y="0"/>
                </a:moveTo>
                <a:lnTo>
                  <a:pt x="1544956" y="0"/>
                </a:lnTo>
                <a:lnTo>
                  <a:pt x="1544956" y="489789"/>
                </a:lnTo>
                <a:lnTo>
                  <a:pt x="0" y="48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514999" y="1028700"/>
            <a:ext cx="2429856" cy="1105584"/>
          </a:xfrm>
          <a:custGeom>
            <a:avLst/>
            <a:gdLst/>
            <a:ahLst/>
            <a:cxnLst/>
            <a:rect l="l" t="t" r="r" b="b"/>
            <a:pathLst>
              <a:path w="2429856" h="1105584">
                <a:moveTo>
                  <a:pt x="0" y="0"/>
                </a:moveTo>
                <a:lnTo>
                  <a:pt x="2429856" y="0"/>
                </a:lnTo>
                <a:lnTo>
                  <a:pt x="2429856" y="1105584"/>
                </a:lnTo>
                <a:lnTo>
                  <a:pt x="0" y="11055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4910204" y="1569198"/>
            <a:ext cx="452313" cy="477375"/>
          </a:xfrm>
          <a:custGeom>
            <a:avLst/>
            <a:gdLst/>
            <a:ahLst/>
            <a:cxnLst/>
            <a:rect l="l" t="t" r="r" b="b"/>
            <a:pathLst>
              <a:path w="452313" h="477375">
                <a:moveTo>
                  <a:pt x="0" y="0"/>
                </a:moveTo>
                <a:lnTo>
                  <a:pt x="452312" y="0"/>
                </a:lnTo>
                <a:lnTo>
                  <a:pt x="452312" y="477375"/>
                </a:lnTo>
                <a:lnTo>
                  <a:pt x="0" y="477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4514999" y="6753505"/>
            <a:ext cx="2095435" cy="2095435"/>
          </a:xfrm>
          <a:custGeom>
            <a:avLst/>
            <a:gdLst/>
            <a:ahLst/>
            <a:cxnLst/>
            <a:rect l="l" t="t" r="r" b="b"/>
            <a:pathLst>
              <a:path w="2095435" h="2095435">
                <a:moveTo>
                  <a:pt x="0" y="0"/>
                </a:moveTo>
                <a:lnTo>
                  <a:pt x="2095436" y="0"/>
                </a:lnTo>
                <a:lnTo>
                  <a:pt x="2095436" y="2095435"/>
                </a:lnTo>
                <a:lnTo>
                  <a:pt x="0" y="20954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869634" y="1028700"/>
            <a:ext cx="4165077" cy="4317363"/>
          </a:xfrm>
          <a:custGeom>
            <a:avLst/>
            <a:gdLst/>
            <a:ahLst/>
            <a:cxnLst/>
            <a:rect l="l" t="t" r="r" b="b"/>
            <a:pathLst>
              <a:path w="4165077" h="4317363">
                <a:moveTo>
                  <a:pt x="0" y="0"/>
                </a:moveTo>
                <a:lnTo>
                  <a:pt x="4165077" y="0"/>
                </a:lnTo>
                <a:lnTo>
                  <a:pt x="4165077" y="4317363"/>
                </a:lnTo>
                <a:lnTo>
                  <a:pt x="0" y="4317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530" r="-2875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 rot="-10800000">
            <a:off x="4869634" y="1276577"/>
            <a:ext cx="4165077" cy="4059099"/>
          </a:xfrm>
          <a:custGeom>
            <a:avLst/>
            <a:gdLst/>
            <a:ahLst/>
            <a:cxnLst/>
            <a:rect l="l" t="t" r="r" b="b"/>
            <a:pathLst>
              <a:path w="4165077" h="4059099">
                <a:moveTo>
                  <a:pt x="0" y="0"/>
                </a:moveTo>
                <a:lnTo>
                  <a:pt x="4165077" y="0"/>
                </a:lnTo>
                <a:lnTo>
                  <a:pt x="4165077" y="4059099"/>
                </a:lnTo>
                <a:lnTo>
                  <a:pt x="0" y="4059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095" r="-6147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6467122" y="4920170"/>
            <a:ext cx="851918" cy="270079"/>
          </a:xfrm>
          <a:custGeom>
            <a:avLst/>
            <a:gdLst/>
            <a:ahLst/>
            <a:cxnLst/>
            <a:rect l="l" t="t" r="r" b="b"/>
            <a:pathLst>
              <a:path w="851918" h="270079">
                <a:moveTo>
                  <a:pt x="0" y="0"/>
                </a:moveTo>
                <a:lnTo>
                  <a:pt x="851918" y="0"/>
                </a:lnTo>
                <a:lnTo>
                  <a:pt x="851918" y="270079"/>
                </a:lnTo>
                <a:lnTo>
                  <a:pt x="0" y="270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7694842" y="1028700"/>
            <a:ext cx="1339868" cy="609640"/>
          </a:xfrm>
          <a:custGeom>
            <a:avLst/>
            <a:gdLst/>
            <a:ahLst/>
            <a:cxnLst/>
            <a:rect l="l" t="t" r="r" b="b"/>
            <a:pathLst>
              <a:path w="1339868" h="609640">
                <a:moveTo>
                  <a:pt x="0" y="0"/>
                </a:moveTo>
                <a:lnTo>
                  <a:pt x="1339869" y="0"/>
                </a:lnTo>
                <a:lnTo>
                  <a:pt x="1339869" y="609640"/>
                </a:lnTo>
                <a:lnTo>
                  <a:pt x="0" y="609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7875692" y="1333520"/>
            <a:ext cx="249414" cy="263234"/>
          </a:xfrm>
          <a:custGeom>
            <a:avLst/>
            <a:gdLst/>
            <a:ahLst/>
            <a:cxnLst/>
            <a:rect l="l" t="t" r="r" b="b"/>
            <a:pathLst>
              <a:path w="249414" h="263234">
                <a:moveTo>
                  <a:pt x="0" y="0"/>
                </a:moveTo>
                <a:lnTo>
                  <a:pt x="249414" y="0"/>
                </a:lnTo>
                <a:lnTo>
                  <a:pt x="249414" y="263234"/>
                </a:lnTo>
                <a:lnTo>
                  <a:pt x="0" y="263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5142750" y="3349011"/>
            <a:ext cx="3353250" cy="844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11"/>
              </a:lnSpc>
            </a:pPr>
            <a:r>
              <a:rPr lang="en-US" sz="1079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Lancée en octobre 2021, cette charte résulte d’une ambition collective pour faire bouger les choses : briser les stéréotypes autour des métiers scientifiques et techniques, valoriser la place de la femmes dans les mériers scientifiques et techniques, et surtout encourager les jeunes filles à choisir ces voies !</a:t>
            </a:r>
          </a:p>
        </p:txBody>
      </p:sp>
      <p:sp>
        <p:nvSpPr>
          <p:cNvPr id="14" name="Freeform 14"/>
          <p:cNvSpPr/>
          <p:nvPr/>
        </p:nvSpPr>
        <p:spPr>
          <a:xfrm>
            <a:off x="7709691" y="4190601"/>
            <a:ext cx="1155462" cy="1155462"/>
          </a:xfrm>
          <a:custGeom>
            <a:avLst/>
            <a:gdLst/>
            <a:ahLst/>
            <a:cxnLst/>
            <a:rect l="l" t="t" r="r" b="b"/>
            <a:pathLst>
              <a:path w="1155462" h="1155462">
                <a:moveTo>
                  <a:pt x="0" y="0"/>
                </a:moveTo>
                <a:lnTo>
                  <a:pt x="1155462" y="0"/>
                </a:lnTo>
                <a:lnTo>
                  <a:pt x="1155462" y="1155462"/>
                </a:lnTo>
                <a:lnTo>
                  <a:pt x="0" y="11554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15423666" y="1672954"/>
            <a:ext cx="1797534" cy="21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68"/>
              </a:lnSpc>
            </a:pPr>
            <a:r>
              <a:rPr lang="en-US" sz="1957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IngéEgalité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13220" y="4888451"/>
            <a:ext cx="5959884" cy="883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42"/>
              </a:lnSpc>
            </a:pPr>
            <a:r>
              <a:rPr lang="en-US" sz="8057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TITRE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13220" y="5701298"/>
            <a:ext cx="1797534" cy="21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68"/>
              </a:lnSpc>
            </a:pPr>
            <a:r>
              <a:rPr lang="en-US" sz="1957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Contenu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12670" y="8259996"/>
            <a:ext cx="1797534" cy="21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68"/>
              </a:lnSpc>
            </a:pPr>
            <a:r>
              <a:rPr lang="en-US" sz="1957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VOTRE LOGO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52806" y="1397070"/>
            <a:ext cx="991194" cy="114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809"/>
              </a:lnSpc>
            </a:pPr>
            <a:r>
              <a:rPr lang="en-US" sz="1079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IngéEgalité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42750" y="2862530"/>
            <a:ext cx="3286392" cy="476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53"/>
              </a:lnSpc>
            </a:pPr>
            <a:r>
              <a:rPr lang="en-US" sz="1817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LA CHARTE DE L’INGÉNIERIE POUR LA MIXITÉ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6293067"/>
            <a:ext cx="8006011" cy="84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CONTENU ET EXEMPLE 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268966"/>
            <a:ext cx="8006011" cy="5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3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Idéal pour un court descriptif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03318" y="1142380"/>
            <a:ext cx="4408119" cy="13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9"/>
              </a:lnSpc>
            </a:pPr>
            <a:r>
              <a:rPr lang="en-US" sz="7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</a:t>
            </a:r>
            <a:r>
              <a:rPr lang="en-US" sz="7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 femme / homme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52806" y="1533867"/>
            <a:ext cx="991194" cy="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"/>
              </a:lnSpc>
            </a:pPr>
            <a:r>
              <a:rPr lang="en-US" sz="499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8 mars 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367413" y="1939327"/>
            <a:ext cx="1552789" cy="8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0"/>
              </a:lnSpc>
            </a:pPr>
            <a:r>
              <a:rPr lang="en-US" sz="800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3 au 8 mars 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19359" y="1111799"/>
            <a:ext cx="1900017" cy="4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2"/>
              </a:lnSpc>
            </a:pPr>
            <a:r>
              <a:rPr lang="en-US" sz="344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</a:t>
            </a:r>
            <a:r>
              <a:rPr lang="en-US" sz="344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 femme / homme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2849" y="1028700"/>
            <a:ext cx="7466451" cy="7705089"/>
          </a:xfrm>
          <a:custGeom>
            <a:avLst/>
            <a:gdLst/>
            <a:ahLst/>
            <a:cxnLst/>
            <a:rect l="l" t="t" r="r" b="b"/>
            <a:pathLst>
              <a:path w="7466451" h="7705089">
                <a:moveTo>
                  <a:pt x="0" y="0"/>
                </a:moveTo>
                <a:lnTo>
                  <a:pt x="7466451" y="0"/>
                </a:lnTo>
                <a:lnTo>
                  <a:pt x="7466451" y="7705089"/>
                </a:lnTo>
                <a:lnTo>
                  <a:pt x="0" y="770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97" r="-2739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10800000">
            <a:off x="9792849" y="1472147"/>
            <a:ext cx="7452803" cy="7261643"/>
          </a:xfrm>
          <a:custGeom>
            <a:avLst/>
            <a:gdLst/>
            <a:ahLst/>
            <a:cxnLst/>
            <a:rect l="l" t="t" r="r" b="b"/>
            <a:pathLst>
              <a:path w="7452803" h="7261643">
                <a:moveTo>
                  <a:pt x="0" y="0"/>
                </a:moveTo>
                <a:lnTo>
                  <a:pt x="7452804" y="0"/>
                </a:lnTo>
                <a:lnTo>
                  <a:pt x="7452804" y="7261642"/>
                </a:lnTo>
                <a:lnTo>
                  <a:pt x="0" y="7261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727" r="-6179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1678241" y="7990459"/>
            <a:ext cx="1524063" cy="483165"/>
          </a:xfrm>
          <a:custGeom>
            <a:avLst/>
            <a:gdLst/>
            <a:ahLst/>
            <a:cxnLst/>
            <a:rect l="l" t="t" r="r" b="b"/>
            <a:pathLst>
              <a:path w="1524063" h="483165">
                <a:moveTo>
                  <a:pt x="0" y="0"/>
                </a:moveTo>
                <a:lnTo>
                  <a:pt x="1524064" y="0"/>
                </a:lnTo>
                <a:lnTo>
                  <a:pt x="1524064" y="483164"/>
                </a:lnTo>
                <a:lnTo>
                  <a:pt x="0" y="483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848656" y="1028700"/>
            <a:ext cx="2396996" cy="1090633"/>
          </a:xfrm>
          <a:custGeom>
            <a:avLst/>
            <a:gdLst/>
            <a:ahLst/>
            <a:cxnLst/>
            <a:rect l="l" t="t" r="r" b="b"/>
            <a:pathLst>
              <a:path w="2396996" h="1090633">
                <a:moveTo>
                  <a:pt x="0" y="0"/>
                </a:moveTo>
                <a:lnTo>
                  <a:pt x="2396997" y="0"/>
                </a:lnTo>
                <a:lnTo>
                  <a:pt x="2396997" y="1090633"/>
                </a:lnTo>
                <a:lnTo>
                  <a:pt x="0" y="1090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145628" y="1574017"/>
            <a:ext cx="446196" cy="470919"/>
          </a:xfrm>
          <a:custGeom>
            <a:avLst/>
            <a:gdLst/>
            <a:ahLst/>
            <a:cxnLst/>
            <a:rect l="l" t="t" r="r" b="b"/>
            <a:pathLst>
              <a:path w="446196" h="470919">
                <a:moveTo>
                  <a:pt x="0" y="0"/>
                </a:moveTo>
                <a:lnTo>
                  <a:pt x="446196" y="0"/>
                </a:lnTo>
                <a:lnTo>
                  <a:pt x="446196" y="470919"/>
                </a:lnTo>
                <a:lnTo>
                  <a:pt x="0" y="470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15641380" y="1721622"/>
            <a:ext cx="1773225" cy="21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48"/>
              </a:lnSpc>
            </a:pPr>
            <a:r>
              <a:rPr lang="en-US" sz="1931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IngéEgalité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7867" y="4402382"/>
            <a:ext cx="5879287" cy="130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1"/>
              </a:lnSpc>
            </a:pPr>
            <a:r>
              <a:rPr lang="en-US" sz="7948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TITRE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7867" y="5618160"/>
            <a:ext cx="1773225" cy="28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936"/>
              </a:lnSpc>
            </a:pPr>
            <a:r>
              <a:rPr lang="en-US" sz="2581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Contenu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24050" y="8163236"/>
            <a:ext cx="1773225" cy="21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48"/>
              </a:lnSpc>
            </a:pPr>
            <a:r>
              <a:rPr lang="en-US" sz="1931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VOTRE LOGO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848656" y="6350217"/>
            <a:ext cx="2157434" cy="2157434"/>
          </a:xfrm>
          <a:custGeom>
            <a:avLst/>
            <a:gdLst/>
            <a:ahLst/>
            <a:cxnLst/>
            <a:rect l="l" t="t" r="r" b="b"/>
            <a:pathLst>
              <a:path w="2157434" h="2157434">
                <a:moveTo>
                  <a:pt x="0" y="0"/>
                </a:moveTo>
                <a:lnTo>
                  <a:pt x="2157435" y="0"/>
                </a:lnTo>
                <a:lnTo>
                  <a:pt x="2157435" y="2157434"/>
                </a:lnTo>
                <a:lnTo>
                  <a:pt x="0" y="2157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5264307" y="1028700"/>
            <a:ext cx="4072848" cy="4203022"/>
          </a:xfrm>
          <a:custGeom>
            <a:avLst/>
            <a:gdLst/>
            <a:ahLst/>
            <a:cxnLst/>
            <a:rect l="l" t="t" r="r" b="b"/>
            <a:pathLst>
              <a:path w="4072848" h="4203022">
                <a:moveTo>
                  <a:pt x="0" y="0"/>
                </a:moveTo>
                <a:lnTo>
                  <a:pt x="4072847" y="0"/>
                </a:lnTo>
                <a:lnTo>
                  <a:pt x="4072847" y="4203022"/>
                </a:lnTo>
                <a:lnTo>
                  <a:pt x="0" y="4203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97" r="-2739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10800000">
            <a:off x="5264307" y="1270594"/>
            <a:ext cx="4072848" cy="3961128"/>
          </a:xfrm>
          <a:custGeom>
            <a:avLst/>
            <a:gdLst/>
            <a:ahLst/>
            <a:cxnLst/>
            <a:rect l="l" t="t" r="r" b="b"/>
            <a:pathLst>
              <a:path w="4072848" h="3961128">
                <a:moveTo>
                  <a:pt x="0" y="0"/>
                </a:moveTo>
                <a:lnTo>
                  <a:pt x="4072847" y="0"/>
                </a:lnTo>
                <a:lnTo>
                  <a:pt x="4072847" y="3961128"/>
                </a:lnTo>
                <a:lnTo>
                  <a:pt x="0" y="3961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050" r="-6207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6793559" y="4826245"/>
            <a:ext cx="831356" cy="263560"/>
          </a:xfrm>
          <a:custGeom>
            <a:avLst/>
            <a:gdLst/>
            <a:ahLst/>
            <a:cxnLst/>
            <a:rect l="l" t="t" r="r" b="b"/>
            <a:pathLst>
              <a:path w="831356" h="263560">
                <a:moveTo>
                  <a:pt x="0" y="0"/>
                </a:moveTo>
                <a:lnTo>
                  <a:pt x="831355" y="0"/>
                </a:lnTo>
                <a:lnTo>
                  <a:pt x="831355" y="263560"/>
                </a:lnTo>
                <a:lnTo>
                  <a:pt x="0" y="263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8033949" y="1028700"/>
            <a:ext cx="1307529" cy="594926"/>
          </a:xfrm>
          <a:custGeom>
            <a:avLst/>
            <a:gdLst/>
            <a:ahLst/>
            <a:cxnLst/>
            <a:rect l="l" t="t" r="r" b="b"/>
            <a:pathLst>
              <a:path w="1307529" h="594926">
                <a:moveTo>
                  <a:pt x="0" y="0"/>
                </a:moveTo>
                <a:lnTo>
                  <a:pt x="1307529" y="0"/>
                </a:lnTo>
                <a:lnTo>
                  <a:pt x="1307529" y="594926"/>
                </a:lnTo>
                <a:lnTo>
                  <a:pt x="0" y="594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8168130" y="1326163"/>
            <a:ext cx="243394" cy="256880"/>
          </a:xfrm>
          <a:custGeom>
            <a:avLst/>
            <a:gdLst/>
            <a:ahLst/>
            <a:cxnLst/>
            <a:rect l="l" t="t" r="r" b="b"/>
            <a:pathLst>
              <a:path w="243394" h="256880">
                <a:moveTo>
                  <a:pt x="0" y="0"/>
                </a:moveTo>
                <a:lnTo>
                  <a:pt x="243394" y="0"/>
                </a:lnTo>
                <a:lnTo>
                  <a:pt x="243394" y="256880"/>
                </a:lnTo>
                <a:lnTo>
                  <a:pt x="0" y="256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8454143" y="1412987"/>
            <a:ext cx="967270" cy="10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90"/>
              </a:lnSpc>
            </a:pPr>
            <a:r>
              <a:rPr lang="en-US" sz="1053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IngéÉgalité</a:t>
            </a:r>
          </a:p>
        </p:txBody>
      </p:sp>
      <p:sp>
        <p:nvSpPr>
          <p:cNvPr id="18" name="Freeform 18"/>
          <p:cNvSpPr/>
          <p:nvPr/>
        </p:nvSpPr>
        <p:spPr>
          <a:xfrm>
            <a:off x="8192439" y="4099257"/>
            <a:ext cx="990548" cy="990548"/>
          </a:xfrm>
          <a:custGeom>
            <a:avLst/>
            <a:gdLst/>
            <a:ahLst/>
            <a:cxnLst/>
            <a:rect l="l" t="t" r="r" b="b"/>
            <a:pathLst>
              <a:path w="990548" h="990548">
                <a:moveTo>
                  <a:pt x="0" y="0"/>
                </a:moveTo>
                <a:lnTo>
                  <a:pt x="990549" y="0"/>
                </a:lnTo>
                <a:lnTo>
                  <a:pt x="990549" y="990548"/>
                </a:lnTo>
                <a:lnTo>
                  <a:pt x="0" y="9905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>
            <a:off x="5501152" y="2818958"/>
            <a:ext cx="3207071" cy="46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9"/>
              </a:lnSpc>
            </a:pPr>
            <a:r>
              <a:rPr lang="en-US" sz="1773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LA CHARTE DE L’INGÉNIERIE POUR LA MIXITÉ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01152" y="3293237"/>
            <a:ext cx="3272315" cy="82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085"/>
              </a:lnSpc>
            </a:pPr>
            <a:r>
              <a:rPr lang="en-US" sz="1053">
                <a:solidFill>
                  <a:srgbClr val="FFFFFF"/>
                </a:solidFill>
                <a:latin typeface="Chloe"/>
                <a:ea typeface="Chloe"/>
                <a:cs typeface="Chloe"/>
                <a:sym typeface="Chloe"/>
              </a:rPr>
              <a:t>Lancée en octobre 2021, cette charte résulte d’une ambition collective pour faire bouger les choses : briser les stéréotypes autour des métiers scientifiques et techniques, valoriser la place de la femmes dans les mériers scientifiques et techniques, et surtout encourager les jeunes filles à choisir ces voies 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6293067"/>
            <a:ext cx="8764149" cy="84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64"/>
              </a:lnSpc>
            </a:pPr>
            <a:r>
              <a:rPr lang="en-US" sz="5200" b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CONTENU ET EXEMPLE 1.2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7268966"/>
            <a:ext cx="8006011" cy="5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4"/>
              </a:lnSpc>
            </a:pPr>
            <a:r>
              <a:rPr lang="en-US" sz="3200" b="1" dirty="0" err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Idéal</a:t>
            </a:r>
            <a:r>
              <a:rPr lang="en-US" sz="3200" b="1" dirty="0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 pour un court </a:t>
            </a:r>
            <a:r>
              <a:rPr lang="en-US" sz="3200" b="1" dirty="0" err="1">
                <a:solidFill>
                  <a:srgbClr val="610C9F"/>
                </a:solidFill>
                <a:latin typeface="Manrope Bold"/>
                <a:ea typeface="Manrope Bold"/>
                <a:cs typeface="Manrope Bold"/>
                <a:sym typeface="Manrope Bold"/>
              </a:rPr>
              <a:t>descriptif</a:t>
            </a:r>
            <a:endParaRPr lang="en-US" sz="3200" b="1" dirty="0">
              <a:solidFill>
                <a:srgbClr val="610C9F"/>
              </a:solidFill>
              <a:latin typeface="Manrope Bold"/>
              <a:ea typeface="Manrope Bold"/>
              <a:cs typeface="Manrope Bold"/>
              <a:sym typeface="Manrope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5588536" y="1939781"/>
            <a:ext cx="1656020" cy="8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00"/>
              </a:lnSpc>
            </a:pPr>
            <a:r>
              <a:rPr lang="en-US" sz="800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3 au 8 mars 2025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51271" y="1097875"/>
            <a:ext cx="3356952" cy="5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"/>
              </a:lnSpc>
            </a:pPr>
            <a:r>
              <a:rPr lang="en-US" sz="3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 </a:t>
            </a:r>
            <a:r>
              <a:rPr lang="en-US" sz="3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femme / homme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442182" y="1542608"/>
            <a:ext cx="991194" cy="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4"/>
              </a:lnSpc>
            </a:pPr>
            <a:r>
              <a:rPr lang="en-US" sz="499" b="1" dirty="0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Semaine du 8 mars 2025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91008" y="1136398"/>
            <a:ext cx="4408119" cy="13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19"/>
              </a:lnSpc>
            </a:pPr>
            <a:r>
              <a:rPr lang="en-US" sz="799" b="1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Les entreprises d’ingénierie agissent pour l’égalité</a:t>
            </a:r>
            <a:r>
              <a:rPr lang="en-US" sz="799" b="1" u="sng">
                <a:solidFill>
                  <a:srgbClr val="FFFFFF"/>
                </a:solidFill>
                <a:latin typeface="Manrope Bold"/>
                <a:ea typeface="Manrope Bold"/>
                <a:cs typeface="Manrope Bold"/>
                <a:sym typeface="Manrope Bold"/>
              </a:rPr>
              <a:t> femme / homme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1065</Words>
  <Application>Microsoft Macintosh PowerPoint</Application>
  <PresentationFormat>Personnalisé</PresentationFormat>
  <Paragraphs>161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Chloe</vt:lpstr>
      <vt:lpstr>Calibri</vt:lpstr>
      <vt:lpstr>Manrope</vt:lpstr>
      <vt:lpstr>Manrope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KIT DE COM JOURNÉE DES FEMMES</dc:title>
  <cp:lastModifiedBy>Julie AILLEAUME</cp:lastModifiedBy>
  <cp:revision>5</cp:revision>
  <dcterms:created xsi:type="dcterms:W3CDTF">2006-08-16T00:00:00Z</dcterms:created>
  <dcterms:modified xsi:type="dcterms:W3CDTF">2025-02-11T11:18:39Z</dcterms:modified>
  <dc:identifier>DAGeJoIIkd8</dc:identifier>
</cp:coreProperties>
</file>