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1" r:id="rId2"/>
    <p:sldId id="270" r:id="rId3"/>
    <p:sldId id="273" r:id="rId4"/>
    <p:sldId id="280" r:id="rId5"/>
    <p:sldId id="282" r:id="rId6"/>
    <p:sldId id="283" r:id="rId7"/>
    <p:sldId id="274" r:id="rId8"/>
    <p:sldId id="276" r:id="rId9"/>
    <p:sldId id="275" r:id="rId10"/>
    <p:sldId id="277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2F1"/>
    <a:srgbClr val="EDF6F7"/>
    <a:srgbClr val="05AFAF"/>
    <a:srgbClr val="40B1B1"/>
    <a:srgbClr val="D1D920"/>
    <a:srgbClr val="E4D9EC"/>
    <a:srgbClr val="75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FAAFF-212F-D5D6-A172-E5B2D338CA8D}" v="2" dt="2023-11-14T09:03:43.769"/>
    <p1510:client id="{4A707F5A-5A41-7D45-8AB1-A44DC5436BF3}" v="231" dt="2023-11-14T14:41:17.006"/>
    <p1510:client id="{A7CEB2A7-A81E-6FB1-0ECC-D44731110893}" v="2309" dt="2023-11-14T10:47:30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3"/>
    <p:restoredTop sz="94632"/>
  </p:normalViewPr>
  <p:slideViewPr>
    <p:cSldViewPr snapToGrid="0">
      <p:cViewPr>
        <p:scale>
          <a:sx n="111" d="100"/>
          <a:sy n="111" d="100"/>
        </p:scale>
        <p:origin x="-88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326FA-7724-3846-A6C8-50DAE36BD336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E06A8-6E2A-E24B-BB4F-396F120E3C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35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E06A8-6E2A-E24B-BB4F-396F120E3C5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994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E06A8-6E2A-E24B-BB4F-396F120E3C5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24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E06A8-6E2A-E24B-BB4F-396F120E3C5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523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E06A8-6E2A-E24B-BB4F-396F120E3C5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566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E06A8-6E2A-E24B-BB4F-396F120E3C5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686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E06A8-6E2A-E24B-BB4F-396F120E3C5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62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E06A8-6E2A-E24B-BB4F-396F120E3C5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322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E06A8-6E2A-E24B-BB4F-396F120E3C5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17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E06A8-6E2A-E24B-BB4F-396F120E3C5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515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E06A8-6E2A-E24B-BB4F-396F120E3C5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89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85994D-F473-43DF-8C9F-21EACCB72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930C5B9-C112-4717-9347-6613AA26C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77A115-0FE8-4E61-826B-11C218167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29B-5E8C-4A15-BBB9-BF16BACE985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F9E593-8539-4173-9A89-8B4CA1C13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C70450-BC70-4C2A-98C5-812379C60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25C3-675F-4972-98B9-9597EA0F4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730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2FE4E-568A-4995-95BB-26E95CEF3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62838A-F812-4436-8184-25DB7411F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E60F39-CA37-438F-B095-59E138D4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29B-5E8C-4A15-BBB9-BF16BACE985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08FD90-70BE-4C37-B750-FCFCFC2C7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3B21C5-F64C-4F4F-8AD0-3DD34ACA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25C3-675F-4972-98B9-9597EA0F4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494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FDBB81-5BB8-4A3D-8432-E5E840EA0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666E26-C145-4478-B867-8387A4748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ABA1D7-99FB-4309-A55D-8703FA76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29B-5E8C-4A15-BBB9-BF16BACE985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FE1AB4-4387-411B-A44C-EE69A80B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B48D11-FC65-4137-8546-65C4B19F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25C3-675F-4972-98B9-9597EA0F4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4FBE49-32D1-4C79-8CF5-5872BFBC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C3C446-E74D-4725-9B3F-3DA24D652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37F63E-A78F-4294-A818-B145B0438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29B-5E8C-4A15-BBB9-BF16BACE985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58EE61-78FA-4A0D-9E92-563E64117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4ACBBB-D395-42B5-98FD-3EC4BC66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25C3-675F-4972-98B9-9597EA0F4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80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287A9-89ED-4023-8917-4DE8EABF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A2E9F8-B775-40D5-900E-BD64506F4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F39B19-0DFC-49BC-8BAD-5ADDBC49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29B-5E8C-4A15-BBB9-BF16BACE985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503458-2DC1-4738-A59E-3EAEFFBD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D54C35-A635-4619-A8F8-32C63540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25C3-675F-4972-98B9-9597EA0F4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51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A5B50-1894-4550-91B5-5768669E8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A0C3CD-1BD6-4D2D-B8B7-9214CB85B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26F1B8-8CFD-4C2F-9600-8189FE579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6DD0DC-7C00-49E7-BA7C-524A2B41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29B-5E8C-4A15-BBB9-BF16BACE985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97B147-99F1-43F2-A18C-98BB21D8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D47E46-C398-4147-819B-BBF95071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25C3-675F-4972-98B9-9597EA0F4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49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AC2463-72D1-4C89-A1C1-683B58490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9CA1FB-DF44-48A7-B53B-04C0CDCA0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0F34E6-BB44-4D18-BA80-8D3C7DDF5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3FA8F5-538F-4A81-82A0-9324B84CF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C7406C-54E9-4BF6-BC8B-EFE675921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E1491FE-DD23-4AAE-8B11-26B17F19A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29B-5E8C-4A15-BBB9-BF16BACE985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6E6E61-9567-4023-A015-49B5ACCB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1D8F52B-13D9-46A5-9E13-ED4A5D54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25C3-675F-4972-98B9-9597EA0F4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768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A9A624-0004-4C8A-AD68-436DBF87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A6180-A3C4-4782-AD97-5C6B5E59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29B-5E8C-4A15-BBB9-BF16BACE985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F30E46-04AB-4BD9-A579-E702304E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83FF459-A840-42CC-88EE-63A9D67EA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25C3-675F-4972-98B9-9597EA0F4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83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3BE73FF-583F-4D98-954E-EAC63784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29B-5E8C-4A15-BBB9-BF16BACE985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4DA637-153A-4B72-9B8A-EB734797E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AC5E8C-C186-4008-84AA-B9E3D230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25C3-675F-4972-98B9-9597EA0F4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509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2424B7-21FC-4929-9AC8-2991FE03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A65D91-F884-4277-BAC4-24A6278D0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315A94-F240-4457-8D41-DAC96E336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FF9B25-2983-43DA-AC60-FD756F97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29B-5E8C-4A15-BBB9-BF16BACE985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5F302B-AADA-4B10-801E-2D87B4660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9EB6E3-CB4C-44E5-8F20-13B153F9C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25C3-675F-4972-98B9-9597EA0F4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061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56A63-E6B1-4F5F-9902-6709DD6F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06C1534-03C5-4890-A69E-72257C648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F2C0ED1-8B70-4BBB-9E9F-47EAA2B6B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15B66A-5A09-4A8A-B7AE-0C55EFC2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D29B-5E8C-4A15-BBB9-BF16BACE985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49EC0E-C49E-401F-8EC9-2383D226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B0B6DC-7304-489D-A9C2-F68025E7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25C3-675F-4972-98B9-9597EA0F4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88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F14221-BFB8-4F32-AF52-F1EC7346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7ACED3-CE2E-436A-9EF4-A80AB3B44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8735FC-31D8-43BD-87CE-85C4E256D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4D29B-5E8C-4A15-BBB9-BF16BACE9852}" type="datetimeFigureOut">
              <a:rPr lang="fr-FR" smtClean="0"/>
              <a:t>15/11/2024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BBB96B-E22C-43B9-A846-1A73A30D6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50F8D-3F27-4AAE-836B-53F160164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25C3-675F-4972-98B9-9597EA0F46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6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5855FF-5BBD-40E5-B4D0-086BCFD40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49" y="135159"/>
            <a:ext cx="2320651" cy="86385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57FDFA1-BAE2-0F4B-B1CF-F9DF71874987}"/>
              </a:ext>
            </a:extLst>
          </p:cNvPr>
          <p:cNvSpPr txBox="1"/>
          <p:nvPr/>
        </p:nvSpPr>
        <p:spPr>
          <a:xfrm>
            <a:off x="4389038" y="2288399"/>
            <a:ext cx="7489062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L'inclusion par l'emploi est un enjeu crucial, alors que près d’une personne sur deux sera confrontée au cours de sa vie active à une situation de handicap.</a:t>
            </a:r>
          </a:p>
          <a:p>
            <a:endParaRPr lang="fr-FR" sz="1600" dirty="0">
              <a:latin typeface="Century Gothic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fr-FR" sz="1600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Cette année, la Semaine européenne pour l’emploi des personnes handicapées aura lieu du lundi 18 au dimanche 24 novembre 2024. </a:t>
            </a:r>
            <a:r>
              <a:rPr lang="fr-FR" sz="1600" b="1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A</a:t>
            </a:r>
            <a:r>
              <a:rPr lang="fr-FR" sz="1600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1600" b="1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cette occasion, nous vous proposons de mettre en lumière des initiatives d'entreprise vertueuses, des politiques RH ou encore des portraits de collaborateurs et collaboratrices.</a:t>
            </a:r>
            <a:endParaRPr lang="en-US" b="1" dirty="0">
              <a:latin typeface="Calibri" panose="020F0502020204030204"/>
              <a:ea typeface="Helvetica Neue" panose="02000503000000020004" pitchFamily="2" charset="0"/>
              <a:cs typeface="Calibri" panose="020F0502020204030204"/>
            </a:endParaRPr>
          </a:p>
          <a:p>
            <a:endParaRPr lang="fr-FR" sz="1600" dirty="0">
              <a:latin typeface="Century Gothic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fr-FR" sz="1600" b="1" dirty="0">
                <a:solidFill>
                  <a:schemeClr val="accent2"/>
                </a:solidFill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Afin de montrer que les entreprises d'ingénierie s'engagent sur le sujet, nous vous proposons d'utiliser un hashtag commun : #</a:t>
            </a:r>
            <a:r>
              <a:rPr lang="fr-FR" sz="1600" b="1" dirty="0" err="1">
                <a:solidFill>
                  <a:schemeClr val="accent2"/>
                </a:solidFill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IngénierieEngagée</a:t>
            </a:r>
            <a:r>
              <a:rPr lang="fr-FR" sz="1600" b="1" dirty="0">
                <a:solidFill>
                  <a:schemeClr val="accent2"/>
                </a:solidFill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, à utiliser en plus du # propre à cette semaine : #SEEPH2024</a:t>
            </a:r>
          </a:p>
          <a:p>
            <a:endParaRPr lang="fr-FR" sz="1600" dirty="0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sz="1600" dirty="0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00A2F47-1F48-EE81-20DC-DAABF33D90A0}"/>
              </a:ext>
            </a:extLst>
          </p:cNvPr>
          <p:cNvSpPr/>
          <p:nvPr/>
        </p:nvSpPr>
        <p:spPr>
          <a:xfrm>
            <a:off x="2984537" y="567088"/>
            <a:ext cx="6222925" cy="1159727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FF0000"/>
              </a:gs>
              <a:gs pos="5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KIT DE COMMUNICATION </a:t>
            </a:r>
            <a:endParaRPr lang="fr-FR" sz="2000" b="1">
              <a:latin typeface="Josefin Sans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fr-FR" sz="2000" b="1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SEMAINE EUROPÉENNE POUR L'EMPLOI </a:t>
            </a:r>
            <a:endParaRPr lang="fr-FR" sz="2000" b="1">
              <a:latin typeface="Josefin Sans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fr-FR" sz="2000" b="1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DES PERSONNES HANDICAPÉES</a:t>
            </a:r>
            <a:endParaRPr lang="fr-FR" sz="2000" b="1">
              <a:latin typeface="Josefin Sans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4" name="Image 13" descr="Une image contenant personne, habits, Visage humain, plein air&#10;&#10;Description générée automatiquement">
            <a:extLst>
              <a:ext uri="{FF2B5EF4-FFF2-40B4-BE49-F238E27FC236}">
                <a16:creationId xmlns:a16="http://schemas.microsoft.com/office/drawing/2014/main" id="{87E428CB-D3CC-BDD5-1070-11BD63895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1" y="2616941"/>
            <a:ext cx="3564596" cy="2323194"/>
          </a:xfrm>
          <a:prstGeom prst="rect">
            <a:avLst/>
          </a:prstGeom>
          <a:effectLst>
            <a:outerShdw blurRad="50800" dist="81995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29E5FC4-0477-100D-59E8-335FFC578704}"/>
              </a:ext>
            </a:extLst>
          </p:cNvPr>
          <p:cNvSpPr txBox="1"/>
          <p:nvPr/>
        </p:nvSpPr>
        <p:spPr>
          <a:xfrm>
            <a:off x="801651" y="5002481"/>
            <a:ext cx="3296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0" dirty="0">
                <a:solidFill>
                  <a:srgbClr val="000000"/>
                </a:solidFill>
                <a:effectLst/>
                <a:latin typeface="YACgEcnJpjs 0"/>
              </a:rPr>
              <a:t>#</a:t>
            </a:r>
            <a:r>
              <a:rPr lang="fr-FR" sz="2000" b="1" i="0" dirty="0" err="1">
                <a:solidFill>
                  <a:srgbClr val="000000"/>
                </a:solidFill>
                <a:effectLst/>
                <a:latin typeface="YACgEcnJpjs 0"/>
              </a:rPr>
              <a:t>IngénierieEngagée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YACgEcnJpjs 0"/>
              </a:rPr>
              <a:t> </a:t>
            </a:r>
            <a:endParaRPr lang="fr-FR" sz="2000" b="1" dirty="0">
              <a:solidFill>
                <a:srgbClr val="000000"/>
              </a:solidFill>
              <a:effectLst/>
              <a:latin typeface="YACgEcnJpjs 0"/>
            </a:endParaRPr>
          </a:p>
          <a:p>
            <a:pPr algn="ctr"/>
            <a:r>
              <a:rPr lang="fr-FR" sz="2000" b="1" i="0" dirty="0">
                <a:solidFill>
                  <a:srgbClr val="000000"/>
                </a:solidFill>
                <a:effectLst/>
                <a:latin typeface="YACgEcnJpjs 0"/>
              </a:rPr>
              <a:t>#SEEPH2024</a:t>
            </a:r>
            <a:endParaRPr lang="fr-FR" sz="2000" b="1" dirty="0">
              <a:solidFill>
                <a:srgbClr val="000000"/>
              </a:solidFill>
              <a:effectLst/>
              <a:latin typeface="YACgEcnJpjs 0"/>
            </a:endParaRPr>
          </a:p>
        </p:txBody>
      </p:sp>
    </p:spTree>
    <p:extLst>
      <p:ext uri="{BB962C8B-B14F-4D97-AF65-F5344CB8AC3E}">
        <p14:creationId xmlns:p14="http://schemas.microsoft.com/office/powerpoint/2010/main" val="338152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A9FC8172-2A7B-1B42-E347-DEE1B8FFC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36" y="1858299"/>
            <a:ext cx="4801314" cy="4801314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5855FF-5BBD-40E5-B4D0-086BCFD40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49" y="135159"/>
            <a:ext cx="2320651" cy="86385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00A2F47-1F48-EE81-20DC-DAABF33D90A0}"/>
              </a:ext>
            </a:extLst>
          </p:cNvPr>
          <p:cNvSpPr/>
          <p:nvPr/>
        </p:nvSpPr>
        <p:spPr>
          <a:xfrm>
            <a:off x="2984537" y="567088"/>
            <a:ext cx="6222925" cy="1159727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FF0000"/>
              </a:gs>
              <a:gs pos="5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latin typeface="Josefin Sans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PUBLICATION RÉSEAUX SOCIAUX </a:t>
            </a:r>
          </a:p>
          <a:p>
            <a:pPr algn="ctr"/>
            <a:r>
              <a:rPr lang="fr-FR" sz="2000" b="1">
                <a:latin typeface="Josefin Sans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FORMAT CARRÉ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D976DC-2E8B-D769-4522-632F5E13545E}"/>
              </a:ext>
            </a:extLst>
          </p:cNvPr>
          <p:cNvSpPr txBox="1"/>
          <p:nvPr/>
        </p:nvSpPr>
        <p:spPr>
          <a:xfrm>
            <a:off x="891796" y="2103581"/>
            <a:ext cx="1305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Template :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20174FA-6966-EC6D-F3D9-D8879F2C0670}"/>
              </a:ext>
            </a:extLst>
          </p:cNvPr>
          <p:cNvSpPr txBox="1"/>
          <p:nvPr/>
        </p:nvSpPr>
        <p:spPr>
          <a:xfrm>
            <a:off x="3561735" y="1858298"/>
            <a:ext cx="2534265" cy="480131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Votre photo ici</a:t>
            </a:r>
          </a:p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/>
            <a:endParaRPr lang="fr-FR" sz="2400" dirty="0"/>
          </a:p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/>
            <a:endParaRPr lang="fr-FR" sz="800" dirty="0"/>
          </a:p>
          <a:p>
            <a:pPr algn="ctr"/>
            <a:endParaRPr lang="fr-FR" dirty="0"/>
          </a:p>
          <a:p>
            <a:pPr algn="ctr"/>
            <a:endParaRPr lang="fr-FR" sz="1600" dirty="0"/>
          </a:p>
          <a:p>
            <a:pPr algn="ctr"/>
            <a:endParaRPr lang="fr-FR" sz="1400" dirty="0"/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D0D806-A10B-4D50-334A-18D777BF1E60}"/>
              </a:ext>
            </a:extLst>
          </p:cNvPr>
          <p:cNvSpPr txBox="1"/>
          <p:nvPr/>
        </p:nvSpPr>
        <p:spPr>
          <a:xfrm>
            <a:off x="6338250" y="5135305"/>
            <a:ext cx="1787083" cy="5078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sz="100" dirty="0"/>
          </a:p>
          <a:p>
            <a:pPr algn="ctr"/>
            <a:r>
              <a:rPr lang="fr-FR" dirty="0"/>
              <a:t>Votre Logo ici</a:t>
            </a:r>
          </a:p>
          <a:p>
            <a:pPr algn="ctr"/>
            <a:endParaRPr lang="fr-FR" sz="8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BF716E2-7B2F-99F8-655E-730DCBDB7787}"/>
              </a:ext>
            </a:extLst>
          </p:cNvPr>
          <p:cNvSpPr txBox="1"/>
          <p:nvPr/>
        </p:nvSpPr>
        <p:spPr>
          <a:xfrm>
            <a:off x="5964659" y="3055114"/>
            <a:ext cx="23224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/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306448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5855FF-5BBD-40E5-B4D0-086BCFD40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49" y="135159"/>
            <a:ext cx="2320651" cy="86385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57FDFA1-BAE2-0F4B-B1CF-F9DF71874987}"/>
              </a:ext>
            </a:extLst>
          </p:cNvPr>
          <p:cNvSpPr txBox="1"/>
          <p:nvPr/>
        </p:nvSpPr>
        <p:spPr>
          <a:xfrm>
            <a:off x="4389038" y="2098394"/>
            <a:ext cx="7489062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dirty="0">
                <a:latin typeface="Century Gothic"/>
              </a:rPr>
              <a:t>Dans les slides suivantes</a:t>
            </a:r>
            <a:r>
              <a:rPr lang="fr-FR" sz="1600" dirty="0">
                <a:latin typeface="Century Gothic"/>
                <a:cs typeface="Calibri"/>
              </a:rPr>
              <a:t>, vous trouverez</a:t>
            </a:r>
            <a:r>
              <a:rPr lang="en-US" sz="1600" dirty="0">
                <a:latin typeface="Century Gothic"/>
                <a:cs typeface="Calibri"/>
              </a:rPr>
              <a:t> un kit de communication que </a:t>
            </a:r>
            <a:r>
              <a:rPr lang="en-US" sz="1600" dirty="0" err="1">
                <a:latin typeface="Century Gothic"/>
                <a:cs typeface="Calibri"/>
              </a:rPr>
              <a:t>vous</a:t>
            </a:r>
            <a:r>
              <a:rPr lang="en-US" sz="1600" dirty="0">
                <a:latin typeface="Century Gothic"/>
                <a:cs typeface="Calibri"/>
              </a:rPr>
              <a:t> </a:t>
            </a:r>
            <a:r>
              <a:rPr lang="en-US" sz="1600" dirty="0" err="1">
                <a:latin typeface="Century Gothic"/>
                <a:cs typeface="Calibri"/>
              </a:rPr>
              <a:t>êtes</a:t>
            </a:r>
            <a:r>
              <a:rPr lang="en-US" sz="1600" dirty="0">
                <a:latin typeface="Century Gothic"/>
                <a:cs typeface="Calibri"/>
              </a:rPr>
              <a:t> </a:t>
            </a:r>
            <a:r>
              <a:rPr lang="fr-FR" sz="1600" dirty="0">
                <a:latin typeface="Century Gothic"/>
                <a:cs typeface="Calibri"/>
              </a:rPr>
              <a:t>entièrement libres de personnaliser et modifier, avec : </a:t>
            </a:r>
            <a:endParaRPr lang="en-US" sz="1600" dirty="0">
              <a:latin typeface="Century Gothic"/>
              <a:cs typeface="Calibri"/>
            </a:endParaRPr>
          </a:p>
          <a:p>
            <a:endParaRPr lang="fr-FR" sz="1600" dirty="0">
              <a:latin typeface="Century Gothic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indent="-342900">
              <a:buAutoNum type="arabicPeriod"/>
            </a:pPr>
            <a:r>
              <a:rPr lang="fr-FR" sz="1600" b="1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Une signature mail</a:t>
            </a:r>
            <a:r>
              <a:rPr lang="fr-FR" sz="1600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 – qui peut aussi servir de bandeau pour X (Twitter)</a:t>
            </a:r>
          </a:p>
          <a:p>
            <a:pPr marL="342900" indent="-342900">
              <a:buFontTx/>
              <a:buAutoNum type="arabicPeriod"/>
            </a:pPr>
            <a:r>
              <a:rPr lang="fr-FR" sz="1600" b="1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Un </a:t>
            </a:r>
            <a:r>
              <a:rPr lang="fr-FR" sz="1600" b="1" dirty="0" err="1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template</a:t>
            </a:r>
            <a:r>
              <a:rPr lang="fr-FR" sz="1600" b="1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 de bannière </a:t>
            </a:r>
            <a:r>
              <a:rPr lang="fr-FR" sz="1600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– qui peut servir de bannière de page entreprise sur LinkedIn ou sur site internet</a:t>
            </a:r>
            <a:endParaRPr lang="en-US" dirty="0">
              <a:latin typeface="Century Gothic"/>
              <a:ea typeface="Helvetica Neue" panose="02000503000000020004" pitchFamily="2" charset="0"/>
              <a:cs typeface="Calibri"/>
            </a:endParaRPr>
          </a:p>
          <a:p>
            <a:pPr marL="342900" indent="-342900">
              <a:buAutoNum type="arabicPeriod"/>
            </a:pPr>
            <a:r>
              <a:rPr lang="fr-FR" sz="1600" b="1" dirty="0">
                <a:latin typeface="Century Gothic"/>
                <a:ea typeface="+mn-lt"/>
                <a:cs typeface="+mn-lt"/>
              </a:rPr>
              <a:t>Un</a:t>
            </a:r>
            <a:r>
              <a:rPr lang="fr-FR" sz="1600" b="1" dirty="0">
                <a:latin typeface="Century Gothic"/>
                <a:ea typeface="+mn-lt"/>
                <a:cs typeface="Arial"/>
              </a:rPr>
              <a:t> </a:t>
            </a:r>
            <a:r>
              <a:rPr lang="fr-FR" sz="1600" b="1" dirty="0" err="1">
                <a:latin typeface="Century Gothic"/>
                <a:ea typeface="+mn-lt"/>
                <a:cs typeface="Arial"/>
              </a:rPr>
              <a:t>template</a:t>
            </a:r>
            <a:r>
              <a:rPr lang="fr-FR" sz="1600" b="1" dirty="0">
                <a:latin typeface="Century Gothic"/>
                <a:ea typeface="+mn-lt"/>
                <a:cs typeface="Arial"/>
              </a:rPr>
              <a:t> de </a:t>
            </a:r>
            <a:r>
              <a:rPr lang="fr-FR" sz="1600" b="1" dirty="0">
                <a:latin typeface="Century Gothic"/>
                <a:ea typeface="+mn-lt"/>
                <a:cs typeface="+mn-lt"/>
              </a:rPr>
              <a:t>publication</a:t>
            </a:r>
            <a:r>
              <a:rPr lang="fr-FR" sz="1600" b="1" dirty="0">
                <a:latin typeface="Century Gothic"/>
                <a:ea typeface="+mn-lt"/>
                <a:cs typeface="Calibri"/>
              </a:rPr>
              <a:t> format</a:t>
            </a:r>
            <a:r>
              <a:rPr lang="fr-FR" sz="1600" b="1" dirty="0">
                <a:latin typeface="Century Gothic"/>
                <a:ea typeface="Helvetica Neue" panose="02000503000000020004" pitchFamily="2" charset="0"/>
                <a:cs typeface="Calibri"/>
              </a:rPr>
              <a:t> rectangle </a:t>
            </a:r>
            <a:r>
              <a:rPr lang="fr-FR" sz="1600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pour les réseaux sociaux </a:t>
            </a:r>
          </a:p>
          <a:p>
            <a:pPr marL="342900" indent="-342900">
              <a:buAutoNum type="arabicPeriod"/>
            </a:pPr>
            <a:r>
              <a:rPr lang="fr-FR" sz="1600" b="1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Un </a:t>
            </a:r>
            <a:r>
              <a:rPr lang="fr-FR" sz="1600" b="1" dirty="0" err="1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template</a:t>
            </a:r>
            <a:r>
              <a:rPr lang="fr-FR" sz="1600" b="1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 de publication format carré</a:t>
            </a:r>
            <a:r>
              <a:rPr lang="fr-FR" sz="1600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 pour les réseaux sociaux </a:t>
            </a:r>
            <a:endParaRPr lang="fr-FR" dirty="0"/>
          </a:p>
          <a:p>
            <a:endParaRPr lang="fr-FR" sz="1600" dirty="0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/>
            <a:r>
              <a:rPr lang="fr-FR" sz="1600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Tous ces outils sont à personnaliser. Il s’agit d’insérer votre logo, votre visuel, votre texte, etc. Vous pouvez aussi changer les couleurs, l'architecture...</a:t>
            </a:r>
          </a:p>
          <a:p>
            <a:pPr algn="just"/>
            <a:endParaRPr lang="fr-FR" sz="1600" dirty="0">
              <a:latin typeface="Century Gothic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/>
            <a:r>
              <a:rPr lang="fr-FR" sz="1600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Pour utiliser ces visuels</a:t>
            </a:r>
            <a:endParaRPr lang="fr-FR" dirty="0">
              <a:cs typeface="Calibri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1600" dirty="0">
                <a:latin typeface="Century Gothic"/>
                <a:ea typeface="+mn-lt"/>
                <a:cs typeface="+mn-lt"/>
              </a:rPr>
              <a:t>groupez les images et enregistre-les en une seule et même image </a:t>
            </a:r>
            <a:r>
              <a:rPr lang="fr-FR" sz="1600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enregistre-les en une seule et même image </a:t>
            </a:r>
            <a:endParaRPr lang="fr-FR" sz="1600" dirty="0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just"/>
            <a:r>
              <a:rPr lang="fr-FR" sz="1600" dirty="0"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     ou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fr-FR" sz="1600" dirty="0"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faites une simple capture d’écran en respectant bien les dimensions.</a:t>
            </a:r>
          </a:p>
          <a:p>
            <a:endParaRPr lang="fr-FR" sz="1600" dirty="0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sz="1600" dirty="0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00A2F47-1F48-EE81-20DC-DAABF33D90A0}"/>
              </a:ext>
            </a:extLst>
          </p:cNvPr>
          <p:cNvSpPr/>
          <p:nvPr/>
        </p:nvSpPr>
        <p:spPr>
          <a:xfrm>
            <a:off x="2984537" y="567088"/>
            <a:ext cx="6222925" cy="1159727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FF0000"/>
              </a:gs>
              <a:gs pos="5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KIT DE COMMUNICATION </a:t>
            </a:r>
            <a:endParaRPr lang="fr-FR" sz="2000" b="1">
              <a:latin typeface="Josefin Sans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fr-FR" sz="2000" b="1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SEMAINE POUR L'EMPLOI DES PERSONNES HANDICAPÉES</a:t>
            </a:r>
            <a:endParaRPr lang="fr-FR" sz="2000" b="1">
              <a:latin typeface="Josefin Sans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4" name="Image 13" descr="Une image contenant personne, habits, Visage humain, plein air&#10;&#10;Description générée automatiquement">
            <a:extLst>
              <a:ext uri="{FF2B5EF4-FFF2-40B4-BE49-F238E27FC236}">
                <a16:creationId xmlns:a16="http://schemas.microsoft.com/office/drawing/2014/main" id="{87E428CB-D3CC-BDD5-1070-11BD63895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1" y="2616941"/>
            <a:ext cx="3564596" cy="2323194"/>
          </a:xfrm>
          <a:prstGeom prst="rect">
            <a:avLst/>
          </a:prstGeom>
          <a:effectLst>
            <a:outerShdw blurRad="50800" dist="81995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29E5FC4-0477-100D-59E8-335FFC578704}"/>
              </a:ext>
            </a:extLst>
          </p:cNvPr>
          <p:cNvSpPr txBox="1"/>
          <p:nvPr/>
        </p:nvSpPr>
        <p:spPr>
          <a:xfrm>
            <a:off x="801651" y="5002481"/>
            <a:ext cx="3296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i="0" dirty="0">
                <a:solidFill>
                  <a:srgbClr val="000000"/>
                </a:solidFill>
                <a:effectLst/>
                <a:latin typeface="YACgEcnJpjs 0"/>
              </a:rPr>
              <a:t>#</a:t>
            </a:r>
            <a:r>
              <a:rPr lang="fr-FR" sz="2000" b="1" i="0" dirty="0" err="1">
                <a:solidFill>
                  <a:srgbClr val="000000"/>
                </a:solidFill>
                <a:effectLst/>
                <a:latin typeface="YACgEcnJpjs 0"/>
              </a:rPr>
              <a:t>IngénierieEngagée</a:t>
            </a:r>
            <a:r>
              <a:rPr lang="fr-FR" sz="2000" b="1" i="0" dirty="0">
                <a:solidFill>
                  <a:srgbClr val="000000"/>
                </a:solidFill>
                <a:effectLst/>
                <a:latin typeface="YACgEcnJpjs 0"/>
              </a:rPr>
              <a:t> </a:t>
            </a:r>
            <a:endParaRPr lang="fr-FR" sz="2000" b="1" dirty="0">
              <a:solidFill>
                <a:srgbClr val="000000"/>
              </a:solidFill>
              <a:effectLst/>
              <a:latin typeface="YACgEcnJpjs 0"/>
            </a:endParaRPr>
          </a:p>
          <a:p>
            <a:pPr algn="ctr"/>
            <a:r>
              <a:rPr lang="fr-FR" sz="2000" b="1" i="0" dirty="0">
                <a:solidFill>
                  <a:srgbClr val="000000"/>
                </a:solidFill>
                <a:effectLst/>
                <a:latin typeface="YACgEcnJpjs 0"/>
              </a:rPr>
              <a:t>#SEEPH2024 </a:t>
            </a:r>
            <a:endParaRPr lang="fr-FR" sz="2000" b="1" dirty="0">
              <a:solidFill>
                <a:srgbClr val="000000"/>
              </a:solidFill>
              <a:effectLst/>
              <a:latin typeface="YACgEcnJpjs 0"/>
            </a:endParaRPr>
          </a:p>
        </p:txBody>
      </p:sp>
    </p:spTree>
    <p:extLst>
      <p:ext uri="{BB962C8B-B14F-4D97-AF65-F5344CB8AC3E}">
        <p14:creationId xmlns:p14="http://schemas.microsoft.com/office/powerpoint/2010/main" val="316650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5855FF-5BBD-40E5-B4D0-086BCFD40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49" y="135159"/>
            <a:ext cx="2320651" cy="86385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00A2F47-1F48-EE81-20DC-DAABF33D90A0}"/>
              </a:ext>
            </a:extLst>
          </p:cNvPr>
          <p:cNvSpPr/>
          <p:nvPr/>
        </p:nvSpPr>
        <p:spPr>
          <a:xfrm>
            <a:off x="2984537" y="567088"/>
            <a:ext cx="6222925" cy="1159727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FF0000"/>
              </a:gs>
              <a:gs pos="5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BANDEAU SIGNATURE MAIL </a:t>
            </a:r>
            <a:endParaRPr lang="fr-FR" sz="2000" b="1">
              <a:latin typeface="Josefin Sans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fr-FR" sz="2000" b="1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BANNIÈRE X (TWITTER)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1CDF11-72A1-D6DE-7627-BB6AAF778F20}"/>
              </a:ext>
            </a:extLst>
          </p:cNvPr>
          <p:cNvSpPr txBox="1"/>
          <p:nvPr/>
        </p:nvSpPr>
        <p:spPr>
          <a:xfrm>
            <a:off x="891796" y="2103581"/>
            <a:ext cx="130518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Exemple : </a:t>
            </a:r>
            <a:endParaRPr lang="fr-FR" sz="1600" b="1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4" name="Image 3" descr="Une image contenant texte, personne, habits, Visage humain&#10;&#10;Description générée automatiquement">
            <a:extLst>
              <a:ext uri="{FF2B5EF4-FFF2-40B4-BE49-F238E27FC236}">
                <a16:creationId xmlns:a16="http://schemas.microsoft.com/office/drawing/2014/main" id="{D29ED047-790C-00B6-D075-73BC2C1593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33767" r="6274" b="37708"/>
          <a:stretch/>
        </p:blipFill>
        <p:spPr>
          <a:xfrm>
            <a:off x="2196976" y="2782647"/>
            <a:ext cx="7768205" cy="24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9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rte de visite, capture d’écran, logo&#10;&#10;Description générée automatiquement">
            <a:extLst>
              <a:ext uri="{FF2B5EF4-FFF2-40B4-BE49-F238E27FC236}">
                <a16:creationId xmlns:a16="http://schemas.microsoft.com/office/drawing/2014/main" id="{C574E944-492E-FD79-DFB3-76C897104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35610" r="4629" b="35782"/>
          <a:stretch/>
        </p:blipFill>
        <p:spPr>
          <a:xfrm>
            <a:off x="1547784" y="2705992"/>
            <a:ext cx="8399100" cy="2583416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5855FF-5BBD-40E5-B4D0-086BCFD40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49" y="135159"/>
            <a:ext cx="2320651" cy="86385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00A2F47-1F48-EE81-20DC-DAABF33D90A0}"/>
              </a:ext>
            </a:extLst>
          </p:cNvPr>
          <p:cNvSpPr/>
          <p:nvPr/>
        </p:nvSpPr>
        <p:spPr>
          <a:xfrm>
            <a:off x="2984537" y="567088"/>
            <a:ext cx="6222925" cy="1159727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FF0000"/>
              </a:gs>
              <a:gs pos="5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 dirty="0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BANDEAU SIGNATURE MAIL </a:t>
            </a:r>
            <a:endParaRPr lang="fr-FR" sz="2000" b="1" dirty="0">
              <a:latin typeface="Josefin Sans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fr-FR" sz="2000" b="1" dirty="0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BANNIÈRE X (TWITTER)</a:t>
            </a:r>
            <a:endParaRPr lang="fr-FR" sz="2000" b="1" dirty="0">
              <a:latin typeface="Josefin Sans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D274B6D-BF37-BF73-76E3-39840773CDC8}"/>
              </a:ext>
            </a:extLst>
          </p:cNvPr>
          <p:cNvSpPr txBox="1"/>
          <p:nvPr/>
        </p:nvSpPr>
        <p:spPr>
          <a:xfrm>
            <a:off x="891796" y="2103581"/>
            <a:ext cx="352253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Template à personnaliser : </a:t>
            </a:r>
            <a:endParaRPr lang="fr-FR" sz="1600" b="1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49F5A7-94AD-F223-7FDD-BCE1DC082229}"/>
              </a:ext>
            </a:extLst>
          </p:cNvPr>
          <p:cNvSpPr txBox="1"/>
          <p:nvPr/>
        </p:nvSpPr>
        <p:spPr>
          <a:xfrm>
            <a:off x="2469094" y="3687032"/>
            <a:ext cx="2322493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sz="100" dirty="0"/>
          </a:p>
          <a:p>
            <a:pPr algn="ctr"/>
            <a:r>
              <a:rPr lang="fr-FR" dirty="0"/>
              <a:t>Votre Logo ici</a:t>
            </a:r>
          </a:p>
          <a:p>
            <a:pPr algn="ctr"/>
            <a:endParaRPr lang="fr-FR" sz="8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D130232-826E-E7A3-D427-3FB2A0C6AFAB}"/>
              </a:ext>
            </a:extLst>
          </p:cNvPr>
          <p:cNvSpPr txBox="1"/>
          <p:nvPr/>
        </p:nvSpPr>
        <p:spPr>
          <a:xfrm>
            <a:off x="5400303" y="2705992"/>
            <a:ext cx="4157146" cy="23698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Votre photo ici</a:t>
            </a:r>
          </a:p>
          <a:p>
            <a:pPr algn="ctr"/>
            <a:endParaRPr lang="fr-FR" sz="800" dirty="0"/>
          </a:p>
          <a:p>
            <a:pPr algn="ctr"/>
            <a:endParaRPr lang="fr-FR" dirty="0"/>
          </a:p>
          <a:p>
            <a:pPr algn="ctr"/>
            <a:endParaRPr lang="fr-FR" sz="1400" dirty="0"/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36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2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5855FF-5BBD-40E5-B4D0-086BCFD40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49" y="135159"/>
            <a:ext cx="2320651" cy="86385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00A2F47-1F48-EE81-20DC-DAABF33D90A0}"/>
              </a:ext>
            </a:extLst>
          </p:cNvPr>
          <p:cNvSpPr/>
          <p:nvPr/>
        </p:nvSpPr>
        <p:spPr>
          <a:xfrm>
            <a:off x="2984537" y="567088"/>
            <a:ext cx="6222925" cy="1159727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FF0000"/>
              </a:gs>
              <a:gs pos="5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 dirty="0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BANNIÈRE LINKEDIN PAGE ENTREPRISE</a:t>
            </a:r>
            <a:endParaRPr lang="fr-FR" sz="2000" b="1" dirty="0">
              <a:latin typeface="Josefin Sans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fr-FR" sz="2000" b="1" dirty="0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BANNIÈRE SITE INTERNET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01CDF11-72A1-D6DE-7627-BB6AAF778F20}"/>
              </a:ext>
            </a:extLst>
          </p:cNvPr>
          <p:cNvSpPr txBox="1"/>
          <p:nvPr/>
        </p:nvSpPr>
        <p:spPr>
          <a:xfrm>
            <a:off x="891796" y="2103581"/>
            <a:ext cx="130518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Exemple : </a:t>
            </a:r>
            <a:endParaRPr lang="fr-FR" sz="1600" b="1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5" name="Image 4" descr="Une image contenant texte, personne, nourriture&#10;&#10;Description générée automatiquement">
            <a:extLst>
              <a:ext uri="{FF2B5EF4-FFF2-40B4-BE49-F238E27FC236}">
                <a16:creationId xmlns:a16="http://schemas.microsoft.com/office/drawing/2014/main" id="{0C825485-F4F6-3E92-8418-B692FA805A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35610" r="2573" b="49339"/>
          <a:stretch/>
        </p:blipFill>
        <p:spPr>
          <a:xfrm>
            <a:off x="891796" y="2966668"/>
            <a:ext cx="10335587" cy="163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9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logo, capture d’écran, conception&#10;&#10;Description générée automatiquement">
            <a:extLst>
              <a:ext uri="{FF2B5EF4-FFF2-40B4-BE49-F238E27FC236}">
                <a16:creationId xmlns:a16="http://schemas.microsoft.com/office/drawing/2014/main" id="{B39CF3C2-37B4-0C38-FED1-8E11324BA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05" b="48023"/>
          <a:stretch/>
        </p:blipFill>
        <p:spPr>
          <a:xfrm>
            <a:off x="1514102" y="3085484"/>
            <a:ext cx="9100961" cy="1581063"/>
          </a:xfrm>
          <a:prstGeom prst="rect">
            <a:avLst/>
          </a:prstGeom>
        </p:spPr>
      </p:pic>
      <p:pic>
        <p:nvPicPr>
          <p:cNvPr id="4" name="Image 3" descr="Une image contenant texte, capture d’écran, Police, carte de visite&#10;&#10;Description générée automatiquement">
            <a:extLst>
              <a:ext uri="{FF2B5EF4-FFF2-40B4-BE49-F238E27FC236}">
                <a16:creationId xmlns:a16="http://schemas.microsoft.com/office/drawing/2014/main" id="{181E9869-6732-DABE-7EA3-E4B882989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03" y="3088525"/>
            <a:ext cx="9494212" cy="160481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D130232-826E-E7A3-D427-3FB2A0C6AFAB}"/>
              </a:ext>
            </a:extLst>
          </p:cNvPr>
          <p:cNvSpPr txBox="1"/>
          <p:nvPr/>
        </p:nvSpPr>
        <p:spPr>
          <a:xfrm>
            <a:off x="5540828" y="3112275"/>
            <a:ext cx="5455612" cy="155427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Votre photo ici</a:t>
            </a:r>
          </a:p>
          <a:p>
            <a:pPr algn="ctr"/>
            <a:endParaRPr lang="fr-FR" sz="1400" dirty="0"/>
          </a:p>
          <a:p>
            <a:pPr algn="ctr"/>
            <a:endParaRPr lang="fr-FR" sz="600" dirty="0"/>
          </a:p>
          <a:p>
            <a:pPr algn="ctr"/>
            <a:endParaRPr lang="fr-FR" dirty="0"/>
          </a:p>
        </p:txBody>
      </p: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5855FF-5BBD-40E5-B4D0-086BCFD40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49" y="135159"/>
            <a:ext cx="2320651" cy="86385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00A2F47-1F48-EE81-20DC-DAABF33D90A0}"/>
              </a:ext>
            </a:extLst>
          </p:cNvPr>
          <p:cNvSpPr/>
          <p:nvPr/>
        </p:nvSpPr>
        <p:spPr>
          <a:xfrm>
            <a:off x="2984537" y="567088"/>
            <a:ext cx="6222925" cy="1159727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FF0000"/>
              </a:gs>
              <a:gs pos="5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 dirty="0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BANNIÈRE LINKEDIN PAGE ENTREPRISE</a:t>
            </a:r>
            <a:endParaRPr lang="fr-FR" sz="2000" b="1" dirty="0">
              <a:latin typeface="Josefin Sans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fr-FR" sz="2000" b="1" dirty="0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BANNIÈRE SITE INTERNET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D274B6D-BF37-BF73-76E3-39840773CDC8}"/>
              </a:ext>
            </a:extLst>
          </p:cNvPr>
          <p:cNvSpPr txBox="1"/>
          <p:nvPr/>
        </p:nvSpPr>
        <p:spPr>
          <a:xfrm>
            <a:off x="891796" y="2103581"/>
            <a:ext cx="352253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 dirty="0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Template à personnaliser : </a:t>
            </a:r>
            <a:endParaRPr lang="fr-FR" sz="1600" b="1" dirty="0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349F5A7-94AD-F223-7FDD-BCE1DC082229}"/>
              </a:ext>
            </a:extLst>
          </p:cNvPr>
          <p:cNvSpPr txBox="1"/>
          <p:nvPr/>
        </p:nvSpPr>
        <p:spPr>
          <a:xfrm>
            <a:off x="2304312" y="4085367"/>
            <a:ext cx="1360450" cy="44627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sz="100" dirty="0"/>
          </a:p>
          <a:p>
            <a:pPr algn="ctr"/>
            <a:r>
              <a:rPr lang="fr-FR" sz="1400" dirty="0"/>
              <a:t>Votre Logo ici</a:t>
            </a:r>
          </a:p>
          <a:p>
            <a:pPr algn="ctr"/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123678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5855FF-5BBD-40E5-B4D0-086BCFD40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49" y="135159"/>
            <a:ext cx="2320651" cy="86385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00A2F47-1F48-EE81-20DC-DAABF33D90A0}"/>
              </a:ext>
            </a:extLst>
          </p:cNvPr>
          <p:cNvSpPr/>
          <p:nvPr/>
        </p:nvSpPr>
        <p:spPr>
          <a:xfrm>
            <a:off x="2984537" y="567088"/>
            <a:ext cx="6222925" cy="1159727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FF0000"/>
              </a:gs>
              <a:gs pos="5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PUBLICATION RÉSEAUX SOCIAUX </a:t>
            </a:r>
            <a:endParaRPr lang="fr-FR" sz="2000" b="1">
              <a:latin typeface="Josefin Sans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fr-FR" sz="2000" b="1">
                <a:latin typeface="Josefin Sans"/>
                <a:ea typeface="Helvetica Neue" panose="02000503000000020004" pitchFamily="2" charset="0"/>
                <a:cs typeface="Helvetica Neue" panose="02000503000000020004" pitchFamily="2" charset="0"/>
              </a:rPr>
              <a:t>FORMAT RECTANGLE</a:t>
            </a:r>
            <a:endParaRPr lang="fr-FR" sz="2000" b="1">
              <a:latin typeface="Josefin Sans" pitchFamily="2" charset="77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42E13A-4874-A4C5-BF7F-1F04306BBBEE}"/>
              </a:ext>
            </a:extLst>
          </p:cNvPr>
          <p:cNvSpPr txBox="1"/>
          <p:nvPr/>
        </p:nvSpPr>
        <p:spPr>
          <a:xfrm>
            <a:off x="891796" y="2103581"/>
            <a:ext cx="130518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Exemple : </a:t>
            </a:r>
            <a:endParaRPr lang="fr-FR" sz="1600" b="1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02AB7A56-52E7-06C9-9B52-F0EBBC5B77E7}"/>
              </a:ext>
            </a:extLst>
          </p:cNvPr>
          <p:cNvCxnSpPr>
            <a:cxnSpLocks/>
          </p:cNvCxnSpPr>
          <p:nvPr/>
        </p:nvCxnSpPr>
        <p:spPr>
          <a:xfrm>
            <a:off x="5954109" y="3950079"/>
            <a:ext cx="840829" cy="0"/>
          </a:xfrm>
          <a:prstGeom prst="straightConnector1">
            <a:avLst/>
          </a:prstGeom>
          <a:ln w="82550">
            <a:gradFill flip="none" rotWithShape="1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 descr="Une image contenant texte, Visage humain, habits, capture d’écran&#10;&#10;Description générée automatiquement">
            <a:extLst>
              <a:ext uri="{FF2B5EF4-FFF2-40B4-BE49-F238E27FC236}">
                <a16:creationId xmlns:a16="http://schemas.microsoft.com/office/drawing/2014/main" id="{6B5B4AF9-989F-83C1-3CD9-7B34112E5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29608" r="1261" b="17740"/>
          <a:stretch/>
        </p:blipFill>
        <p:spPr>
          <a:xfrm>
            <a:off x="891796" y="3011187"/>
            <a:ext cx="4479891" cy="2421674"/>
          </a:xfrm>
          <a:prstGeom prst="rect">
            <a:avLst/>
          </a:prstGeom>
        </p:spPr>
      </p:pic>
      <p:pic>
        <p:nvPicPr>
          <p:cNvPr id="11" name="Image 10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E0259DB8-E3B4-CBA6-2391-E65D7F450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0"/>
          <a:stretch/>
        </p:blipFill>
        <p:spPr>
          <a:xfrm>
            <a:off x="8065747" y="1890829"/>
            <a:ext cx="2283429" cy="466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45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carte de visite, logo&#10;&#10;Description générée automatiquement">
            <a:extLst>
              <a:ext uri="{FF2B5EF4-FFF2-40B4-BE49-F238E27FC236}">
                <a16:creationId xmlns:a16="http://schemas.microsoft.com/office/drawing/2014/main" id="{274D6895-F1C4-D606-0BA3-3FE9C616D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51" y="2281459"/>
            <a:ext cx="6922898" cy="3574796"/>
          </a:xfrm>
          <a:prstGeom prst="rect">
            <a:avLst/>
          </a:prstGeom>
        </p:spPr>
      </p:pic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5855FF-5BBD-40E5-B4D0-086BCFD40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49" y="135159"/>
            <a:ext cx="2320651" cy="86385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00A2F47-1F48-EE81-20DC-DAABF33D90A0}"/>
              </a:ext>
            </a:extLst>
          </p:cNvPr>
          <p:cNvSpPr/>
          <p:nvPr/>
        </p:nvSpPr>
        <p:spPr>
          <a:xfrm>
            <a:off x="2984537" y="567088"/>
            <a:ext cx="6222925" cy="1159727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FF0000"/>
              </a:gs>
              <a:gs pos="5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latin typeface="Josefin Sans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PUBLICATION RÉSEAUX SOCIAUX </a:t>
            </a:r>
          </a:p>
          <a:p>
            <a:pPr algn="ctr"/>
            <a:r>
              <a:rPr lang="fr-FR" sz="2000" b="1">
                <a:latin typeface="Josefin Sans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FORMAT RECTANGLE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9E9DDA8-E04B-D63D-6781-33E2462B29AA}"/>
              </a:ext>
            </a:extLst>
          </p:cNvPr>
          <p:cNvSpPr txBox="1"/>
          <p:nvPr/>
        </p:nvSpPr>
        <p:spPr>
          <a:xfrm>
            <a:off x="891796" y="1760338"/>
            <a:ext cx="444928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Template à personnaliser: </a:t>
            </a:r>
            <a:endParaRPr lang="fr-FR" sz="1600" b="1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B1C8F76-4F4B-83F3-CF40-BEBA58E286A2}"/>
              </a:ext>
            </a:extLst>
          </p:cNvPr>
          <p:cNvSpPr txBox="1"/>
          <p:nvPr/>
        </p:nvSpPr>
        <p:spPr>
          <a:xfrm>
            <a:off x="5565757" y="2356812"/>
            <a:ext cx="3991692" cy="261610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Votre photo ici</a:t>
            </a:r>
          </a:p>
          <a:p>
            <a:pPr algn="ctr"/>
            <a:endParaRPr lang="fr-FR" sz="800" dirty="0"/>
          </a:p>
          <a:p>
            <a:pPr algn="ctr"/>
            <a:endParaRPr lang="fr-FR" dirty="0"/>
          </a:p>
          <a:p>
            <a:pPr algn="ctr"/>
            <a:endParaRPr lang="fr-FR" sz="1600" dirty="0"/>
          </a:p>
          <a:p>
            <a:pPr algn="ctr"/>
            <a:endParaRPr lang="fr-FR" sz="1400" dirty="0"/>
          </a:p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4E83FC0-076E-403F-E20C-D03B82190386}"/>
              </a:ext>
            </a:extLst>
          </p:cNvPr>
          <p:cNvSpPr txBox="1"/>
          <p:nvPr/>
        </p:nvSpPr>
        <p:spPr>
          <a:xfrm>
            <a:off x="2837804" y="5191367"/>
            <a:ext cx="2322493" cy="52322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sz="100" dirty="0"/>
          </a:p>
          <a:p>
            <a:pPr algn="ctr"/>
            <a:r>
              <a:rPr lang="fr-FR" dirty="0"/>
              <a:t>Votre Logo ici</a:t>
            </a:r>
          </a:p>
          <a:p>
            <a:pPr algn="ctr"/>
            <a:endParaRPr lang="fr-FR" sz="8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C5C5076-C1C4-3081-52B6-6C8DA88DD659}"/>
              </a:ext>
            </a:extLst>
          </p:cNvPr>
          <p:cNvSpPr txBox="1"/>
          <p:nvPr/>
        </p:nvSpPr>
        <p:spPr>
          <a:xfrm>
            <a:off x="2837804" y="3480196"/>
            <a:ext cx="232249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dirty="0"/>
              <a:t>Votre texte ici</a:t>
            </a:r>
          </a:p>
        </p:txBody>
      </p:sp>
    </p:spTree>
    <p:extLst>
      <p:ext uri="{BB962C8B-B14F-4D97-AF65-F5344CB8AC3E}">
        <p14:creationId xmlns:p14="http://schemas.microsoft.com/office/powerpoint/2010/main" val="200820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055855FF-5BBD-40E5-B4D0-086BCFD40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449" y="135159"/>
            <a:ext cx="2320651" cy="86385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00A2F47-1F48-EE81-20DC-DAABF33D90A0}"/>
              </a:ext>
            </a:extLst>
          </p:cNvPr>
          <p:cNvSpPr/>
          <p:nvPr/>
        </p:nvSpPr>
        <p:spPr>
          <a:xfrm>
            <a:off x="2984537" y="567088"/>
            <a:ext cx="6222925" cy="1159727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FF0000"/>
              </a:gs>
              <a:gs pos="5000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latin typeface="Josefin Sans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PUBLICATION RÉSEAUX SOCIAUX </a:t>
            </a:r>
          </a:p>
          <a:p>
            <a:pPr algn="ctr"/>
            <a:r>
              <a:rPr lang="fr-FR" sz="2000" b="1">
                <a:latin typeface="Josefin Sans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FORMAT CARRÉ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A6F659-4AAD-3F35-C2CD-CBA8FA432DE9}"/>
              </a:ext>
            </a:extLst>
          </p:cNvPr>
          <p:cNvSpPr txBox="1"/>
          <p:nvPr/>
        </p:nvSpPr>
        <p:spPr>
          <a:xfrm>
            <a:off x="966384" y="1788816"/>
            <a:ext cx="130518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600" b="1">
                <a:latin typeface="Century Gothic"/>
                <a:ea typeface="Helvetica Neue" panose="02000503000000020004" pitchFamily="2" charset="0"/>
                <a:cs typeface="Helvetica Neue" panose="02000503000000020004" pitchFamily="2" charset="0"/>
              </a:rPr>
              <a:t>Exemple : </a:t>
            </a:r>
            <a:endParaRPr lang="fr-FR" sz="1600" b="1">
              <a:latin typeface="Century Gothic" panose="020B0502020202020204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7ACFB6A-1965-929C-0328-D31C74C6FC73}"/>
              </a:ext>
            </a:extLst>
          </p:cNvPr>
          <p:cNvCxnSpPr>
            <a:cxnSpLocks/>
          </p:cNvCxnSpPr>
          <p:nvPr/>
        </p:nvCxnSpPr>
        <p:spPr>
          <a:xfrm>
            <a:off x="5838825" y="4165815"/>
            <a:ext cx="840829" cy="0"/>
          </a:xfrm>
          <a:prstGeom prst="straightConnector1">
            <a:avLst/>
          </a:prstGeom>
          <a:ln w="82550">
            <a:gradFill flip="none" rotWithShape="1">
              <a:gsLst>
                <a:gs pos="0">
                  <a:srgbClr val="FF0000"/>
                </a:gs>
                <a:gs pos="100000">
                  <a:schemeClr val="accent2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Une image contenant texte, habits, personne, homme&#10;&#10;Description générée automatiquement">
            <a:extLst>
              <a:ext uri="{FF2B5EF4-FFF2-40B4-BE49-F238E27FC236}">
                <a16:creationId xmlns:a16="http://schemas.microsoft.com/office/drawing/2014/main" id="{6361DF1C-F7D8-46DE-5C79-932B07337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87" y="2395895"/>
            <a:ext cx="4012654" cy="4012654"/>
          </a:xfrm>
          <a:prstGeom prst="rect">
            <a:avLst/>
          </a:prstGeom>
        </p:spPr>
      </p:pic>
      <p:pic>
        <p:nvPicPr>
          <p:cNvPr id="10" name="Image 9" descr="Une image contenant texte, capture d’écran, habits, Site web&#10;&#10;Description générée automatiquement">
            <a:extLst>
              <a:ext uri="{FF2B5EF4-FFF2-40B4-BE49-F238E27FC236}">
                <a16:creationId xmlns:a16="http://schemas.microsoft.com/office/drawing/2014/main" id="{CD749E4F-D412-2F8E-A46C-2A3E8D1B5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" b="3966"/>
          <a:stretch/>
        </p:blipFill>
        <p:spPr>
          <a:xfrm>
            <a:off x="7457817" y="1939818"/>
            <a:ext cx="2210142" cy="43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375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396</Words>
  <Application>Microsoft Macintosh PowerPoint</Application>
  <PresentationFormat>Grand écran</PresentationFormat>
  <Paragraphs>110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Josefin Sans</vt:lpstr>
      <vt:lpstr>Wingdings</vt:lpstr>
      <vt:lpstr>YACgEcnJpjs 0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Scheffel Laure</dc:creator>
  <cp:lastModifiedBy>Julie AILLEAUME</cp:lastModifiedBy>
  <cp:revision>3</cp:revision>
  <dcterms:created xsi:type="dcterms:W3CDTF">2021-07-10T14:48:38Z</dcterms:created>
  <dcterms:modified xsi:type="dcterms:W3CDTF">2024-11-15T10:11:27Z</dcterms:modified>
</cp:coreProperties>
</file>