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69" r:id="rId2"/>
    <p:sldId id="257" r:id="rId3"/>
    <p:sldId id="258" r:id="rId4"/>
    <p:sldId id="259" r:id="rId5"/>
    <p:sldId id="260" r:id="rId6"/>
    <p:sldId id="261" r:id="rId7"/>
    <p:sldId id="256" r:id="rId8"/>
    <p:sldId id="272" r:id="rId9"/>
    <p:sldId id="262" r:id="rId10"/>
    <p:sldId id="263" r:id="rId11"/>
    <p:sldId id="264" r:id="rId12"/>
    <p:sldId id="266" r:id="rId13"/>
    <p:sldId id="268" r:id="rId14"/>
    <p:sldId id="271" r:id="rId15"/>
    <p:sldId id="270" r:id="rId16"/>
  </p:sldIdLst>
  <p:sldSz cx="9144000" cy="5143500" type="screen16x9"/>
  <p:notesSz cx="6858000" cy="9144000"/>
  <p:embeddedFontLst>
    <p:embeddedFont>
      <p:font typeface="Lato" panose="020F0502020204030203" pitchFamily="34" charset="0"/>
      <p:regular r:id="rId18"/>
      <p:bold r:id="rId19"/>
      <p:italic r:id="rId20"/>
      <p:boldItalic r:id="rId21"/>
    </p:embeddedFont>
    <p:embeddedFont>
      <p:font typeface="Lato Black" panose="020F0502020204030203" pitchFamily="34" charset="0"/>
      <p:bold r:id="rId22"/>
      <p:italic r:id="rId23"/>
      <p:boldItalic r:id="rId24"/>
    </p:embeddedFont>
    <p:embeddedFont>
      <p:font typeface="Lato Hairline" panose="020F0502020204030203" pitchFamily="34" charset="77"/>
      <p:regular r:id="rId25"/>
      <p:bold r:id="rId26"/>
      <p:italic r:id="rId27"/>
      <p:boldItalic r:id="rId28"/>
    </p:embeddedFont>
    <p:embeddedFont>
      <p:font typeface="Lato Light" panose="020F0502020204030203" pitchFamily="34" charset="0"/>
      <p:regular r:id="rId29"/>
      <p:bold r:id="rId30"/>
      <p:italic r:id="rId31"/>
      <p:boldItalic r:id="rId32"/>
    </p:embeddedFont>
    <p:embeddedFont>
      <p:font typeface="Manrope Bold" pitchFamily="2" charset="0"/>
      <p:regular r:id="rId33"/>
      <p:bold r:id="rId34"/>
      <p:italic r:id="rId35"/>
      <p:boldItalic r:id="rId36"/>
    </p:embeddedFont>
    <p:embeddedFont>
      <p:font typeface="Playfair Display" pitchFamily="2" charset="77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82">
          <p15:clr>
            <a:srgbClr val="747775"/>
          </p15:clr>
        </p15:guide>
        <p15:guide id="2" pos="516">
          <p15:clr>
            <a:srgbClr val="747775"/>
          </p15:clr>
        </p15:guide>
        <p15:guide id="3" pos="642">
          <p15:clr>
            <a:srgbClr val="747775"/>
          </p15:clr>
        </p15:guide>
        <p15:guide id="4" pos="977">
          <p15:clr>
            <a:srgbClr val="747775"/>
          </p15:clr>
        </p15:guide>
        <p15:guide id="5" pos="1102">
          <p15:clr>
            <a:srgbClr val="747775"/>
          </p15:clr>
        </p15:guide>
        <p15:guide id="6" pos="1437">
          <p15:clr>
            <a:srgbClr val="747775"/>
          </p15:clr>
        </p15:guide>
        <p15:guide id="7" pos="1563">
          <p15:clr>
            <a:srgbClr val="747775"/>
          </p15:clr>
        </p15:guide>
        <p15:guide id="8" pos="1897">
          <p15:clr>
            <a:srgbClr val="747775"/>
          </p15:clr>
        </p15:guide>
        <p15:guide id="9" pos="2023">
          <p15:clr>
            <a:srgbClr val="747775"/>
          </p15:clr>
        </p15:guide>
        <p15:guide id="10" pos="2357">
          <p15:clr>
            <a:srgbClr val="747775"/>
          </p15:clr>
        </p15:guide>
        <p15:guide id="11" pos="2483">
          <p15:clr>
            <a:srgbClr val="747775"/>
          </p15:clr>
        </p15:guide>
        <p15:guide id="12" pos="2817">
          <p15:clr>
            <a:srgbClr val="747775"/>
          </p15:clr>
        </p15:guide>
        <p15:guide id="13" pos="2943">
          <p15:clr>
            <a:srgbClr val="747775"/>
          </p15:clr>
        </p15:guide>
        <p15:guide id="14" pos="3277">
          <p15:clr>
            <a:srgbClr val="747775"/>
          </p15:clr>
        </p15:guide>
        <p15:guide id="15" pos="3403">
          <p15:clr>
            <a:srgbClr val="747775"/>
          </p15:clr>
        </p15:guide>
        <p15:guide id="16" pos="3737">
          <p15:clr>
            <a:srgbClr val="747775"/>
          </p15:clr>
        </p15:guide>
        <p15:guide id="17" pos="3863">
          <p15:clr>
            <a:srgbClr val="747775"/>
          </p15:clr>
        </p15:guide>
        <p15:guide id="18" pos="4197">
          <p15:clr>
            <a:srgbClr val="747775"/>
          </p15:clr>
        </p15:guide>
        <p15:guide id="19" pos="4323">
          <p15:clr>
            <a:srgbClr val="747775"/>
          </p15:clr>
        </p15:guide>
        <p15:guide id="20" pos="4658">
          <p15:clr>
            <a:srgbClr val="747775"/>
          </p15:clr>
        </p15:guide>
        <p15:guide id="21" pos="4783">
          <p15:clr>
            <a:srgbClr val="747775"/>
          </p15:clr>
        </p15:guide>
        <p15:guide id="22" pos="5118">
          <p15:clr>
            <a:srgbClr val="747775"/>
          </p15:clr>
        </p15:guide>
        <p15:guide id="23" pos="5244">
          <p15:clr>
            <a:srgbClr val="747775"/>
          </p15:clr>
        </p15:guide>
        <p15:guide id="24" pos="5578">
          <p15:clr>
            <a:srgbClr val="747775"/>
          </p15:clr>
        </p15:guide>
        <p15:guide id="25" orient="horz" pos="3059">
          <p15:clr>
            <a:srgbClr val="747775"/>
          </p15:clr>
        </p15:guide>
        <p15:guide id="26" orient="horz" pos="18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60"/>
    <p:restoredTop sz="94624"/>
  </p:normalViewPr>
  <p:slideViewPr>
    <p:cSldViewPr snapToGrid="0">
      <p:cViewPr varScale="1">
        <p:scale>
          <a:sx n="142" d="100"/>
          <a:sy n="142" d="100"/>
        </p:scale>
        <p:origin x="384" y="168"/>
      </p:cViewPr>
      <p:guideLst>
        <p:guide pos="182"/>
        <p:guide pos="516"/>
        <p:guide pos="642"/>
        <p:guide pos="977"/>
        <p:guide pos="1102"/>
        <p:guide pos="1437"/>
        <p:guide pos="1563"/>
        <p:guide pos="1897"/>
        <p:guide pos="2023"/>
        <p:guide pos="2357"/>
        <p:guide pos="2483"/>
        <p:guide pos="2817"/>
        <p:guide pos="2943"/>
        <p:guide pos="3277"/>
        <p:guide pos="3403"/>
        <p:guide pos="3737"/>
        <p:guide pos="3863"/>
        <p:guide pos="4197"/>
        <p:guide pos="4323"/>
        <p:guide pos="4658"/>
        <p:guide pos="4783"/>
        <p:guide pos="5118"/>
        <p:guide pos="5244"/>
        <p:guide pos="5578"/>
        <p:guide orient="horz" pos="3059"/>
        <p:guide orient="horz" pos="1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b243f95d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b243f95d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b8ca238ea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b8ca238ea5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b8ca238ea5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b8ca238ea5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b8ca238e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b8ca238e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b8ca238ea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b8ca238ea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b8ca238ea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b8ca238ea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b8ca238ea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b8ca238ea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baba1f2adf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baba1f2adf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b8ca238ea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b8ca238ea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b8ca238ea5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b8ca238ea5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b8ca238ea5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b8ca238ea5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902163/admin/feed/post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gi16EgCPzo" TargetMode="External"/><Relationship Id="rId2" Type="http://schemas.openxmlformats.org/officeDocument/2006/relationships/hyperlink" Target="https://youtu.be/xey2wjeypg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WeAeQjN9mQk" TargetMode="External"/><Relationship Id="rId4" Type="http://schemas.openxmlformats.org/officeDocument/2006/relationships/hyperlink" Target="https://youtu.be/Uv7jhxyVttA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9057" b="6611"/>
          <a:stretch/>
        </p:blipFill>
        <p:spPr>
          <a:xfrm>
            <a:off x="0" y="18825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337299" y="3525054"/>
            <a:ext cx="4998272" cy="1637270"/>
          </a:xfrm>
          <a:prstGeom prst="rect">
            <a:avLst/>
          </a:prstGeom>
          <a:solidFill>
            <a:srgbClr val="F083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337300" y="0"/>
            <a:ext cx="4407300" cy="85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l="8601" t="28894" r="9639" b="20315"/>
          <a:stretch/>
        </p:blipFill>
        <p:spPr>
          <a:xfrm>
            <a:off x="444059" y="116804"/>
            <a:ext cx="1242175" cy="6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/>
          <p:nvPr/>
        </p:nvSpPr>
        <p:spPr>
          <a:xfrm>
            <a:off x="7772700" y="-9550"/>
            <a:ext cx="1021500" cy="1119000"/>
          </a:xfrm>
          <a:prstGeom prst="rect">
            <a:avLst/>
          </a:prstGeom>
          <a:solidFill>
            <a:srgbClr val="F083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0437" y="176344"/>
            <a:ext cx="646025" cy="74720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337299" y="3494524"/>
            <a:ext cx="4998272" cy="1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500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KITCOMMUNICATION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ADHÉRENTS</a:t>
            </a:r>
            <a:endParaRPr sz="2400"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CAMPAGNE VRAIMENT TOUT</a:t>
            </a:r>
            <a:endParaRPr i="1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" sz="1500" i="1" dirty="0">
                <a:solidFill>
                  <a:srgbClr val="FFFFFF"/>
                </a:solidFill>
                <a:latin typeface="Lato Hairline"/>
                <a:ea typeface="Lato Hairline"/>
                <a:cs typeface="Lato Hairline"/>
                <a:sym typeface="Lato Hairline"/>
              </a:rPr>
              <a:t>FÉVRIER 2023</a:t>
            </a:r>
            <a:endParaRPr sz="1500" i="1" dirty="0">
              <a:solidFill>
                <a:srgbClr val="FFFFFF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59276" y="207952"/>
            <a:ext cx="1281696" cy="4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01497" y="163000"/>
            <a:ext cx="1478902" cy="5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/>
          <p:nvPr/>
        </p:nvSpPr>
        <p:spPr>
          <a:xfrm>
            <a:off x="228600" y="310900"/>
            <a:ext cx="15342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AFFICHETTE</a:t>
            </a:r>
            <a:endParaRPr sz="130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21 x 21 cm</a:t>
            </a:r>
            <a:endParaRPr sz="130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 rotWithShape="1">
          <a:blip r:embed="rId3">
            <a:alphaModFix/>
          </a:blip>
          <a:srcRect t="59" b="49"/>
          <a:stretch/>
        </p:blipFill>
        <p:spPr>
          <a:xfrm>
            <a:off x="2050013" y="152400"/>
            <a:ext cx="4844236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/>
          <p:nvPr/>
        </p:nvSpPr>
        <p:spPr>
          <a:xfrm>
            <a:off x="6663525" y="310900"/>
            <a:ext cx="960000" cy="960000"/>
          </a:xfrm>
          <a:prstGeom prst="ellipse">
            <a:avLst/>
          </a:prstGeom>
          <a:solidFill>
            <a:srgbClr val="3741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Fichier HD .pdf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289100" y="925900"/>
            <a:ext cx="1534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Usage interne </a:t>
            </a:r>
            <a:endParaRPr sz="11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dans vos locaux </a:t>
            </a:r>
            <a:endParaRPr sz="11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par exemple.</a:t>
            </a:r>
            <a:endParaRPr sz="11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/>
          <p:nvPr/>
        </p:nvSpPr>
        <p:spPr>
          <a:xfrm>
            <a:off x="76200" y="158500"/>
            <a:ext cx="15342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SIGNATURES EMAIL </a:t>
            </a:r>
            <a:endParaRPr sz="130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600 x 200 px</a:t>
            </a:r>
            <a:endParaRPr sz="130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1" name="Google Shape;15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4376" y="1806629"/>
            <a:ext cx="4335244" cy="144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4376" y="3405596"/>
            <a:ext cx="4335250" cy="1449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4385" y="207651"/>
            <a:ext cx="4335226" cy="1449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/>
          <p:nvPr/>
        </p:nvSpPr>
        <p:spPr>
          <a:xfrm>
            <a:off x="76200" y="82300"/>
            <a:ext cx="12369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BANNIÈRES </a:t>
            </a:r>
            <a:endParaRPr sz="130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1220 x 500 px</a:t>
            </a:r>
            <a:endParaRPr sz="130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8" name="Google Shape;16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7941" y="288000"/>
            <a:ext cx="3762573" cy="154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 rotWithShape="1">
          <a:blip r:embed="rId4">
            <a:alphaModFix/>
          </a:blip>
          <a:srcRect l="278" r="288"/>
          <a:stretch/>
        </p:blipFill>
        <p:spPr>
          <a:xfrm>
            <a:off x="5185329" y="288000"/>
            <a:ext cx="3762578" cy="154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5">
            <a:alphaModFix/>
          </a:blip>
          <a:srcRect t="79" b="79"/>
          <a:stretch/>
        </p:blipFill>
        <p:spPr>
          <a:xfrm>
            <a:off x="3283937" y="3500641"/>
            <a:ext cx="3768739" cy="154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4863" y="1894314"/>
            <a:ext cx="3768736" cy="154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 rotWithShape="1">
          <a:blip r:embed="rId7">
            <a:alphaModFix/>
          </a:blip>
          <a:srcRect t="79" b="79"/>
          <a:stretch/>
        </p:blipFill>
        <p:spPr>
          <a:xfrm>
            <a:off x="5182250" y="1894314"/>
            <a:ext cx="3768739" cy="1543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/>
          <p:nvPr/>
        </p:nvSpPr>
        <p:spPr>
          <a:xfrm>
            <a:off x="76200" y="82300"/>
            <a:ext cx="34794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dirty="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POST LINKEDIN SYNTEC INGENIERIE</a:t>
            </a:r>
            <a:endParaRPr sz="1300" dirty="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dirty="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1080 x 1080 px</a:t>
            </a:r>
            <a:endParaRPr sz="1300" dirty="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Google Shape;189;p25">
            <a:extLst>
              <a:ext uri="{FF2B5EF4-FFF2-40B4-BE49-F238E27FC236}">
                <a16:creationId xmlns:a16="http://schemas.microsoft.com/office/drawing/2014/main" id="{CCD7E380-C14A-D85D-214F-20A4024CA8AB}"/>
              </a:ext>
            </a:extLst>
          </p:cNvPr>
          <p:cNvSpPr txBox="1"/>
          <p:nvPr/>
        </p:nvSpPr>
        <p:spPr>
          <a:xfrm>
            <a:off x="3834659" y="486579"/>
            <a:ext cx="5154973" cy="417034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fr-FR" sz="700" dirty="0"/>
              <a:t>[NEW] Nous sommes très heureux de donner aujourd'hui le coup d'envoi de notre campagne de communication nationale sur l'ingénierie ! #</a:t>
            </a:r>
            <a:r>
              <a:rPr lang="fr-FR" sz="700" dirty="0" err="1"/>
              <a:t>VraimentTout</a:t>
            </a:r>
            <a:r>
              <a:rPr lang="fr-FR" sz="700" dirty="0"/>
              <a:t> </a:t>
            </a:r>
          </a:p>
          <a:p>
            <a:r>
              <a:rPr lang="fr-FR" sz="700" dirty="0"/>
              <a:t>🔛 AVEC L'INGÉNIERIE, TU PEUX VRAIMENT TOUT FAIRE ! 🔛 </a:t>
            </a:r>
          </a:p>
          <a:p>
            <a:r>
              <a:rPr lang="fr-FR" sz="700" dirty="0"/>
              <a:t>📣 Voici le message que nous souhaitons faire passer aux jeunes de 13 à 18 ans qui ont envie de changer les choses et de trouver du sens dans leur futur métier.</a:t>
            </a:r>
          </a:p>
          <a:p>
            <a:br>
              <a:rPr lang="fr-FR" sz="700" dirty="0"/>
            </a:br>
            <a:endParaRPr lang="fr-FR" sz="700" dirty="0"/>
          </a:p>
          <a:p>
            <a:r>
              <a:rPr lang="fr-FR" sz="700" dirty="0"/>
              <a:t>Car oui, les professionnels et professionnelles de l'ingénierie sont fiers de le dire : avec l'ingénierie, tu peux vraiment tout faire ! Et notamment :</a:t>
            </a:r>
          </a:p>
          <a:p>
            <a:r>
              <a:rPr lang="fr-FR" sz="700" dirty="0"/>
              <a:t>🌿 protéger l'environnement et la biodiversité ;</a:t>
            </a:r>
          </a:p>
          <a:p>
            <a:r>
              <a:rPr lang="fr-FR" sz="700" dirty="0"/>
              <a:t>🏙 améliorer les villes et modes de vie ;</a:t>
            </a:r>
          </a:p>
          <a:p>
            <a:r>
              <a:rPr lang="fr-FR" sz="700" dirty="0"/>
              <a:t>🌏 agir pour le climat ; </a:t>
            </a:r>
          </a:p>
          <a:p>
            <a:r>
              <a:rPr lang="fr-FR" sz="700" dirty="0"/>
              <a:t>💡 inventer grâce aux technos du futur...</a:t>
            </a:r>
          </a:p>
          <a:p>
            <a:br>
              <a:rPr lang="fr-FR" sz="700" dirty="0"/>
            </a:br>
            <a:endParaRPr lang="fr-FR" sz="700" dirty="0"/>
          </a:p>
          <a:p>
            <a:r>
              <a:rPr lang="fr-FR" sz="700" dirty="0"/>
              <a:t>🎯 La campagne, qui se déroulera sur 2 ans, entend transformer la curiosité naturelle des jeunes en orientation. </a:t>
            </a:r>
          </a:p>
          <a:p>
            <a:r>
              <a:rPr lang="fr-FR" sz="700" dirty="0"/>
              <a:t>En 2024, elle comprendra 2 temps forts : dès maintenant, en clôture des inscriptions sur </a:t>
            </a:r>
            <a:r>
              <a:rPr lang="fr-FR" sz="700" dirty="0" err="1"/>
              <a:t>Parcoursup</a:t>
            </a:r>
            <a:r>
              <a:rPr lang="fr-FR" sz="700" dirty="0"/>
              <a:t>, et à la rentrée scolaire prochaine, au moment de la découverte des métiers.</a:t>
            </a:r>
          </a:p>
          <a:p>
            <a:br>
              <a:rPr lang="fr-FR" sz="700" dirty="0"/>
            </a:br>
            <a:endParaRPr lang="fr-FR" sz="700" dirty="0"/>
          </a:p>
          <a:p>
            <a:r>
              <a:rPr lang="fr-FR" sz="700" dirty="0"/>
              <a:t>🎬 Fondée sur une mini-série de 3 vidéos, la campagne sera largement diffusée sur les réseaux sociaux et en streaming sur TF1+. Elle débouche sur un site dédié vraiment-</a:t>
            </a:r>
            <a:r>
              <a:rPr lang="fr-FR" sz="700" dirty="0" err="1"/>
              <a:t>tout.fr</a:t>
            </a:r>
            <a:r>
              <a:rPr lang="fr-FR" sz="700" dirty="0"/>
              <a:t>. A travers un test de personnalité ludique et interactif, les talents de demain sont invités à découvrir des débouchés et métiers qui leur correspondent.</a:t>
            </a:r>
          </a:p>
          <a:p>
            <a:br>
              <a:rPr lang="fr-FR" sz="700" dirty="0"/>
            </a:br>
            <a:endParaRPr lang="fr-FR" sz="700" dirty="0"/>
          </a:p>
          <a:p>
            <a:r>
              <a:rPr lang="fr-FR" sz="700" dirty="0"/>
              <a:t>⏯ Alors, faites rayonner notre campagne, parlez-en à vos proches, partagez-la ! Car oui, avec l'ingénierie, tu peux vraiment tout faire ! </a:t>
            </a:r>
          </a:p>
          <a:p>
            <a:br>
              <a:rPr lang="fr-FR" sz="700" dirty="0"/>
            </a:br>
            <a:endParaRPr lang="fr-FR" sz="700" dirty="0"/>
          </a:p>
          <a:p>
            <a:r>
              <a:rPr lang="fr-FR" sz="700" dirty="0"/>
              <a:t>#ingénierie #campagne #communication #sens #métier #orientation #</a:t>
            </a:r>
            <a:r>
              <a:rPr lang="fr-FR" sz="700" dirty="0" err="1"/>
              <a:t>parcoursup</a:t>
            </a:r>
            <a:r>
              <a:rPr lang="fr-FR" sz="700" dirty="0"/>
              <a:t> #environnement #biodiversité #climat #énergie #innovation #villes</a:t>
            </a:r>
          </a:p>
          <a:p>
            <a:endParaRPr lang="fr-FR" sz="700" dirty="0"/>
          </a:p>
          <a:p>
            <a:r>
              <a:rPr lang="fr-FR" sz="700" dirty="0"/>
              <a:t>Un grand merci à toutes celles et ceux qui ont travaillé pendant près d'un an sur ce projet et qui l'ont enrichi de leurs contributions !</a:t>
            </a:r>
          </a:p>
          <a:p>
            <a:br>
              <a:rPr lang="fr-FR" sz="700" dirty="0"/>
            </a:br>
            <a:endParaRPr lang="fr-FR" sz="700" dirty="0"/>
          </a:p>
          <a:p>
            <a:r>
              <a:rPr lang="fr-FR" sz="700" dirty="0"/>
              <a:t>Avec </a:t>
            </a:r>
            <a:r>
              <a:rPr lang="fr-FR" sz="700" dirty="0">
                <a:hlinkClick r:id="rId3"/>
              </a:rPr>
              <a:t>Opco Atlas</a:t>
            </a:r>
            <a:r>
              <a:rPr lang="fr-FR" sz="700" dirty="0"/>
              <a:t>, </a:t>
            </a:r>
            <a:r>
              <a:rPr lang="fr-FR" sz="700" dirty="0">
                <a:hlinkClick r:id="rId3"/>
              </a:rPr>
              <a:t>Signature Communication</a:t>
            </a:r>
            <a:endParaRPr sz="5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Google Shape;145;p20">
            <a:extLst>
              <a:ext uri="{FF2B5EF4-FFF2-40B4-BE49-F238E27FC236}">
                <a16:creationId xmlns:a16="http://schemas.microsoft.com/office/drawing/2014/main" id="{827E88A7-ACFF-0D3A-00F6-709BC1AE9778}"/>
              </a:ext>
            </a:extLst>
          </p:cNvPr>
          <p:cNvSpPr txBox="1"/>
          <p:nvPr/>
        </p:nvSpPr>
        <p:spPr>
          <a:xfrm>
            <a:off x="154368" y="757858"/>
            <a:ext cx="3323063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Nous publierons ce post sur notre LinkedIn lundi.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Nous vous invitons à le Republier « en donnant votre avis » afin que la visibilité soit maximale.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Vous pouvez utiliser le hashtag #</a:t>
            </a:r>
            <a:r>
              <a:rPr lang="fr-FR" sz="11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VraimentTout</a:t>
            </a:r>
            <a:r>
              <a:rPr lang="fr-FR" sz="11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et en profiter pour faire passer vos propres messages et valoriser votre entreprise !</a:t>
            </a:r>
            <a:endParaRPr sz="11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Image 4" descr="Une image contenant personne, Visage humain, ciel, capture d’écran&#10;&#10;Description générée automatiquement">
            <a:extLst>
              <a:ext uri="{FF2B5EF4-FFF2-40B4-BE49-F238E27FC236}">
                <a16:creationId xmlns:a16="http://schemas.microsoft.com/office/drawing/2014/main" id="{D1452EB5-C787-8236-7941-3BE388F88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877290"/>
            <a:ext cx="3582649" cy="2261967"/>
          </a:xfrm>
          <a:prstGeom prst="rect">
            <a:avLst/>
          </a:prstGeom>
        </p:spPr>
      </p:pic>
      <p:pic>
        <p:nvPicPr>
          <p:cNvPr id="7" name="Image 6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03EDBA0B-DAE4-905F-D1F0-192885DB8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768" y="1876874"/>
            <a:ext cx="2409912" cy="9335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;p25">
            <a:extLst>
              <a:ext uri="{FF2B5EF4-FFF2-40B4-BE49-F238E27FC236}">
                <a16:creationId xmlns:a16="http://schemas.microsoft.com/office/drawing/2014/main" id="{3D430327-E6C4-6885-A451-F1603403C883}"/>
              </a:ext>
            </a:extLst>
          </p:cNvPr>
          <p:cNvSpPr txBox="1"/>
          <p:nvPr/>
        </p:nvSpPr>
        <p:spPr>
          <a:xfrm>
            <a:off x="76200" y="82300"/>
            <a:ext cx="34794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 dirty="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LES LIENS VERS LA MINI-SÉRIE VIDÉO</a:t>
            </a:r>
            <a:endParaRPr sz="1300" dirty="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dirty="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1080 x 1080 px</a:t>
            </a:r>
            <a:endParaRPr sz="1300" dirty="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Google Shape;145;p20">
            <a:extLst>
              <a:ext uri="{FF2B5EF4-FFF2-40B4-BE49-F238E27FC236}">
                <a16:creationId xmlns:a16="http://schemas.microsoft.com/office/drawing/2014/main" id="{222EF4F1-10AA-C658-EB87-BBD8FF2D5B4B}"/>
              </a:ext>
            </a:extLst>
          </p:cNvPr>
          <p:cNvSpPr txBox="1"/>
          <p:nvPr/>
        </p:nvSpPr>
        <p:spPr>
          <a:xfrm>
            <a:off x="903560" y="2635151"/>
            <a:ext cx="7690221" cy="2508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Les 3 vidéos courtes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400" dirty="0">
                <a:hlinkClick r:id="rId2"/>
              </a:rPr>
              <a:t>https://youtu.be/xey2wjeypgA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hlinkClick r:id="rId3"/>
              </a:rPr>
              <a:t>https://youtu.be/Zgi16EgCPzo </a:t>
            </a:r>
            <a:endParaRPr lang="fr-FR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hlinkClick r:id="rId4"/>
              </a:rPr>
              <a:t>https://youtu.be/Uv7jhxyVttA </a:t>
            </a:r>
            <a:endParaRPr lang="fr-FR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hlinkClick r:id="rId2"/>
              </a:rPr>
              <a:t> </a:t>
            </a:r>
            <a:endParaRPr lang="fr-FR" sz="14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fr-FR" sz="11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 vidéo longue</a:t>
            </a:r>
          </a:p>
          <a:p>
            <a:r>
              <a:rPr lang="fr-FR" sz="1400" dirty="0">
                <a:hlinkClick r:id="rId5"/>
              </a:rPr>
              <a:t>https://youtu.be/WeAeQjN9mQk  </a:t>
            </a:r>
            <a:endParaRPr lang="fr-FR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6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1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Google Shape;145;p20">
            <a:extLst>
              <a:ext uri="{FF2B5EF4-FFF2-40B4-BE49-F238E27FC236}">
                <a16:creationId xmlns:a16="http://schemas.microsoft.com/office/drawing/2014/main" id="{0D12A289-A828-3380-A755-8177E377A8FD}"/>
              </a:ext>
            </a:extLst>
          </p:cNvPr>
          <p:cNvSpPr txBox="1"/>
          <p:nvPr/>
        </p:nvSpPr>
        <p:spPr>
          <a:xfrm>
            <a:off x="556881" y="969645"/>
            <a:ext cx="5352306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Vous pouvez retrouver les vidéos aux liens ci-dessous et repartager les vidéos à travers ces liens.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1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Il ne s’agit pas de liens de téléchargement.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169175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E5856B-A8F5-9942-78E0-726A2E7A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personne, ciel, habits&#10;&#10;Description générée automatiquement">
            <a:extLst>
              <a:ext uri="{FF2B5EF4-FFF2-40B4-BE49-F238E27FC236}">
                <a16:creationId xmlns:a16="http://schemas.microsoft.com/office/drawing/2014/main" id="{BB98953A-101C-BEB7-128D-032009459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78" b="17272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Google Shape;251;p30">
            <a:extLst>
              <a:ext uri="{FF2B5EF4-FFF2-40B4-BE49-F238E27FC236}">
                <a16:creationId xmlns:a16="http://schemas.microsoft.com/office/drawing/2014/main" id="{CA7221BA-6464-8CDB-3CAA-CF34FD1C0F08}"/>
              </a:ext>
            </a:extLst>
          </p:cNvPr>
          <p:cNvSpPr txBox="1"/>
          <p:nvPr/>
        </p:nvSpPr>
        <p:spPr>
          <a:xfrm>
            <a:off x="398400" y="2155530"/>
            <a:ext cx="4173600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5400" b="1" i="1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Merci et à lundi  !</a:t>
            </a:r>
            <a:endParaRPr sz="5400" b="1" i="1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037957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4"/>
          <p:cNvGrpSpPr/>
          <p:nvPr/>
        </p:nvGrpSpPr>
        <p:grpSpPr>
          <a:xfrm>
            <a:off x="0" y="21175"/>
            <a:ext cx="9144001" cy="5122336"/>
            <a:chOff x="0" y="21175"/>
            <a:chExt cx="9144001" cy="5122336"/>
          </a:xfrm>
        </p:grpSpPr>
        <p:pic>
          <p:nvPicPr>
            <p:cNvPr id="68" name="Google Shape;68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21175"/>
              <a:ext cx="9144001" cy="5122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14"/>
            <p:cNvPicPr preferRelativeResize="0"/>
            <p:nvPr/>
          </p:nvPicPr>
          <p:blipFill rotWithShape="1">
            <a:blip r:embed="rId4">
              <a:alphaModFix/>
            </a:blip>
            <a:srcRect t="3328" b="6231"/>
            <a:stretch/>
          </p:blipFill>
          <p:spPr>
            <a:xfrm>
              <a:off x="2021900" y="1623600"/>
              <a:ext cx="1495050" cy="9501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0F63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/>
          <p:nvPr/>
        </p:nvSpPr>
        <p:spPr>
          <a:xfrm>
            <a:off x="4472125" y="0"/>
            <a:ext cx="4672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347" y="456025"/>
            <a:ext cx="1849851" cy="7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3275" y="456027"/>
            <a:ext cx="1849851" cy="7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8813" y="1287731"/>
            <a:ext cx="2484901" cy="1556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63675" y="1223772"/>
            <a:ext cx="2689075" cy="1684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0851" y="2935982"/>
            <a:ext cx="3060825" cy="7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77805" y="2935975"/>
            <a:ext cx="3060834" cy="7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82613" y="3804301"/>
            <a:ext cx="1051200" cy="10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85663" y="3795076"/>
            <a:ext cx="1051200" cy="10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0F63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750" y="917830"/>
            <a:ext cx="1569001" cy="163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5954" y="870363"/>
            <a:ext cx="1569001" cy="178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4511" y="928455"/>
            <a:ext cx="1954740" cy="161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97152" y="917822"/>
            <a:ext cx="1461594" cy="163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40324" y="3138353"/>
            <a:ext cx="1256001" cy="131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10076" y="3212737"/>
            <a:ext cx="1241433" cy="113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65249" y="3177377"/>
            <a:ext cx="885344" cy="1239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52481" y="3177382"/>
            <a:ext cx="1051194" cy="1204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0F63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t="2963" b="2963"/>
          <a:stretch/>
        </p:blipFill>
        <p:spPr>
          <a:xfrm>
            <a:off x="6299350" y="256098"/>
            <a:ext cx="426600" cy="3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6699" y="76263"/>
            <a:ext cx="987052" cy="119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3053" y="1243161"/>
            <a:ext cx="792900" cy="84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9607" y="461187"/>
            <a:ext cx="1548841" cy="21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0651" y="3703200"/>
            <a:ext cx="871050" cy="135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95089" y="2859482"/>
            <a:ext cx="2013773" cy="223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93762" y="106534"/>
            <a:ext cx="1366977" cy="742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00250" y="501800"/>
            <a:ext cx="482852" cy="3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90105" y="1226862"/>
            <a:ext cx="2013791" cy="6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81700" y="130625"/>
            <a:ext cx="1078351" cy="578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37162" y="2381363"/>
            <a:ext cx="369550" cy="5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286037" y="3975425"/>
            <a:ext cx="1868872" cy="108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 rotWithShape="1">
          <a:blip r:embed="rId15">
            <a:alphaModFix/>
          </a:blip>
          <a:srcRect l="60871"/>
          <a:stretch/>
        </p:blipFill>
        <p:spPr>
          <a:xfrm>
            <a:off x="1873000" y="2578341"/>
            <a:ext cx="987051" cy="256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951324" y="2808525"/>
            <a:ext cx="1952501" cy="21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 rotWithShape="1">
          <a:blip r:embed="rId15">
            <a:alphaModFix/>
          </a:blip>
          <a:srcRect r="66552"/>
          <a:stretch/>
        </p:blipFill>
        <p:spPr>
          <a:xfrm>
            <a:off x="32525" y="1973234"/>
            <a:ext cx="1042774" cy="3170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82775" y="2142650"/>
            <a:ext cx="1791651" cy="180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829302" y="887799"/>
            <a:ext cx="838424" cy="180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2701" y="-11"/>
            <a:ext cx="2013752" cy="2065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138" y="669001"/>
            <a:ext cx="2126655" cy="212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4161" y="669000"/>
            <a:ext cx="2126655" cy="212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83186" y="669001"/>
            <a:ext cx="2126655" cy="212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2209" y="669000"/>
            <a:ext cx="2126652" cy="212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5138" y="2885126"/>
            <a:ext cx="2126655" cy="212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34161" y="2885125"/>
            <a:ext cx="2126655" cy="212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3186" y="2885126"/>
            <a:ext cx="2126655" cy="212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32209" y="2885125"/>
            <a:ext cx="2126652" cy="212662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/>
          <p:nvPr/>
        </p:nvSpPr>
        <p:spPr>
          <a:xfrm>
            <a:off x="208026" y="68584"/>
            <a:ext cx="38439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dirty="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VISUELS  4 PROFILS</a:t>
            </a:r>
            <a:endParaRPr sz="1300" dirty="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dirty="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1080 x 1080 px carré</a:t>
            </a:r>
            <a:endParaRPr sz="1300" dirty="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Une image contenant habits, ciel, texte, nuage&#10;&#10;Description générée automatiquement">
            <a:extLst>
              <a:ext uri="{FF2B5EF4-FFF2-40B4-BE49-F238E27FC236}">
                <a16:creationId xmlns:a16="http://schemas.microsoft.com/office/drawing/2014/main" id="{E8D2FCF2-8D3C-EDA6-84A4-19CD3CF87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92" y="1579107"/>
            <a:ext cx="6921016" cy="1985286"/>
          </a:xfrm>
          <a:prstGeom prst="rect">
            <a:avLst/>
          </a:prstGeom>
        </p:spPr>
      </p:pic>
      <p:sp>
        <p:nvSpPr>
          <p:cNvPr id="9" name="Google Shape;136;p19">
            <a:extLst>
              <a:ext uri="{FF2B5EF4-FFF2-40B4-BE49-F238E27FC236}">
                <a16:creationId xmlns:a16="http://schemas.microsoft.com/office/drawing/2014/main" id="{74BD28EB-3A86-859E-A99F-6C20C2251281}"/>
              </a:ext>
            </a:extLst>
          </p:cNvPr>
          <p:cNvSpPr txBox="1"/>
          <p:nvPr/>
        </p:nvSpPr>
        <p:spPr>
          <a:xfrm>
            <a:off x="228600" y="310900"/>
            <a:ext cx="2679892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 dirty="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SIGNATURE MAIL</a:t>
            </a:r>
            <a:endParaRPr sz="1300" dirty="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  <a:p>
            <a:pPr lvl="0">
              <a:lnSpc>
                <a:spcPct val="115000"/>
              </a:lnSpc>
            </a:pPr>
            <a:r>
              <a:rPr lang="fr" sz="1300" dirty="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BILAN 2024 VRAIMENT TOUT</a:t>
            </a:r>
            <a:endParaRPr sz="1300" dirty="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5407C-74D0-9FDA-1392-91C6AC07C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0CC568A-CF75-A9AE-3078-04BE049A7E06}"/>
              </a:ext>
            </a:extLst>
          </p:cNvPr>
          <p:cNvSpPr/>
          <p:nvPr/>
        </p:nvSpPr>
        <p:spPr>
          <a:xfrm>
            <a:off x="4349750" y="143520"/>
            <a:ext cx="4565650" cy="4856459"/>
          </a:xfrm>
          <a:custGeom>
            <a:avLst/>
            <a:gdLst/>
            <a:ahLst/>
            <a:cxnLst/>
            <a:rect l="l" t="t" r="r" b="b"/>
            <a:pathLst>
              <a:path w="11430000" h="11610576">
                <a:moveTo>
                  <a:pt x="0" y="0"/>
                </a:moveTo>
                <a:lnTo>
                  <a:pt x="11430000" y="0"/>
                </a:lnTo>
                <a:lnTo>
                  <a:pt x="11430000" y="11610576"/>
                </a:lnTo>
                <a:lnTo>
                  <a:pt x="0" y="11610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366" r="-56366"/>
            </a:stretch>
          </a:blipFill>
        </p:spPr>
        <p:txBody>
          <a:bodyPr/>
          <a:lstStyle/>
          <a:p>
            <a:endParaRPr lang="fr-FR" sz="63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82D8E05-9B23-1E86-6927-1421AFBC7FD3}"/>
              </a:ext>
            </a:extLst>
          </p:cNvPr>
          <p:cNvGrpSpPr/>
          <p:nvPr/>
        </p:nvGrpSpPr>
        <p:grpSpPr>
          <a:xfrm>
            <a:off x="4698586" y="428389"/>
            <a:ext cx="3867978" cy="4286719"/>
            <a:chOff x="0" y="0"/>
            <a:chExt cx="2295323" cy="24292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7B1B506-63AA-8238-6712-41E073917B27}"/>
                </a:ext>
              </a:extLst>
            </p:cNvPr>
            <p:cNvSpPr/>
            <p:nvPr/>
          </p:nvSpPr>
          <p:spPr>
            <a:xfrm>
              <a:off x="0" y="0"/>
              <a:ext cx="2295323" cy="2429267"/>
            </a:xfrm>
            <a:custGeom>
              <a:avLst/>
              <a:gdLst/>
              <a:ahLst/>
              <a:cxnLst/>
              <a:rect l="l" t="t" r="r" b="b"/>
              <a:pathLst>
                <a:path w="2295323" h="2429267">
                  <a:moveTo>
                    <a:pt x="0" y="0"/>
                  </a:moveTo>
                  <a:lnTo>
                    <a:pt x="2295323" y="0"/>
                  </a:lnTo>
                  <a:lnTo>
                    <a:pt x="2295323" y="2429267"/>
                  </a:lnTo>
                  <a:lnTo>
                    <a:pt x="0" y="2429267"/>
                  </a:lnTo>
                  <a:close/>
                </a:path>
              </a:pathLst>
            </a:custGeom>
            <a:solidFill>
              <a:srgbClr val="2E0F63"/>
            </a:solidFill>
          </p:spPr>
          <p:txBody>
            <a:bodyPr/>
            <a:lstStyle/>
            <a:p>
              <a:endParaRPr lang="fr-FR" sz="63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97F2BAE-990F-2BDB-157D-8B1FF6A31FBB}"/>
                </a:ext>
              </a:extLst>
            </p:cNvPr>
            <p:cNvSpPr txBox="1"/>
            <p:nvPr/>
          </p:nvSpPr>
          <p:spPr>
            <a:xfrm>
              <a:off x="0" y="-38100"/>
              <a:ext cx="2295323" cy="2467367"/>
            </a:xfrm>
            <a:prstGeom prst="rect">
              <a:avLst/>
            </a:prstGeom>
          </p:spPr>
          <p:txBody>
            <a:bodyPr lIns="22860" tIns="22860" rIns="22860" bIns="22860" rtlCol="0" anchor="ctr"/>
            <a:lstStyle/>
            <a:p>
              <a:pPr algn="ctr">
                <a:lnSpc>
                  <a:spcPts val="1386"/>
                </a:lnSpc>
              </a:pPr>
              <a:endParaRPr sz="630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C6F381CF-5D9D-38AF-2D9E-567E2FEDD33F}"/>
              </a:ext>
            </a:extLst>
          </p:cNvPr>
          <p:cNvSpPr/>
          <p:nvPr/>
        </p:nvSpPr>
        <p:spPr>
          <a:xfrm>
            <a:off x="6408080" y="4172146"/>
            <a:ext cx="798333" cy="292231"/>
          </a:xfrm>
          <a:custGeom>
            <a:avLst/>
            <a:gdLst/>
            <a:ahLst/>
            <a:cxnLst/>
            <a:rect l="l" t="t" r="r" b="b"/>
            <a:pathLst>
              <a:path w="1998608" h="698652">
                <a:moveTo>
                  <a:pt x="0" y="0"/>
                </a:moveTo>
                <a:lnTo>
                  <a:pt x="1998608" y="0"/>
                </a:lnTo>
                <a:lnTo>
                  <a:pt x="1998608" y="698652"/>
                </a:lnTo>
                <a:lnTo>
                  <a:pt x="0" y="6986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63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203027C-07EA-B81E-2015-049A4F364872}"/>
              </a:ext>
            </a:extLst>
          </p:cNvPr>
          <p:cNvSpPr/>
          <p:nvPr/>
        </p:nvSpPr>
        <p:spPr>
          <a:xfrm>
            <a:off x="5610749" y="4220491"/>
            <a:ext cx="492277" cy="164258"/>
          </a:xfrm>
          <a:custGeom>
            <a:avLst/>
            <a:gdLst/>
            <a:ahLst/>
            <a:cxnLst/>
            <a:rect l="l" t="t" r="r" b="b"/>
            <a:pathLst>
              <a:path w="1232404" h="392699">
                <a:moveTo>
                  <a:pt x="0" y="0"/>
                </a:moveTo>
                <a:lnTo>
                  <a:pt x="1232404" y="0"/>
                </a:lnTo>
                <a:lnTo>
                  <a:pt x="1232404" y="392699"/>
                </a:lnTo>
                <a:lnTo>
                  <a:pt x="0" y="3926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" r="-1" b="-1660"/>
            </a:stretch>
          </a:blipFill>
        </p:spPr>
        <p:txBody>
          <a:bodyPr/>
          <a:lstStyle/>
          <a:p>
            <a:endParaRPr lang="fr-FR" sz="63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4856039-A436-22CE-BA72-834B03FE0ECA}"/>
              </a:ext>
            </a:extLst>
          </p:cNvPr>
          <p:cNvSpPr/>
          <p:nvPr/>
        </p:nvSpPr>
        <p:spPr>
          <a:xfrm>
            <a:off x="7529246" y="4206076"/>
            <a:ext cx="624025" cy="221826"/>
          </a:xfrm>
          <a:custGeom>
            <a:avLst/>
            <a:gdLst/>
            <a:ahLst/>
            <a:cxnLst/>
            <a:rect l="l" t="t" r="r" b="b"/>
            <a:pathLst>
              <a:path w="1562230" h="530330">
                <a:moveTo>
                  <a:pt x="0" y="0"/>
                </a:moveTo>
                <a:lnTo>
                  <a:pt x="1562231" y="0"/>
                </a:lnTo>
                <a:lnTo>
                  <a:pt x="1562231" y="530330"/>
                </a:lnTo>
                <a:lnTo>
                  <a:pt x="0" y="530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92" b="-659"/>
            </a:stretch>
          </a:blipFill>
        </p:spPr>
        <p:txBody>
          <a:bodyPr/>
          <a:lstStyle/>
          <a:p>
            <a:endParaRPr lang="fr-FR" sz="630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D58CACCC-79A8-AC75-17A4-A6DF33CABDE5}"/>
              </a:ext>
            </a:extLst>
          </p:cNvPr>
          <p:cNvGrpSpPr/>
          <p:nvPr/>
        </p:nvGrpSpPr>
        <p:grpSpPr>
          <a:xfrm>
            <a:off x="4850626" y="838822"/>
            <a:ext cx="3552409" cy="3005658"/>
            <a:chOff x="0" y="0"/>
            <a:chExt cx="2108059" cy="1703295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CD70078-7E0C-F041-43D9-6CD7CB40325F}"/>
                </a:ext>
              </a:extLst>
            </p:cNvPr>
            <p:cNvSpPr/>
            <p:nvPr/>
          </p:nvSpPr>
          <p:spPr>
            <a:xfrm>
              <a:off x="0" y="0"/>
              <a:ext cx="2108059" cy="1703295"/>
            </a:xfrm>
            <a:custGeom>
              <a:avLst/>
              <a:gdLst/>
              <a:ahLst/>
              <a:cxnLst/>
              <a:rect l="l" t="t" r="r" b="b"/>
              <a:pathLst>
                <a:path w="2108059" h="1703295">
                  <a:moveTo>
                    <a:pt x="0" y="0"/>
                  </a:moveTo>
                  <a:lnTo>
                    <a:pt x="2108059" y="0"/>
                  </a:lnTo>
                  <a:lnTo>
                    <a:pt x="2108059" y="1703295"/>
                  </a:lnTo>
                  <a:lnTo>
                    <a:pt x="0" y="17032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sz="630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1BEC6C3A-DCFF-1623-481A-D4F62E4439F1}"/>
                </a:ext>
              </a:extLst>
            </p:cNvPr>
            <p:cNvSpPr txBox="1"/>
            <p:nvPr/>
          </p:nvSpPr>
          <p:spPr>
            <a:xfrm>
              <a:off x="0" y="-57150"/>
              <a:ext cx="2108059" cy="1760445"/>
            </a:xfrm>
            <a:prstGeom prst="rect">
              <a:avLst/>
            </a:prstGeom>
          </p:spPr>
          <p:txBody>
            <a:bodyPr lIns="22860" tIns="22860" rIns="22860" bIns="22860" rtlCol="0" anchor="ctr"/>
            <a:lstStyle/>
            <a:p>
              <a:pPr algn="ctr">
                <a:lnSpc>
                  <a:spcPts val="1827"/>
                </a:lnSpc>
              </a:pPr>
              <a:endParaRPr sz="630"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C9CC52C6-7ED0-B5A7-F305-C79C094F1531}"/>
              </a:ext>
            </a:extLst>
          </p:cNvPr>
          <p:cNvSpPr/>
          <p:nvPr/>
        </p:nvSpPr>
        <p:spPr>
          <a:xfrm>
            <a:off x="6303370" y="373337"/>
            <a:ext cx="658407" cy="514263"/>
          </a:xfrm>
          <a:custGeom>
            <a:avLst/>
            <a:gdLst/>
            <a:ahLst/>
            <a:cxnLst/>
            <a:rect l="l" t="t" r="r" b="b"/>
            <a:pathLst>
              <a:path w="1648306" h="1229474">
                <a:moveTo>
                  <a:pt x="0" y="0"/>
                </a:moveTo>
                <a:lnTo>
                  <a:pt x="1648306" y="0"/>
                </a:lnTo>
                <a:lnTo>
                  <a:pt x="1648306" y="1229474"/>
                </a:lnTo>
                <a:lnTo>
                  <a:pt x="0" y="12294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 sz="630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74218DC2-6857-303E-0231-2D3D1614E543}"/>
              </a:ext>
            </a:extLst>
          </p:cNvPr>
          <p:cNvSpPr txBox="1"/>
          <p:nvPr/>
        </p:nvSpPr>
        <p:spPr>
          <a:xfrm>
            <a:off x="5748407" y="3881267"/>
            <a:ext cx="2082602" cy="217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7"/>
              </a:lnSpc>
            </a:pPr>
            <a:r>
              <a:rPr lang="en-US" sz="1305" b="1">
                <a:solidFill>
                  <a:srgbClr val="FBF743"/>
                </a:solidFill>
                <a:latin typeface="Manrope Bold"/>
                <a:ea typeface="Manrope Bold"/>
                <a:cs typeface="Manrope Bold"/>
                <a:sym typeface="Manrope Bold"/>
              </a:rPr>
              <a:t>#VraimentToutDansLeMétro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89F8511-700B-5167-E9DD-762A2B44C96F}"/>
              </a:ext>
            </a:extLst>
          </p:cNvPr>
          <p:cNvSpPr txBox="1"/>
          <p:nvPr/>
        </p:nvSpPr>
        <p:spPr>
          <a:xfrm>
            <a:off x="5141129" y="1944619"/>
            <a:ext cx="2982891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80" dirty="0"/>
              <a:t>VOTRE PHOTO ICI</a:t>
            </a:r>
          </a:p>
        </p:txBody>
      </p:sp>
      <p:sp>
        <p:nvSpPr>
          <p:cNvPr id="9" name="Google Shape;136;p19">
            <a:extLst>
              <a:ext uri="{FF2B5EF4-FFF2-40B4-BE49-F238E27FC236}">
                <a16:creationId xmlns:a16="http://schemas.microsoft.com/office/drawing/2014/main" id="{E4CD7F2C-A342-3CB1-D7D3-B23C7969DE15}"/>
              </a:ext>
            </a:extLst>
          </p:cNvPr>
          <p:cNvSpPr txBox="1"/>
          <p:nvPr/>
        </p:nvSpPr>
        <p:spPr>
          <a:xfrm>
            <a:off x="228600" y="310900"/>
            <a:ext cx="2679892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 dirty="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TEMPLATE CADRE PHOTO</a:t>
            </a:r>
            <a:endParaRPr sz="1300" dirty="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  <a:p>
            <a:pPr lvl="0">
              <a:lnSpc>
                <a:spcPct val="115000"/>
              </a:lnSpc>
            </a:pPr>
            <a:r>
              <a:rPr lang="fr" sz="1300" dirty="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CAMPAGNE D’AFFICHAGE</a:t>
            </a:r>
            <a:endParaRPr sz="1300" dirty="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199461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2764176" y="152400"/>
            <a:ext cx="341588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/>
          <p:nvPr/>
        </p:nvSpPr>
        <p:spPr>
          <a:xfrm>
            <a:off x="5901525" y="310900"/>
            <a:ext cx="960000" cy="960000"/>
          </a:xfrm>
          <a:prstGeom prst="ellipse">
            <a:avLst/>
          </a:prstGeom>
          <a:solidFill>
            <a:srgbClr val="3741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Fichier HD .pdf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228600" y="310900"/>
            <a:ext cx="15342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dirty="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AFFICHE A4</a:t>
            </a:r>
            <a:endParaRPr sz="1300" dirty="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dirty="0">
                <a:solidFill>
                  <a:schemeClr val="lt1"/>
                </a:solidFill>
                <a:highlight>
                  <a:srgbClr val="2E0F63"/>
                </a:highlight>
                <a:latin typeface="Lato"/>
                <a:ea typeface="Lato"/>
                <a:cs typeface="Lato"/>
                <a:sym typeface="Lato"/>
              </a:rPr>
              <a:t>21 x 29,7 cm</a:t>
            </a:r>
            <a:endParaRPr sz="1300" dirty="0">
              <a:solidFill>
                <a:schemeClr val="lt1"/>
              </a:solidFill>
              <a:highlight>
                <a:srgbClr val="2E0F63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289100" y="925900"/>
            <a:ext cx="1534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Impression 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par vos soins.</a:t>
            </a:r>
            <a:endParaRPr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2791</TotalTime>
  <Words>539</Words>
  <Application>Microsoft Macintosh PowerPoint</Application>
  <PresentationFormat>Affichage à l'écran (16:9)</PresentationFormat>
  <Paragraphs>69</Paragraphs>
  <Slides>15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Lato Black</vt:lpstr>
      <vt:lpstr>Lato Hairline</vt:lpstr>
      <vt:lpstr>Lato</vt:lpstr>
      <vt:lpstr>Arial</vt:lpstr>
      <vt:lpstr>Playfair Display</vt:lpstr>
      <vt:lpstr>Manrope Bold</vt:lpstr>
      <vt:lpstr>Lato Light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Julie AILLEAUME</cp:lastModifiedBy>
  <cp:revision>10</cp:revision>
  <dcterms:modified xsi:type="dcterms:W3CDTF">2024-11-27T15:46:10Z</dcterms:modified>
</cp:coreProperties>
</file>